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71" r:id="rId1"/>
    <p:sldMasterId id="2147484359" r:id="rId2"/>
    <p:sldMasterId id="2147484474" r:id="rId3"/>
  </p:sldMasterIdLst>
  <p:notesMasterIdLst>
    <p:notesMasterId r:id="rId23"/>
  </p:notesMasterIdLst>
  <p:handoutMasterIdLst>
    <p:handoutMasterId r:id="rId24"/>
  </p:handoutMasterIdLst>
  <p:sldIdLst>
    <p:sldId id="256" r:id="rId4"/>
    <p:sldId id="257" r:id="rId5"/>
    <p:sldId id="269" r:id="rId6"/>
    <p:sldId id="271" r:id="rId7"/>
    <p:sldId id="273" r:id="rId8"/>
    <p:sldId id="274" r:id="rId9"/>
    <p:sldId id="259" r:id="rId10"/>
    <p:sldId id="275" r:id="rId11"/>
    <p:sldId id="276" r:id="rId12"/>
    <p:sldId id="277" r:id="rId13"/>
    <p:sldId id="278" r:id="rId14"/>
    <p:sldId id="279" r:id="rId15"/>
    <p:sldId id="282" r:id="rId16"/>
    <p:sldId id="284" r:id="rId17"/>
    <p:sldId id="280" r:id="rId18"/>
    <p:sldId id="281" r:id="rId19"/>
    <p:sldId id="283" r:id="rId20"/>
    <p:sldId id="268" r:id="rId21"/>
    <p:sldId id="28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8" d="100"/>
          <a:sy n="78" d="100"/>
        </p:scale>
        <p:origin x="2046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57257D"/>
                </a:solidFill>
              </a:defRPr>
            </a:pPr>
            <a:r>
              <a:rPr lang="ru-RU" dirty="0"/>
              <a:t>Сентябрь 2016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 2016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средний</c:v>
                </c:pt>
                <c:pt idx="1">
                  <c:v>95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D5-4800-B676-8A990267D89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zero"/>
    <c:showDLblsOverMax val="0"/>
  </c:chart>
  <c:spPr>
    <a:gradFill rotWithShape="1">
      <a:gsLst>
        <a:gs pos="0">
          <a:schemeClr val="accent6">
            <a:tint val="98000"/>
            <a:shade val="25000"/>
            <a:satMod val="250000"/>
          </a:schemeClr>
        </a:gs>
        <a:gs pos="68000">
          <a:schemeClr val="accent6">
            <a:tint val="86000"/>
            <a:satMod val="115000"/>
          </a:schemeClr>
        </a:gs>
        <a:gs pos="100000">
          <a:schemeClr val="accent6">
            <a:tint val="50000"/>
            <a:satMod val="150000"/>
          </a:schemeClr>
        </a:gs>
      </a:gsLst>
      <a:path path="circle">
        <a:fillToRect l="50000" t="130000" r="50000" b="-30000"/>
      </a:path>
    </a:gradFill>
    <a:ln>
      <a:noFill/>
    </a:ln>
    <a:effectLst>
      <a:outerShdw blurRad="57150" dist="38100" dir="5400000" algn="ctr" rotWithShape="0">
        <a:schemeClr val="accent6">
          <a:shade val="9000"/>
          <a:satMod val="105000"/>
          <a:alpha val="48000"/>
        </a:schemeClr>
      </a:outerShdw>
    </a:effectLst>
    <a:scene3d>
      <a:camera prst="orthographicFront" fov="0">
        <a:rot lat="0" lon="0" rev="0"/>
      </a:camera>
      <a:lightRig rig="glow" dir="tl">
        <a:rot lat="0" lon="0" rev="900000"/>
      </a:lightRig>
    </a:scene3d>
    <a:sp3d prstMaterial="powder">
      <a:bevelT w="25400" h="38100"/>
    </a:sp3d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57257D"/>
                </a:solidFill>
              </a:defRPr>
            </a:pPr>
            <a:r>
              <a:rPr lang="ru-RU" dirty="0"/>
              <a:t>Май 2017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май 2017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10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60</c:v>
                </c:pt>
                <c:pt idx="1">
                  <c:v>30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4B-44AB-88C9-C46955455A9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zero"/>
    <c:showDLblsOverMax val="0"/>
  </c:chart>
  <c:spPr>
    <a:gradFill rotWithShape="1">
      <a:gsLst>
        <a:gs pos="0">
          <a:schemeClr val="accent5">
            <a:tint val="98000"/>
            <a:shade val="25000"/>
            <a:satMod val="250000"/>
          </a:schemeClr>
        </a:gs>
        <a:gs pos="68000">
          <a:schemeClr val="accent5">
            <a:tint val="86000"/>
            <a:satMod val="115000"/>
          </a:schemeClr>
        </a:gs>
        <a:gs pos="100000">
          <a:schemeClr val="accent5">
            <a:tint val="50000"/>
            <a:satMod val="150000"/>
          </a:schemeClr>
        </a:gs>
      </a:gsLst>
      <a:path path="circle">
        <a:fillToRect l="50000" t="130000" r="50000" b="-30000"/>
      </a:path>
    </a:gradFill>
    <a:ln>
      <a:noFill/>
    </a:ln>
    <a:effectLst>
      <a:outerShdw blurRad="57150" dist="38100" dir="5400000" algn="ctr" rotWithShape="0">
        <a:schemeClr val="accent5">
          <a:shade val="9000"/>
          <a:satMod val="105000"/>
          <a:alpha val="48000"/>
        </a:schemeClr>
      </a:outerShdw>
    </a:effectLst>
    <a:scene3d>
      <a:camera prst="orthographicFront" fov="0">
        <a:rot lat="0" lon="0" rev="0"/>
      </a:camera>
      <a:lightRig rig="glow" dir="tl">
        <a:rot lat="0" lon="0" rev="900000"/>
      </a:lightRig>
    </a:scene3d>
    <a:sp3d prstMaterial="powder">
      <a:bevelT w="25400" h="38100"/>
    </a:sp3d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57257D"/>
                </a:solidFill>
              </a:defRPr>
            </a:pPr>
            <a:r>
              <a:rPr lang="ru-RU" dirty="0"/>
              <a:t>Сентябрь 2014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 2014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средний</c:v>
                </c:pt>
                <c:pt idx="1">
                  <c:v>95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</c:v>
                </c:pt>
                <c:pt idx="1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5C-403F-B849-699FF00790AA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zero"/>
    <c:showDLblsOverMax val="0"/>
  </c:chart>
  <c:spPr>
    <a:gradFill rotWithShape="1">
      <a:gsLst>
        <a:gs pos="0">
          <a:schemeClr val="accent6">
            <a:tint val="98000"/>
            <a:shade val="25000"/>
            <a:satMod val="250000"/>
          </a:schemeClr>
        </a:gs>
        <a:gs pos="68000">
          <a:schemeClr val="accent6">
            <a:tint val="86000"/>
            <a:satMod val="115000"/>
          </a:schemeClr>
        </a:gs>
        <a:gs pos="100000">
          <a:schemeClr val="accent6">
            <a:tint val="50000"/>
            <a:satMod val="150000"/>
          </a:schemeClr>
        </a:gs>
      </a:gsLst>
      <a:path path="circle">
        <a:fillToRect l="50000" t="130000" r="50000" b="-30000"/>
      </a:path>
    </a:gradFill>
    <a:ln>
      <a:noFill/>
    </a:ln>
    <a:effectLst>
      <a:outerShdw blurRad="57150" dist="38100" dir="5400000" algn="ctr" rotWithShape="0">
        <a:schemeClr val="accent6">
          <a:shade val="9000"/>
          <a:satMod val="105000"/>
          <a:alpha val="48000"/>
        </a:schemeClr>
      </a:outerShdw>
    </a:effectLst>
    <a:scene3d>
      <a:camera prst="orthographicFront" fov="0">
        <a:rot lat="0" lon="0" rev="0"/>
      </a:camera>
      <a:lightRig rig="glow" dir="tl">
        <a:rot lat="0" lon="0" rev="900000"/>
      </a:lightRig>
    </a:scene3d>
    <a:sp3d prstMaterial="powder">
      <a:bevelT w="25400" h="38100"/>
    </a:sp3d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57257D"/>
                </a:solidFill>
              </a:defRPr>
            </a:pPr>
            <a:r>
              <a:rPr lang="ru-RU" dirty="0"/>
              <a:t>Май 2017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май 2017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90</c:v>
                </c:pt>
                <c:pt idx="1">
                  <c:v>8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BF-48CE-B471-EF1F1D0AC39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zero"/>
    <c:showDLblsOverMax val="0"/>
  </c:chart>
  <c:spPr>
    <a:gradFill rotWithShape="1">
      <a:gsLst>
        <a:gs pos="0">
          <a:schemeClr val="accent5">
            <a:tint val="98000"/>
            <a:shade val="25000"/>
            <a:satMod val="250000"/>
          </a:schemeClr>
        </a:gs>
        <a:gs pos="68000">
          <a:schemeClr val="accent5">
            <a:tint val="86000"/>
            <a:satMod val="115000"/>
          </a:schemeClr>
        </a:gs>
        <a:gs pos="100000">
          <a:schemeClr val="accent5">
            <a:tint val="50000"/>
            <a:satMod val="150000"/>
          </a:schemeClr>
        </a:gs>
      </a:gsLst>
      <a:path path="circle">
        <a:fillToRect l="50000" t="130000" r="50000" b="-30000"/>
      </a:path>
    </a:gradFill>
    <a:ln>
      <a:noFill/>
    </a:ln>
    <a:effectLst>
      <a:outerShdw blurRad="57150" dist="38100" dir="5400000" algn="ctr" rotWithShape="0">
        <a:schemeClr val="accent5">
          <a:shade val="9000"/>
          <a:satMod val="105000"/>
          <a:alpha val="48000"/>
        </a:schemeClr>
      </a:outerShdw>
    </a:effectLst>
    <a:scene3d>
      <a:camera prst="orthographicFront" fov="0">
        <a:rot lat="0" lon="0" rev="0"/>
      </a:camera>
      <a:lightRig rig="glow" dir="tl">
        <a:rot lat="0" lon="0" rev="900000"/>
      </a:lightRig>
    </a:scene3d>
    <a:sp3d prstMaterial="powder">
      <a:bevelT w="25400" h="38100"/>
    </a:sp3d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894FDC-2572-467D-BE6C-652E370C0C04}" type="doc">
      <dgm:prSet loTypeId="urn:microsoft.com/office/officeart/2005/8/layout/p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B55BC7A-A8C8-4FB3-8349-4C4C99FD47DE}">
      <dgm:prSet phldrT="[Текст]" custT="1"/>
      <dgm:spPr/>
      <dgm:t>
        <a:bodyPr/>
        <a:lstStyle/>
        <a:p>
          <a:r>
            <a:rPr lang="ru-RU" sz="1400" b="1" dirty="0">
              <a:solidFill>
                <a:srgbClr val="FFFF00"/>
              </a:solidFill>
            </a:rPr>
            <a:t>Положение</a:t>
          </a:r>
          <a:r>
            <a:rPr lang="ru-RU" sz="1500" b="1" dirty="0">
              <a:solidFill>
                <a:srgbClr val="FFFF00"/>
              </a:solidFill>
            </a:rPr>
            <a:t> 1</a:t>
          </a:r>
        </a:p>
      </dgm:t>
    </dgm:pt>
    <dgm:pt modelId="{74020ABA-690E-4F0D-8EC3-F1E46F292259}" type="parTrans" cxnId="{5AA9CA34-09F5-40EF-9198-74C16ED4B056}">
      <dgm:prSet/>
      <dgm:spPr/>
      <dgm:t>
        <a:bodyPr/>
        <a:lstStyle/>
        <a:p>
          <a:endParaRPr lang="ru-RU"/>
        </a:p>
      </dgm:t>
    </dgm:pt>
    <dgm:pt modelId="{9532722D-BCC2-4EA4-B9AE-23FC5077EB95}" type="sibTrans" cxnId="{5AA9CA34-09F5-40EF-9198-74C16ED4B056}">
      <dgm:prSet/>
      <dgm:spPr/>
      <dgm:t>
        <a:bodyPr/>
        <a:lstStyle/>
        <a:p>
          <a:endParaRPr lang="ru-RU"/>
        </a:p>
      </dgm:t>
    </dgm:pt>
    <dgm:pt modelId="{DAD88757-8E33-410D-9DF6-8A5355CB5C29}">
      <dgm:prSet phldrT="[Текст]" custT="1"/>
      <dgm:spPr/>
      <dgm:t>
        <a:bodyPr/>
        <a:lstStyle/>
        <a:p>
          <a:r>
            <a:rPr lang="ru-RU" sz="1400" b="1" dirty="0">
              <a:solidFill>
                <a:srgbClr val="FFFF00"/>
              </a:solidFill>
            </a:rPr>
            <a:t>Положение</a:t>
          </a:r>
          <a:r>
            <a:rPr lang="ru-RU" sz="1600" b="1" dirty="0">
              <a:solidFill>
                <a:srgbClr val="FFFF00"/>
              </a:solidFill>
            </a:rPr>
            <a:t> 2</a:t>
          </a:r>
        </a:p>
      </dgm:t>
    </dgm:pt>
    <dgm:pt modelId="{53F25E69-3A84-4A7D-B398-D07C2D1F77E8}" type="parTrans" cxnId="{CB4CDEA8-889B-45A6-9753-032463371465}">
      <dgm:prSet/>
      <dgm:spPr/>
      <dgm:t>
        <a:bodyPr/>
        <a:lstStyle/>
        <a:p>
          <a:endParaRPr lang="ru-RU"/>
        </a:p>
      </dgm:t>
    </dgm:pt>
    <dgm:pt modelId="{8674F0D5-6537-47B7-879F-27F0E9EF002B}" type="sibTrans" cxnId="{CB4CDEA8-889B-45A6-9753-032463371465}">
      <dgm:prSet/>
      <dgm:spPr/>
      <dgm:t>
        <a:bodyPr/>
        <a:lstStyle/>
        <a:p>
          <a:endParaRPr lang="ru-RU"/>
        </a:p>
      </dgm:t>
    </dgm:pt>
    <dgm:pt modelId="{03E97A9C-0707-46EA-9485-38D4FD782ACE}">
      <dgm:prSet phldrT="[Текст]" custT="1"/>
      <dgm:spPr/>
      <dgm:t>
        <a:bodyPr/>
        <a:lstStyle/>
        <a:p>
          <a:r>
            <a:rPr lang="ru-RU" sz="1400" b="1" dirty="0">
              <a:solidFill>
                <a:srgbClr val="FFFF00"/>
              </a:solidFill>
            </a:rPr>
            <a:t>Положение</a:t>
          </a:r>
          <a:r>
            <a:rPr lang="ru-RU" sz="1500" b="1" dirty="0">
              <a:solidFill>
                <a:srgbClr val="FFFF00"/>
              </a:solidFill>
            </a:rPr>
            <a:t> 3</a:t>
          </a:r>
        </a:p>
      </dgm:t>
    </dgm:pt>
    <dgm:pt modelId="{3F5B62EA-F2DE-4A46-A767-EBDE8D0298B0}" type="parTrans" cxnId="{E93A1BEC-EEA6-4516-A9FD-6241D0426797}">
      <dgm:prSet/>
      <dgm:spPr/>
      <dgm:t>
        <a:bodyPr/>
        <a:lstStyle/>
        <a:p>
          <a:endParaRPr lang="ru-RU"/>
        </a:p>
      </dgm:t>
    </dgm:pt>
    <dgm:pt modelId="{C795A25F-23B3-4DE4-910D-5BE488F5D458}" type="sibTrans" cxnId="{E93A1BEC-EEA6-4516-A9FD-6241D0426797}">
      <dgm:prSet/>
      <dgm:spPr/>
      <dgm:t>
        <a:bodyPr/>
        <a:lstStyle/>
        <a:p>
          <a:endParaRPr lang="ru-RU"/>
        </a:p>
      </dgm:t>
    </dgm:pt>
    <dgm:pt modelId="{E32852F1-77D0-41F7-9639-E5C8342DF4F8}">
      <dgm:prSet phldrT="[Текст]" custT="1"/>
      <dgm:spPr/>
      <dgm:t>
        <a:bodyPr/>
        <a:lstStyle/>
        <a:p>
          <a:r>
            <a:rPr lang="ru-RU" sz="1400" b="1" dirty="0">
              <a:solidFill>
                <a:srgbClr val="FFFF00"/>
              </a:solidFill>
            </a:rPr>
            <a:t>Положение 4</a:t>
          </a:r>
        </a:p>
      </dgm:t>
    </dgm:pt>
    <dgm:pt modelId="{3246507B-EF13-4082-BA02-54EC1729FEC4}" type="parTrans" cxnId="{62F8E6A5-A636-4302-A405-48B16B751296}">
      <dgm:prSet/>
      <dgm:spPr/>
      <dgm:t>
        <a:bodyPr/>
        <a:lstStyle/>
        <a:p>
          <a:endParaRPr lang="ru-RU"/>
        </a:p>
      </dgm:t>
    </dgm:pt>
    <dgm:pt modelId="{6084BBB9-EE95-4696-B30A-C31C69630E1C}" type="sibTrans" cxnId="{62F8E6A5-A636-4302-A405-48B16B751296}">
      <dgm:prSet/>
      <dgm:spPr/>
      <dgm:t>
        <a:bodyPr/>
        <a:lstStyle/>
        <a:p>
          <a:endParaRPr lang="ru-RU"/>
        </a:p>
      </dgm:t>
    </dgm:pt>
    <dgm:pt modelId="{6E463465-60E2-4E78-8A8A-0D57CA3A5660}">
      <dgm:prSet phldrT="[Текст]" custT="1"/>
      <dgm:spPr/>
      <dgm:t>
        <a:bodyPr/>
        <a:lstStyle/>
        <a:p>
          <a:r>
            <a:rPr lang="ru-RU" sz="1400" b="1" dirty="0">
              <a:solidFill>
                <a:srgbClr val="FFFF00"/>
              </a:solidFill>
            </a:rPr>
            <a:t>Положение 5</a:t>
          </a:r>
        </a:p>
      </dgm:t>
    </dgm:pt>
    <dgm:pt modelId="{1FCF913B-3EA0-4BF3-92A8-F4DD8EC549C1}" type="parTrans" cxnId="{D433B934-8530-43CA-A20D-BBBE0EE5CB5B}">
      <dgm:prSet/>
      <dgm:spPr/>
      <dgm:t>
        <a:bodyPr/>
        <a:lstStyle/>
        <a:p>
          <a:endParaRPr lang="ru-RU"/>
        </a:p>
      </dgm:t>
    </dgm:pt>
    <dgm:pt modelId="{C01C5D7D-2439-4ACA-8E92-2BA839C2F05D}" type="sibTrans" cxnId="{D433B934-8530-43CA-A20D-BBBE0EE5CB5B}">
      <dgm:prSet/>
      <dgm:spPr/>
      <dgm:t>
        <a:bodyPr/>
        <a:lstStyle/>
        <a:p>
          <a:endParaRPr lang="ru-RU"/>
        </a:p>
      </dgm:t>
    </dgm:pt>
    <dgm:pt modelId="{378DF3EC-3A0A-48D1-BE2B-3BDC2FDCEF78}" type="pres">
      <dgm:prSet presAssocID="{7E894FDC-2572-467D-BE6C-652E370C0C04}" presName="Name0" presStyleCnt="0">
        <dgm:presLayoutVars>
          <dgm:dir/>
          <dgm:resizeHandles val="exact"/>
        </dgm:presLayoutVars>
      </dgm:prSet>
      <dgm:spPr/>
    </dgm:pt>
    <dgm:pt modelId="{F7FC4AFF-F8F0-4D20-B83B-9CFB9021B834}" type="pres">
      <dgm:prSet presAssocID="{CB55BC7A-A8C8-4FB3-8349-4C4C99FD47DE}" presName="compNode" presStyleCnt="0"/>
      <dgm:spPr/>
    </dgm:pt>
    <dgm:pt modelId="{0A1B92A8-001A-4DF5-B849-CF63FFD3D6E6}" type="pres">
      <dgm:prSet presAssocID="{CB55BC7A-A8C8-4FB3-8349-4C4C99FD47DE}" presName="pictRect" presStyleLbl="node1" presStyleIdx="0" presStyleCnt="5" custScaleX="232224" custScaleY="200495"/>
      <dgm:spPr/>
    </dgm:pt>
    <dgm:pt modelId="{C87F5E0F-91AA-4F5B-A2F6-00BC9D373EC2}" type="pres">
      <dgm:prSet presAssocID="{CB55BC7A-A8C8-4FB3-8349-4C4C99FD47DE}" presName="textRect" presStyleLbl="revTx" presStyleIdx="0" presStyleCnt="5" custScaleX="123897" custLinFactNeighborX="882" custLinFactNeighborY="27439">
        <dgm:presLayoutVars>
          <dgm:bulletEnabled val="1"/>
        </dgm:presLayoutVars>
      </dgm:prSet>
      <dgm:spPr/>
    </dgm:pt>
    <dgm:pt modelId="{070BC2D7-078E-49E3-AB44-824B673F061F}" type="pres">
      <dgm:prSet presAssocID="{9532722D-BCC2-4EA4-B9AE-23FC5077EB95}" presName="sibTrans" presStyleLbl="sibTrans2D1" presStyleIdx="0" presStyleCnt="0"/>
      <dgm:spPr/>
    </dgm:pt>
    <dgm:pt modelId="{052A8227-CF57-42D0-B736-58C13E9327FB}" type="pres">
      <dgm:prSet presAssocID="{DAD88757-8E33-410D-9DF6-8A5355CB5C29}" presName="compNode" presStyleCnt="0"/>
      <dgm:spPr/>
    </dgm:pt>
    <dgm:pt modelId="{AECDAFB7-BA47-456D-8647-75D54959833D}" type="pres">
      <dgm:prSet presAssocID="{DAD88757-8E33-410D-9DF6-8A5355CB5C29}" presName="pictRect" presStyleLbl="node1" presStyleIdx="1" presStyleCnt="5" custScaleX="232224" custScaleY="200495" custLinFactNeighborX="2554"/>
      <dgm:spPr/>
    </dgm:pt>
    <dgm:pt modelId="{3A11463F-C66A-4C7B-A354-F3413E0BBB4E}" type="pres">
      <dgm:prSet presAssocID="{DAD88757-8E33-410D-9DF6-8A5355CB5C29}" presName="textRect" presStyleLbl="revTx" presStyleIdx="1" presStyleCnt="5" custScaleX="136456" custLinFactNeighborX="8487" custLinFactNeighborY="27439">
        <dgm:presLayoutVars>
          <dgm:bulletEnabled val="1"/>
        </dgm:presLayoutVars>
      </dgm:prSet>
      <dgm:spPr/>
    </dgm:pt>
    <dgm:pt modelId="{DF003E57-8A25-4570-A841-0B23AC79CDE9}" type="pres">
      <dgm:prSet presAssocID="{8674F0D5-6537-47B7-879F-27F0E9EF002B}" presName="sibTrans" presStyleLbl="sibTrans2D1" presStyleIdx="0" presStyleCnt="0"/>
      <dgm:spPr/>
    </dgm:pt>
    <dgm:pt modelId="{2A504DE3-6E6C-4523-B4DA-2F0263803269}" type="pres">
      <dgm:prSet presAssocID="{03E97A9C-0707-46EA-9485-38D4FD782ACE}" presName="compNode" presStyleCnt="0"/>
      <dgm:spPr/>
    </dgm:pt>
    <dgm:pt modelId="{F973C26D-0063-4BA4-A0CD-0DDBC510594C}" type="pres">
      <dgm:prSet presAssocID="{03E97A9C-0707-46EA-9485-38D4FD782ACE}" presName="pictRect" presStyleLbl="node1" presStyleIdx="2" presStyleCnt="5" custScaleX="240666" custScaleY="202502" custLinFactNeighborX="-3909"/>
      <dgm:spPr/>
    </dgm:pt>
    <dgm:pt modelId="{111F58DD-C613-486A-92BE-B477A10660E8}" type="pres">
      <dgm:prSet presAssocID="{03E97A9C-0707-46EA-9485-38D4FD782ACE}" presName="textRect" presStyleLbl="revTx" presStyleIdx="2" presStyleCnt="5" custScaleX="123897" custLinFactNeighborX="882" custLinFactNeighborY="25410">
        <dgm:presLayoutVars>
          <dgm:bulletEnabled val="1"/>
        </dgm:presLayoutVars>
      </dgm:prSet>
      <dgm:spPr/>
    </dgm:pt>
    <dgm:pt modelId="{C22FF97C-F338-4DF6-A39A-1557A0A85AA8}" type="pres">
      <dgm:prSet presAssocID="{C795A25F-23B3-4DE4-910D-5BE488F5D458}" presName="sibTrans" presStyleLbl="sibTrans2D1" presStyleIdx="0" presStyleCnt="0"/>
      <dgm:spPr/>
    </dgm:pt>
    <dgm:pt modelId="{D12D3409-1D6D-4C8B-B185-57F44E48BFD7}" type="pres">
      <dgm:prSet presAssocID="{E32852F1-77D0-41F7-9639-E5C8342DF4F8}" presName="compNode" presStyleCnt="0"/>
      <dgm:spPr/>
    </dgm:pt>
    <dgm:pt modelId="{B0547B27-BD90-4442-A90B-9006E25B31F8}" type="pres">
      <dgm:prSet presAssocID="{E32852F1-77D0-41F7-9639-E5C8342DF4F8}" presName="pictRect" presStyleLbl="node1" presStyleIdx="3" presStyleCnt="5" custScaleX="232224" custScaleY="200495"/>
      <dgm:spPr/>
    </dgm:pt>
    <dgm:pt modelId="{3209161E-64E4-401A-98D6-3D8D29DF923D}" type="pres">
      <dgm:prSet presAssocID="{E32852F1-77D0-41F7-9639-E5C8342DF4F8}" presName="textRect" presStyleLbl="revTx" presStyleIdx="3" presStyleCnt="5" custScaleX="124915" custLinFactNeighborX="-1351" custLinFactNeighborY="26342">
        <dgm:presLayoutVars>
          <dgm:bulletEnabled val="1"/>
        </dgm:presLayoutVars>
      </dgm:prSet>
      <dgm:spPr/>
    </dgm:pt>
    <dgm:pt modelId="{E26C3733-6369-4FC5-8E58-89147B1C216D}" type="pres">
      <dgm:prSet presAssocID="{6084BBB9-EE95-4696-B30A-C31C69630E1C}" presName="sibTrans" presStyleLbl="sibTrans2D1" presStyleIdx="0" presStyleCnt="0"/>
      <dgm:spPr/>
    </dgm:pt>
    <dgm:pt modelId="{A59C0DAF-E7E2-46B0-AE26-9F25559BA073}" type="pres">
      <dgm:prSet presAssocID="{6E463465-60E2-4E78-8A8A-0D57CA3A5660}" presName="compNode" presStyleCnt="0"/>
      <dgm:spPr/>
    </dgm:pt>
    <dgm:pt modelId="{0F4D58D3-6C2E-4862-A53F-B4A0D79745CD}" type="pres">
      <dgm:prSet presAssocID="{6E463465-60E2-4E78-8A8A-0D57CA3A5660}" presName="pictRect" presStyleLbl="node1" presStyleIdx="4" presStyleCnt="5" custScaleX="255204" custScaleY="200495" custLinFactNeighborX="1982" custLinFactNeighborY="-8327"/>
      <dgm:spPr>
        <a:solidFill>
          <a:schemeClr val="accent6">
            <a:hueOff val="0"/>
            <a:satOff val="0"/>
            <a:lumOff val="0"/>
            <a:alpha val="96000"/>
          </a:schemeClr>
        </a:solidFill>
      </dgm:spPr>
    </dgm:pt>
    <dgm:pt modelId="{51274436-C3CB-4A1A-98E9-552686618184}" type="pres">
      <dgm:prSet presAssocID="{6E463465-60E2-4E78-8A8A-0D57CA3A5660}" presName="textRect" presStyleLbl="revTx" presStyleIdx="4" presStyleCnt="5" custScaleX="133858" custLinFactNeighborX="-56" custLinFactNeighborY="9922">
        <dgm:presLayoutVars>
          <dgm:bulletEnabled val="1"/>
        </dgm:presLayoutVars>
      </dgm:prSet>
      <dgm:spPr/>
    </dgm:pt>
  </dgm:ptLst>
  <dgm:cxnLst>
    <dgm:cxn modelId="{D5B6F403-9046-44E6-AF21-BC34AB2CC49E}" type="presOf" srcId="{CB55BC7A-A8C8-4FB3-8349-4C4C99FD47DE}" destId="{C87F5E0F-91AA-4F5B-A2F6-00BC9D373EC2}" srcOrd="0" destOrd="0" presId="urn:microsoft.com/office/officeart/2005/8/layout/pList1"/>
    <dgm:cxn modelId="{A0FBD11D-996A-42A1-AA53-B351CFAD89A5}" type="presOf" srcId="{6084BBB9-EE95-4696-B30A-C31C69630E1C}" destId="{E26C3733-6369-4FC5-8E58-89147B1C216D}" srcOrd="0" destOrd="0" presId="urn:microsoft.com/office/officeart/2005/8/layout/pList1"/>
    <dgm:cxn modelId="{D433B934-8530-43CA-A20D-BBBE0EE5CB5B}" srcId="{7E894FDC-2572-467D-BE6C-652E370C0C04}" destId="{6E463465-60E2-4E78-8A8A-0D57CA3A5660}" srcOrd="4" destOrd="0" parTransId="{1FCF913B-3EA0-4BF3-92A8-F4DD8EC549C1}" sibTransId="{C01C5D7D-2439-4ACA-8E92-2BA839C2F05D}"/>
    <dgm:cxn modelId="{5AA9CA34-09F5-40EF-9198-74C16ED4B056}" srcId="{7E894FDC-2572-467D-BE6C-652E370C0C04}" destId="{CB55BC7A-A8C8-4FB3-8349-4C4C99FD47DE}" srcOrd="0" destOrd="0" parTransId="{74020ABA-690E-4F0D-8EC3-F1E46F292259}" sibTransId="{9532722D-BCC2-4EA4-B9AE-23FC5077EB95}"/>
    <dgm:cxn modelId="{4BE35B3A-267A-4B6D-AC7B-429FDB199AB6}" type="presOf" srcId="{7E894FDC-2572-467D-BE6C-652E370C0C04}" destId="{378DF3EC-3A0A-48D1-BE2B-3BDC2FDCEF78}" srcOrd="0" destOrd="0" presId="urn:microsoft.com/office/officeart/2005/8/layout/pList1"/>
    <dgm:cxn modelId="{ED6F8D64-7F04-44C8-A5D2-EDD384ADA504}" type="presOf" srcId="{6E463465-60E2-4E78-8A8A-0D57CA3A5660}" destId="{51274436-C3CB-4A1A-98E9-552686618184}" srcOrd="0" destOrd="0" presId="urn:microsoft.com/office/officeart/2005/8/layout/pList1"/>
    <dgm:cxn modelId="{555AD273-737C-4C56-9D63-5B98DCA8E671}" type="presOf" srcId="{E32852F1-77D0-41F7-9639-E5C8342DF4F8}" destId="{3209161E-64E4-401A-98D6-3D8D29DF923D}" srcOrd="0" destOrd="0" presId="urn:microsoft.com/office/officeart/2005/8/layout/pList1"/>
    <dgm:cxn modelId="{8E12D175-3D57-450F-B72B-C160A30697C1}" type="presOf" srcId="{03E97A9C-0707-46EA-9485-38D4FD782ACE}" destId="{111F58DD-C613-486A-92BE-B477A10660E8}" srcOrd="0" destOrd="0" presId="urn:microsoft.com/office/officeart/2005/8/layout/pList1"/>
    <dgm:cxn modelId="{5FBD0A7C-CDCA-4657-ACE7-69B156922FD4}" type="presOf" srcId="{DAD88757-8E33-410D-9DF6-8A5355CB5C29}" destId="{3A11463F-C66A-4C7B-A354-F3413E0BBB4E}" srcOrd="0" destOrd="0" presId="urn:microsoft.com/office/officeart/2005/8/layout/pList1"/>
    <dgm:cxn modelId="{F009F98B-EC53-4550-A877-E01EBC3FDE6D}" type="presOf" srcId="{8674F0D5-6537-47B7-879F-27F0E9EF002B}" destId="{DF003E57-8A25-4570-A841-0B23AC79CDE9}" srcOrd="0" destOrd="0" presId="urn:microsoft.com/office/officeart/2005/8/layout/pList1"/>
    <dgm:cxn modelId="{DA673896-50D5-4300-B0D1-2D5FD6781A36}" type="presOf" srcId="{C795A25F-23B3-4DE4-910D-5BE488F5D458}" destId="{C22FF97C-F338-4DF6-A39A-1557A0A85AA8}" srcOrd="0" destOrd="0" presId="urn:microsoft.com/office/officeart/2005/8/layout/pList1"/>
    <dgm:cxn modelId="{01FEF597-158F-4AB9-8E63-650CA9346948}" type="presOf" srcId="{9532722D-BCC2-4EA4-B9AE-23FC5077EB95}" destId="{070BC2D7-078E-49E3-AB44-824B673F061F}" srcOrd="0" destOrd="0" presId="urn:microsoft.com/office/officeart/2005/8/layout/pList1"/>
    <dgm:cxn modelId="{62F8E6A5-A636-4302-A405-48B16B751296}" srcId="{7E894FDC-2572-467D-BE6C-652E370C0C04}" destId="{E32852F1-77D0-41F7-9639-E5C8342DF4F8}" srcOrd="3" destOrd="0" parTransId="{3246507B-EF13-4082-BA02-54EC1729FEC4}" sibTransId="{6084BBB9-EE95-4696-B30A-C31C69630E1C}"/>
    <dgm:cxn modelId="{CB4CDEA8-889B-45A6-9753-032463371465}" srcId="{7E894FDC-2572-467D-BE6C-652E370C0C04}" destId="{DAD88757-8E33-410D-9DF6-8A5355CB5C29}" srcOrd="1" destOrd="0" parTransId="{53F25E69-3A84-4A7D-B398-D07C2D1F77E8}" sibTransId="{8674F0D5-6537-47B7-879F-27F0E9EF002B}"/>
    <dgm:cxn modelId="{E93A1BEC-EEA6-4516-A9FD-6241D0426797}" srcId="{7E894FDC-2572-467D-BE6C-652E370C0C04}" destId="{03E97A9C-0707-46EA-9485-38D4FD782ACE}" srcOrd="2" destOrd="0" parTransId="{3F5B62EA-F2DE-4A46-A767-EBDE8D0298B0}" sibTransId="{C795A25F-23B3-4DE4-910D-5BE488F5D458}"/>
    <dgm:cxn modelId="{9BA3AC81-F158-42D6-88AC-66B583807F9E}" type="presParOf" srcId="{378DF3EC-3A0A-48D1-BE2B-3BDC2FDCEF78}" destId="{F7FC4AFF-F8F0-4D20-B83B-9CFB9021B834}" srcOrd="0" destOrd="0" presId="urn:microsoft.com/office/officeart/2005/8/layout/pList1"/>
    <dgm:cxn modelId="{45F2997C-6E34-4AD0-8443-D570C9056E80}" type="presParOf" srcId="{F7FC4AFF-F8F0-4D20-B83B-9CFB9021B834}" destId="{0A1B92A8-001A-4DF5-B849-CF63FFD3D6E6}" srcOrd="0" destOrd="0" presId="urn:microsoft.com/office/officeart/2005/8/layout/pList1"/>
    <dgm:cxn modelId="{1DD2E77B-04D3-4E74-832A-9D71C7E0D4B5}" type="presParOf" srcId="{F7FC4AFF-F8F0-4D20-B83B-9CFB9021B834}" destId="{C87F5E0F-91AA-4F5B-A2F6-00BC9D373EC2}" srcOrd="1" destOrd="0" presId="urn:microsoft.com/office/officeart/2005/8/layout/pList1"/>
    <dgm:cxn modelId="{742F6B2C-FE39-4254-B694-0F976C61CE99}" type="presParOf" srcId="{378DF3EC-3A0A-48D1-BE2B-3BDC2FDCEF78}" destId="{070BC2D7-078E-49E3-AB44-824B673F061F}" srcOrd="1" destOrd="0" presId="urn:microsoft.com/office/officeart/2005/8/layout/pList1"/>
    <dgm:cxn modelId="{6CA3F718-97FB-40BD-959A-B000C0141922}" type="presParOf" srcId="{378DF3EC-3A0A-48D1-BE2B-3BDC2FDCEF78}" destId="{052A8227-CF57-42D0-B736-58C13E9327FB}" srcOrd="2" destOrd="0" presId="urn:microsoft.com/office/officeart/2005/8/layout/pList1"/>
    <dgm:cxn modelId="{0ACBCD1F-DBCA-4306-B07F-528505AB59F7}" type="presParOf" srcId="{052A8227-CF57-42D0-B736-58C13E9327FB}" destId="{AECDAFB7-BA47-456D-8647-75D54959833D}" srcOrd="0" destOrd="0" presId="urn:microsoft.com/office/officeart/2005/8/layout/pList1"/>
    <dgm:cxn modelId="{223A82DF-231D-4F4A-B737-511FAC829BFD}" type="presParOf" srcId="{052A8227-CF57-42D0-B736-58C13E9327FB}" destId="{3A11463F-C66A-4C7B-A354-F3413E0BBB4E}" srcOrd="1" destOrd="0" presId="urn:microsoft.com/office/officeart/2005/8/layout/pList1"/>
    <dgm:cxn modelId="{E53EE2C4-CB05-4B9D-8869-DBE77DF7ADEA}" type="presParOf" srcId="{378DF3EC-3A0A-48D1-BE2B-3BDC2FDCEF78}" destId="{DF003E57-8A25-4570-A841-0B23AC79CDE9}" srcOrd="3" destOrd="0" presId="urn:microsoft.com/office/officeart/2005/8/layout/pList1"/>
    <dgm:cxn modelId="{2F866A47-AF56-4111-BBE3-3920FF2A153F}" type="presParOf" srcId="{378DF3EC-3A0A-48D1-BE2B-3BDC2FDCEF78}" destId="{2A504DE3-6E6C-4523-B4DA-2F0263803269}" srcOrd="4" destOrd="0" presId="urn:microsoft.com/office/officeart/2005/8/layout/pList1"/>
    <dgm:cxn modelId="{BDD7A800-4C22-4008-ADF8-89A4AEA306F2}" type="presParOf" srcId="{2A504DE3-6E6C-4523-B4DA-2F0263803269}" destId="{F973C26D-0063-4BA4-A0CD-0DDBC510594C}" srcOrd="0" destOrd="0" presId="urn:microsoft.com/office/officeart/2005/8/layout/pList1"/>
    <dgm:cxn modelId="{D5585625-05D7-4FA0-B9F9-2B376F6DA69F}" type="presParOf" srcId="{2A504DE3-6E6C-4523-B4DA-2F0263803269}" destId="{111F58DD-C613-486A-92BE-B477A10660E8}" srcOrd="1" destOrd="0" presId="urn:microsoft.com/office/officeart/2005/8/layout/pList1"/>
    <dgm:cxn modelId="{A2D57E26-B776-4F89-A600-8E7AEE3FC6B0}" type="presParOf" srcId="{378DF3EC-3A0A-48D1-BE2B-3BDC2FDCEF78}" destId="{C22FF97C-F338-4DF6-A39A-1557A0A85AA8}" srcOrd="5" destOrd="0" presId="urn:microsoft.com/office/officeart/2005/8/layout/pList1"/>
    <dgm:cxn modelId="{AB676B93-590F-497D-9C15-19D38E4BA5EF}" type="presParOf" srcId="{378DF3EC-3A0A-48D1-BE2B-3BDC2FDCEF78}" destId="{D12D3409-1D6D-4C8B-B185-57F44E48BFD7}" srcOrd="6" destOrd="0" presId="urn:microsoft.com/office/officeart/2005/8/layout/pList1"/>
    <dgm:cxn modelId="{F77A9705-0E4E-445A-B9E1-AD98E529EA68}" type="presParOf" srcId="{D12D3409-1D6D-4C8B-B185-57F44E48BFD7}" destId="{B0547B27-BD90-4442-A90B-9006E25B31F8}" srcOrd="0" destOrd="0" presId="urn:microsoft.com/office/officeart/2005/8/layout/pList1"/>
    <dgm:cxn modelId="{5247A3FC-E662-45B1-91A5-14F64CE7CFF0}" type="presParOf" srcId="{D12D3409-1D6D-4C8B-B185-57F44E48BFD7}" destId="{3209161E-64E4-401A-98D6-3D8D29DF923D}" srcOrd="1" destOrd="0" presId="urn:microsoft.com/office/officeart/2005/8/layout/pList1"/>
    <dgm:cxn modelId="{4A0D52A7-1113-4EF7-AE37-9E5DB3AA56E6}" type="presParOf" srcId="{378DF3EC-3A0A-48D1-BE2B-3BDC2FDCEF78}" destId="{E26C3733-6369-4FC5-8E58-89147B1C216D}" srcOrd="7" destOrd="0" presId="urn:microsoft.com/office/officeart/2005/8/layout/pList1"/>
    <dgm:cxn modelId="{D9D309AC-0D03-47E8-8820-E482A0BE71FE}" type="presParOf" srcId="{378DF3EC-3A0A-48D1-BE2B-3BDC2FDCEF78}" destId="{A59C0DAF-E7E2-46B0-AE26-9F25559BA073}" srcOrd="8" destOrd="0" presId="urn:microsoft.com/office/officeart/2005/8/layout/pList1"/>
    <dgm:cxn modelId="{E9DCB3D2-CD22-4E1F-8FF0-D16FEFDC2363}" type="presParOf" srcId="{A59C0DAF-E7E2-46B0-AE26-9F25559BA073}" destId="{0F4D58D3-6C2E-4862-A53F-B4A0D79745CD}" srcOrd="0" destOrd="0" presId="urn:microsoft.com/office/officeart/2005/8/layout/pList1"/>
    <dgm:cxn modelId="{8A5EC70E-D9F0-4B6C-9B95-318419973FC2}" type="presParOf" srcId="{A59C0DAF-E7E2-46B0-AE26-9F25559BA073}" destId="{51274436-C3CB-4A1A-98E9-552686618184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387F27-E18E-4586-A81F-2CEB95AF0D67}" type="doc">
      <dgm:prSet loTypeId="urn:microsoft.com/office/officeart/2005/8/layout/v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072F404-34D4-438A-8D83-5E2DC69304BF}">
      <dgm:prSet phldrT="[Текст]" custT="1"/>
      <dgm:spPr/>
      <dgm:t>
        <a:bodyPr/>
        <a:lstStyle/>
        <a:p>
          <a:pPr marL="0" indent="0" algn="ctr" defTabSz="1014413">
            <a:tabLst/>
          </a:pPr>
          <a:r>
            <a:rPr lang="ru-RU" sz="1800" b="1" dirty="0">
              <a:solidFill>
                <a:schemeClr val="tx1">
                  <a:lumMod val="95000"/>
                  <a:lumOff val="5000"/>
                </a:schemeClr>
              </a:solidFill>
            </a:rPr>
            <a:t>ЖК - эффективность интеграции знаний, умений и навыков в процессе конкретной деятельности</a:t>
          </a:r>
        </a:p>
      </dgm:t>
    </dgm:pt>
    <dgm:pt modelId="{52D3772A-8E33-48E3-8101-1C41222AFE1A}" type="parTrans" cxnId="{A82FA0BB-D5DD-45A4-AB30-2A3AC934D160}">
      <dgm:prSet/>
      <dgm:spPr/>
      <dgm:t>
        <a:bodyPr/>
        <a:lstStyle/>
        <a:p>
          <a:endParaRPr lang="ru-RU"/>
        </a:p>
      </dgm:t>
    </dgm:pt>
    <dgm:pt modelId="{2860E30B-9BAD-4C20-ABBE-22B5B8E99CE9}" type="sibTrans" cxnId="{A82FA0BB-D5DD-45A4-AB30-2A3AC934D160}">
      <dgm:prSet/>
      <dgm:spPr/>
      <dgm:t>
        <a:bodyPr/>
        <a:lstStyle/>
        <a:p>
          <a:endParaRPr lang="ru-RU"/>
        </a:p>
      </dgm:t>
    </dgm:pt>
    <dgm:pt modelId="{20061151-244A-4C0C-8026-548FCEBCDC0A}">
      <dgm:prSet phldrT="[Текст]" custT="1"/>
      <dgm:spPr>
        <a:solidFill>
          <a:schemeClr val="accent3">
            <a:hueOff val="2541193"/>
            <a:satOff val="-25720"/>
            <a:lumOff val="-980"/>
            <a:alpha val="66000"/>
          </a:schemeClr>
        </a:solidFill>
      </dgm:spPr>
      <dgm:t>
        <a:bodyPr/>
        <a:lstStyle/>
        <a:p>
          <a:pPr algn="ctr" defTabSz="927100">
            <a:tabLst>
              <a:tab pos="2781300" algn="l"/>
            </a:tabLst>
          </a:pPr>
          <a:r>
            <a:rPr lang="ru-RU" sz="1800" b="1" i="0" dirty="0">
              <a:solidFill>
                <a:schemeClr val="bg2">
                  <a:lumMod val="10000"/>
                </a:schemeClr>
              </a:solidFill>
            </a:rPr>
            <a:t>Суть ЖК определяется </a:t>
          </a:r>
          <a:r>
            <a:rPr lang="ru-RU" sz="1800" b="1" i="0" spc="-150" dirty="0">
              <a:solidFill>
                <a:schemeClr val="bg2">
                  <a:lumMod val="10000"/>
                </a:schemeClr>
              </a:solidFill>
            </a:rPr>
            <a:t>ФГОС для ОВЗ, ВОЗ и силами компетентностного подхода и различными методическими концепциями ведущих специалистов (И.А. Зимняя, А.В. </a:t>
          </a:r>
          <a:r>
            <a:rPr lang="ru-RU" sz="1800" b="1" i="0" spc="-150" dirty="0" err="1">
              <a:solidFill>
                <a:schemeClr val="bg2">
                  <a:lumMod val="10000"/>
                </a:schemeClr>
              </a:solidFill>
            </a:rPr>
            <a:t>Хуторский</a:t>
          </a:r>
          <a:r>
            <a:rPr lang="ru-RU" sz="1800" b="1" i="0" spc="-150" dirty="0">
              <a:solidFill>
                <a:schemeClr val="bg2">
                  <a:lumMod val="10000"/>
                </a:schemeClr>
              </a:solidFill>
            </a:rPr>
            <a:t> и </a:t>
          </a:r>
          <a:r>
            <a:rPr lang="ru-RU" sz="1600" b="1" i="0" spc="-150" dirty="0">
              <a:solidFill>
                <a:schemeClr val="bg2">
                  <a:lumMod val="10000"/>
                </a:schemeClr>
              </a:solidFill>
            </a:rPr>
            <a:t>др.).</a:t>
          </a:r>
          <a:endParaRPr lang="ru-RU" sz="1800" b="1" i="0" spc="-150" dirty="0">
            <a:solidFill>
              <a:schemeClr val="bg2">
                <a:lumMod val="10000"/>
              </a:schemeClr>
            </a:solidFill>
          </a:endParaRPr>
        </a:p>
      </dgm:t>
    </dgm:pt>
    <dgm:pt modelId="{EFE73B85-141E-4EF2-B76C-B42A5C945F9B}" type="parTrans" cxnId="{A24D946A-3289-4C8B-808A-7F80CC60AAAD}">
      <dgm:prSet/>
      <dgm:spPr/>
      <dgm:t>
        <a:bodyPr/>
        <a:lstStyle/>
        <a:p>
          <a:endParaRPr lang="ru-RU"/>
        </a:p>
      </dgm:t>
    </dgm:pt>
    <dgm:pt modelId="{C06E7EA4-F9D9-40CD-9F7C-F7214400B46B}" type="sibTrans" cxnId="{A24D946A-3289-4C8B-808A-7F80CC60AAAD}">
      <dgm:prSet/>
      <dgm:spPr/>
      <dgm:t>
        <a:bodyPr/>
        <a:lstStyle/>
        <a:p>
          <a:endParaRPr lang="ru-RU"/>
        </a:p>
      </dgm:t>
    </dgm:pt>
    <dgm:pt modelId="{C2866200-A9F1-44AD-9A81-05CAD3A39EFA}" type="pres">
      <dgm:prSet presAssocID="{3D387F27-E18E-4586-A81F-2CEB95AF0D67}" presName="outerComposite" presStyleCnt="0">
        <dgm:presLayoutVars>
          <dgm:chMax val="5"/>
          <dgm:dir/>
          <dgm:resizeHandles val="exact"/>
        </dgm:presLayoutVars>
      </dgm:prSet>
      <dgm:spPr/>
    </dgm:pt>
    <dgm:pt modelId="{7EA822AC-D41D-4BD3-B2C0-8159248FF01F}" type="pres">
      <dgm:prSet presAssocID="{3D387F27-E18E-4586-A81F-2CEB95AF0D67}" presName="dummyMaxCanvas" presStyleCnt="0">
        <dgm:presLayoutVars/>
      </dgm:prSet>
      <dgm:spPr/>
    </dgm:pt>
    <dgm:pt modelId="{2B5F90B2-0CF2-4D63-9814-027FEE556483}" type="pres">
      <dgm:prSet presAssocID="{3D387F27-E18E-4586-A81F-2CEB95AF0D67}" presName="TwoNodes_1" presStyleLbl="node1" presStyleIdx="0" presStyleCnt="2" custScaleX="99352" custScaleY="76560">
        <dgm:presLayoutVars>
          <dgm:bulletEnabled val="1"/>
        </dgm:presLayoutVars>
      </dgm:prSet>
      <dgm:spPr/>
    </dgm:pt>
    <dgm:pt modelId="{491A20F3-B560-444B-A6CC-FDE1AEF9C42D}" type="pres">
      <dgm:prSet presAssocID="{3D387F27-E18E-4586-A81F-2CEB95AF0D67}" presName="TwoNodes_2" presStyleLbl="node1" presStyleIdx="1" presStyleCnt="2" custScaleX="89672" custLinFactNeighborX="6532" custLinFactNeighborY="-4359">
        <dgm:presLayoutVars>
          <dgm:bulletEnabled val="1"/>
        </dgm:presLayoutVars>
      </dgm:prSet>
      <dgm:spPr/>
    </dgm:pt>
    <dgm:pt modelId="{61A1B691-86DD-4AD1-8679-E07740C81107}" type="pres">
      <dgm:prSet presAssocID="{3D387F27-E18E-4586-A81F-2CEB95AF0D67}" presName="TwoConn_1-2" presStyleLbl="fgAccFollowNode1" presStyleIdx="0" presStyleCnt="1" custScaleX="52207">
        <dgm:presLayoutVars>
          <dgm:bulletEnabled val="1"/>
        </dgm:presLayoutVars>
      </dgm:prSet>
      <dgm:spPr/>
    </dgm:pt>
    <dgm:pt modelId="{E6B3F54B-EF40-417C-8AA1-7C5E182F20D1}" type="pres">
      <dgm:prSet presAssocID="{3D387F27-E18E-4586-A81F-2CEB95AF0D67}" presName="TwoNodes_1_text" presStyleLbl="node1" presStyleIdx="1" presStyleCnt="2">
        <dgm:presLayoutVars>
          <dgm:bulletEnabled val="1"/>
        </dgm:presLayoutVars>
      </dgm:prSet>
      <dgm:spPr/>
    </dgm:pt>
    <dgm:pt modelId="{9F649F19-DFBE-4F7A-9F4B-5D6147F0481D}" type="pres">
      <dgm:prSet presAssocID="{3D387F27-E18E-4586-A81F-2CEB95AF0D67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774E072B-BEDE-4E43-A1AA-FB3B167662F8}" type="presOf" srcId="{2860E30B-9BAD-4C20-ABBE-22B5B8E99CE9}" destId="{61A1B691-86DD-4AD1-8679-E07740C81107}" srcOrd="0" destOrd="0" presId="urn:microsoft.com/office/officeart/2005/8/layout/vProcess5"/>
    <dgm:cxn modelId="{A24D946A-3289-4C8B-808A-7F80CC60AAAD}" srcId="{3D387F27-E18E-4586-A81F-2CEB95AF0D67}" destId="{20061151-244A-4C0C-8026-548FCEBCDC0A}" srcOrd="1" destOrd="0" parTransId="{EFE73B85-141E-4EF2-B76C-B42A5C945F9B}" sibTransId="{C06E7EA4-F9D9-40CD-9F7C-F7214400B46B}"/>
    <dgm:cxn modelId="{2EADBF72-A1FE-408C-8A68-70A78A919D83}" type="presOf" srcId="{20061151-244A-4C0C-8026-548FCEBCDC0A}" destId="{491A20F3-B560-444B-A6CC-FDE1AEF9C42D}" srcOrd="0" destOrd="0" presId="urn:microsoft.com/office/officeart/2005/8/layout/vProcess5"/>
    <dgm:cxn modelId="{67E2B49A-CA95-49A0-985C-6BE9BF24262A}" type="presOf" srcId="{1072F404-34D4-438A-8D83-5E2DC69304BF}" destId="{E6B3F54B-EF40-417C-8AA1-7C5E182F20D1}" srcOrd="1" destOrd="0" presId="urn:microsoft.com/office/officeart/2005/8/layout/vProcess5"/>
    <dgm:cxn modelId="{D36832AA-FAFB-4097-968B-146A72ABD6B6}" type="presOf" srcId="{20061151-244A-4C0C-8026-548FCEBCDC0A}" destId="{9F649F19-DFBE-4F7A-9F4B-5D6147F0481D}" srcOrd="1" destOrd="0" presId="urn:microsoft.com/office/officeart/2005/8/layout/vProcess5"/>
    <dgm:cxn modelId="{A82FA0BB-D5DD-45A4-AB30-2A3AC934D160}" srcId="{3D387F27-E18E-4586-A81F-2CEB95AF0D67}" destId="{1072F404-34D4-438A-8D83-5E2DC69304BF}" srcOrd="0" destOrd="0" parTransId="{52D3772A-8E33-48E3-8101-1C41222AFE1A}" sibTransId="{2860E30B-9BAD-4C20-ABBE-22B5B8E99CE9}"/>
    <dgm:cxn modelId="{0E1152CF-709F-4057-8A4A-F25D668AA117}" type="presOf" srcId="{1072F404-34D4-438A-8D83-5E2DC69304BF}" destId="{2B5F90B2-0CF2-4D63-9814-027FEE556483}" srcOrd="0" destOrd="0" presId="urn:microsoft.com/office/officeart/2005/8/layout/vProcess5"/>
    <dgm:cxn modelId="{DBB163D5-D6DC-41BF-8B1E-7F4FA367007D}" type="presOf" srcId="{3D387F27-E18E-4586-A81F-2CEB95AF0D67}" destId="{C2866200-A9F1-44AD-9A81-05CAD3A39EFA}" srcOrd="0" destOrd="0" presId="urn:microsoft.com/office/officeart/2005/8/layout/vProcess5"/>
    <dgm:cxn modelId="{503C866A-7C35-43B9-AB71-8D10B25FF679}" type="presParOf" srcId="{C2866200-A9F1-44AD-9A81-05CAD3A39EFA}" destId="{7EA822AC-D41D-4BD3-B2C0-8159248FF01F}" srcOrd="0" destOrd="0" presId="urn:microsoft.com/office/officeart/2005/8/layout/vProcess5"/>
    <dgm:cxn modelId="{CFB204CA-678C-4274-95C7-1FB5701F56FA}" type="presParOf" srcId="{C2866200-A9F1-44AD-9A81-05CAD3A39EFA}" destId="{2B5F90B2-0CF2-4D63-9814-027FEE556483}" srcOrd="1" destOrd="0" presId="urn:microsoft.com/office/officeart/2005/8/layout/vProcess5"/>
    <dgm:cxn modelId="{88771F6F-679E-4B09-B24C-FA91B55C2BA6}" type="presParOf" srcId="{C2866200-A9F1-44AD-9A81-05CAD3A39EFA}" destId="{491A20F3-B560-444B-A6CC-FDE1AEF9C42D}" srcOrd="2" destOrd="0" presId="urn:microsoft.com/office/officeart/2005/8/layout/vProcess5"/>
    <dgm:cxn modelId="{FBDFEEB6-96BD-4C32-B239-D17C6EC29D1D}" type="presParOf" srcId="{C2866200-A9F1-44AD-9A81-05CAD3A39EFA}" destId="{61A1B691-86DD-4AD1-8679-E07740C81107}" srcOrd="3" destOrd="0" presId="urn:microsoft.com/office/officeart/2005/8/layout/vProcess5"/>
    <dgm:cxn modelId="{EE376ECE-C8E7-42A6-994D-535F00E52094}" type="presParOf" srcId="{C2866200-A9F1-44AD-9A81-05CAD3A39EFA}" destId="{E6B3F54B-EF40-417C-8AA1-7C5E182F20D1}" srcOrd="4" destOrd="0" presId="urn:microsoft.com/office/officeart/2005/8/layout/vProcess5"/>
    <dgm:cxn modelId="{3E113CCC-CA10-456B-A943-3D08301489AB}" type="presParOf" srcId="{C2866200-A9F1-44AD-9A81-05CAD3A39EFA}" destId="{9F649F19-DFBE-4F7A-9F4B-5D6147F0481D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387F27-E18E-4586-A81F-2CEB95AF0D67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072F404-34D4-438A-8D83-5E2DC69304BF}">
      <dgm:prSet phldrT="[Текст]" custT="1"/>
      <dgm:spPr/>
      <dgm:t>
        <a:bodyPr/>
        <a:lstStyle/>
        <a:p>
          <a:pPr marL="0" indent="0" algn="ctr" defTabSz="1014413">
            <a:tabLst/>
          </a:pPr>
          <a:r>
            <a:rPr lang="ru-RU" sz="1800" b="1" dirty="0">
              <a:solidFill>
                <a:schemeClr val="tx1">
                  <a:lumMod val="95000"/>
                  <a:lumOff val="5000"/>
                </a:schemeClr>
              </a:solidFill>
            </a:rPr>
            <a:t>Танцевальная деятельность – эффективное средство преодоления трудностей детей с ОВЗ</a:t>
          </a:r>
        </a:p>
      </dgm:t>
    </dgm:pt>
    <dgm:pt modelId="{52D3772A-8E33-48E3-8101-1C41222AFE1A}" type="parTrans" cxnId="{A82FA0BB-D5DD-45A4-AB30-2A3AC934D160}">
      <dgm:prSet/>
      <dgm:spPr/>
      <dgm:t>
        <a:bodyPr/>
        <a:lstStyle/>
        <a:p>
          <a:endParaRPr lang="ru-RU"/>
        </a:p>
      </dgm:t>
    </dgm:pt>
    <dgm:pt modelId="{2860E30B-9BAD-4C20-ABBE-22B5B8E99CE9}" type="sibTrans" cxnId="{A82FA0BB-D5DD-45A4-AB30-2A3AC934D160}">
      <dgm:prSet/>
      <dgm:spPr/>
      <dgm:t>
        <a:bodyPr/>
        <a:lstStyle/>
        <a:p>
          <a:endParaRPr lang="ru-RU"/>
        </a:p>
      </dgm:t>
    </dgm:pt>
    <dgm:pt modelId="{20061151-244A-4C0C-8026-548FCEBCDC0A}">
      <dgm:prSet phldrT="[Текст]" custT="1"/>
      <dgm:spPr/>
      <dgm:t>
        <a:bodyPr anchor="t"/>
        <a:lstStyle/>
        <a:p>
          <a:pPr algn="l" defTabSz="927100">
            <a:tabLst>
              <a:tab pos="2781300" algn="l"/>
            </a:tabLst>
          </a:pPr>
          <a:r>
            <a:rPr lang="ru-RU" sz="1900" b="1" i="0" spc="-150" dirty="0">
              <a:solidFill>
                <a:schemeClr val="tx1">
                  <a:lumMod val="95000"/>
                  <a:lumOff val="5000"/>
                </a:schemeClr>
              </a:solidFill>
            </a:rPr>
            <a:t>1. Комплексный подход с включением всех знаковых систем: речь, эстетика движения, музыка</a:t>
          </a:r>
        </a:p>
        <a:p>
          <a:pPr algn="l" defTabSz="927100">
            <a:tabLst>
              <a:tab pos="2781300" algn="l"/>
            </a:tabLst>
          </a:pPr>
          <a:r>
            <a:rPr lang="ru-RU" sz="1900" b="1" i="0" spc="-150" dirty="0">
              <a:solidFill>
                <a:schemeClr val="tx1">
                  <a:lumMod val="95000"/>
                  <a:lumOff val="5000"/>
                </a:schemeClr>
              </a:solidFill>
            </a:rPr>
            <a:t>2. Положительная динамика развития ЖК учащихся с ОВЗ групп А и Б по результатам диагностики</a:t>
          </a:r>
        </a:p>
        <a:p>
          <a:pPr algn="ctr" defTabSz="927100">
            <a:tabLst>
              <a:tab pos="2781300" algn="l"/>
            </a:tabLst>
          </a:pPr>
          <a:endParaRPr lang="ru-RU" sz="2000" b="1" i="0" spc="-15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FE73B85-141E-4EF2-B76C-B42A5C945F9B}" type="parTrans" cxnId="{A24D946A-3289-4C8B-808A-7F80CC60AAAD}">
      <dgm:prSet/>
      <dgm:spPr/>
      <dgm:t>
        <a:bodyPr/>
        <a:lstStyle/>
        <a:p>
          <a:endParaRPr lang="ru-RU"/>
        </a:p>
      </dgm:t>
    </dgm:pt>
    <dgm:pt modelId="{C06E7EA4-F9D9-40CD-9F7C-F7214400B46B}" type="sibTrans" cxnId="{A24D946A-3289-4C8B-808A-7F80CC60AAAD}">
      <dgm:prSet/>
      <dgm:spPr/>
      <dgm:t>
        <a:bodyPr/>
        <a:lstStyle/>
        <a:p>
          <a:endParaRPr lang="ru-RU"/>
        </a:p>
      </dgm:t>
    </dgm:pt>
    <dgm:pt modelId="{C2866200-A9F1-44AD-9A81-05CAD3A39EFA}" type="pres">
      <dgm:prSet presAssocID="{3D387F27-E18E-4586-A81F-2CEB95AF0D67}" presName="outerComposite" presStyleCnt="0">
        <dgm:presLayoutVars>
          <dgm:chMax val="5"/>
          <dgm:dir/>
          <dgm:resizeHandles val="exact"/>
        </dgm:presLayoutVars>
      </dgm:prSet>
      <dgm:spPr/>
    </dgm:pt>
    <dgm:pt modelId="{7EA822AC-D41D-4BD3-B2C0-8159248FF01F}" type="pres">
      <dgm:prSet presAssocID="{3D387F27-E18E-4586-A81F-2CEB95AF0D67}" presName="dummyMaxCanvas" presStyleCnt="0">
        <dgm:presLayoutVars/>
      </dgm:prSet>
      <dgm:spPr/>
    </dgm:pt>
    <dgm:pt modelId="{2B5F90B2-0CF2-4D63-9814-027FEE556483}" type="pres">
      <dgm:prSet presAssocID="{3D387F27-E18E-4586-A81F-2CEB95AF0D67}" presName="TwoNodes_1" presStyleLbl="node1" presStyleIdx="0" presStyleCnt="2" custFlipHor="1" custScaleX="99352" custScaleY="72658">
        <dgm:presLayoutVars>
          <dgm:bulletEnabled val="1"/>
        </dgm:presLayoutVars>
      </dgm:prSet>
      <dgm:spPr/>
    </dgm:pt>
    <dgm:pt modelId="{491A20F3-B560-444B-A6CC-FDE1AEF9C42D}" type="pres">
      <dgm:prSet presAssocID="{3D387F27-E18E-4586-A81F-2CEB95AF0D67}" presName="TwoNodes_2" presStyleLbl="node1" presStyleIdx="1" presStyleCnt="2" custFlipHor="1" custScaleX="89672" custScaleY="104372" custLinFactNeighborX="6532" custLinFactNeighborY="-4359">
        <dgm:presLayoutVars>
          <dgm:bulletEnabled val="1"/>
        </dgm:presLayoutVars>
      </dgm:prSet>
      <dgm:spPr/>
    </dgm:pt>
    <dgm:pt modelId="{61A1B691-86DD-4AD1-8679-E07740C81107}" type="pres">
      <dgm:prSet presAssocID="{3D387F27-E18E-4586-A81F-2CEB95AF0D67}" presName="TwoConn_1-2" presStyleLbl="fgAccFollowNode1" presStyleIdx="0" presStyleCnt="1" custFlipHor="1" custScaleX="52207">
        <dgm:presLayoutVars>
          <dgm:bulletEnabled val="1"/>
        </dgm:presLayoutVars>
      </dgm:prSet>
      <dgm:spPr/>
    </dgm:pt>
    <dgm:pt modelId="{E6B3F54B-EF40-417C-8AA1-7C5E182F20D1}" type="pres">
      <dgm:prSet presAssocID="{3D387F27-E18E-4586-A81F-2CEB95AF0D67}" presName="TwoNodes_1_text" presStyleLbl="node1" presStyleIdx="1" presStyleCnt="2">
        <dgm:presLayoutVars>
          <dgm:bulletEnabled val="1"/>
        </dgm:presLayoutVars>
      </dgm:prSet>
      <dgm:spPr/>
    </dgm:pt>
    <dgm:pt modelId="{9F649F19-DFBE-4F7A-9F4B-5D6147F0481D}" type="pres">
      <dgm:prSet presAssocID="{3D387F27-E18E-4586-A81F-2CEB95AF0D67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774E072B-BEDE-4E43-A1AA-FB3B167662F8}" type="presOf" srcId="{2860E30B-9BAD-4C20-ABBE-22B5B8E99CE9}" destId="{61A1B691-86DD-4AD1-8679-E07740C81107}" srcOrd="0" destOrd="0" presId="urn:microsoft.com/office/officeart/2005/8/layout/vProcess5"/>
    <dgm:cxn modelId="{A24D946A-3289-4C8B-808A-7F80CC60AAAD}" srcId="{3D387F27-E18E-4586-A81F-2CEB95AF0D67}" destId="{20061151-244A-4C0C-8026-548FCEBCDC0A}" srcOrd="1" destOrd="0" parTransId="{EFE73B85-141E-4EF2-B76C-B42A5C945F9B}" sibTransId="{C06E7EA4-F9D9-40CD-9F7C-F7214400B46B}"/>
    <dgm:cxn modelId="{2EADBF72-A1FE-408C-8A68-70A78A919D83}" type="presOf" srcId="{20061151-244A-4C0C-8026-548FCEBCDC0A}" destId="{491A20F3-B560-444B-A6CC-FDE1AEF9C42D}" srcOrd="0" destOrd="0" presId="urn:microsoft.com/office/officeart/2005/8/layout/vProcess5"/>
    <dgm:cxn modelId="{67E2B49A-CA95-49A0-985C-6BE9BF24262A}" type="presOf" srcId="{1072F404-34D4-438A-8D83-5E2DC69304BF}" destId="{E6B3F54B-EF40-417C-8AA1-7C5E182F20D1}" srcOrd="1" destOrd="0" presId="urn:microsoft.com/office/officeart/2005/8/layout/vProcess5"/>
    <dgm:cxn modelId="{D36832AA-FAFB-4097-968B-146A72ABD6B6}" type="presOf" srcId="{20061151-244A-4C0C-8026-548FCEBCDC0A}" destId="{9F649F19-DFBE-4F7A-9F4B-5D6147F0481D}" srcOrd="1" destOrd="0" presId="urn:microsoft.com/office/officeart/2005/8/layout/vProcess5"/>
    <dgm:cxn modelId="{A82FA0BB-D5DD-45A4-AB30-2A3AC934D160}" srcId="{3D387F27-E18E-4586-A81F-2CEB95AF0D67}" destId="{1072F404-34D4-438A-8D83-5E2DC69304BF}" srcOrd="0" destOrd="0" parTransId="{52D3772A-8E33-48E3-8101-1C41222AFE1A}" sibTransId="{2860E30B-9BAD-4C20-ABBE-22B5B8E99CE9}"/>
    <dgm:cxn modelId="{0E1152CF-709F-4057-8A4A-F25D668AA117}" type="presOf" srcId="{1072F404-34D4-438A-8D83-5E2DC69304BF}" destId="{2B5F90B2-0CF2-4D63-9814-027FEE556483}" srcOrd="0" destOrd="0" presId="urn:microsoft.com/office/officeart/2005/8/layout/vProcess5"/>
    <dgm:cxn modelId="{DBB163D5-D6DC-41BF-8B1E-7F4FA367007D}" type="presOf" srcId="{3D387F27-E18E-4586-A81F-2CEB95AF0D67}" destId="{C2866200-A9F1-44AD-9A81-05CAD3A39EFA}" srcOrd="0" destOrd="0" presId="urn:microsoft.com/office/officeart/2005/8/layout/vProcess5"/>
    <dgm:cxn modelId="{503C866A-7C35-43B9-AB71-8D10B25FF679}" type="presParOf" srcId="{C2866200-A9F1-44AD-9A81-05CAD3A39EFA}" destId="{7EA822AC-D41D-4BD3-B2C0-8159248FF01F}" srcOrd="0" destOrd="0" presId="urn:microsoft.com/office/officeart/2005/8/layout/vProcess5"/>
    <dgm:cxn modelId="{CFB204CA-678C-4274-95C7-1FB5701F56FA}" type="presParOf" srcId="{C2866200-A9F1-44AD-9A81-05CAD3A39EFA}" destId="{2B5F90B2-0CF2-4D63-9814-027FEE556483}" srcOrd="1" destOrd="0" presId="urn:microsoft.com/office/officeart/2005/8/layout/vProcess5"/>
    <dgm:cxn modelId="{88771F6F-679E-4B09-B24C-FA91B55C2BA6}" type="presParOf" srcId="{C2866200-A9F1-44AD-9A81-05CAD3A39EFA}" destId="{491A20F3-B560-444B-A6CC-FDE1AEF9C42D}" srcOrd="2" destOrd="0" presId="urn:microsoft.com/office/officeart/2005/8/layout/vProcess5"/>
    <dgm:cxn modelId="{FBDFEEB6-96BD-4C32-B239-D17C6EC29D1D}" type="presParOf" srcId="{C2866200-A9F1-44AD-9A81-05CAD3A39EFA}" destId="{61A1B691-86DD-4AD1-8679-E07740C81107}" srcOrd="3" destOrd="0" presId="urn:microsoft.com/office/officeart/2005/8/layout/vProcess5"/>
    <dgm:cxn modelId="{EE376ECE-C8E7-42A6-994D-535F00E52094}" type="presParOf" srcId="{C2866200-A9F1-44AD-9A81-05CAD3A39EFA}" destId="{E6B3F54B-EF40-417C-8AA1-7C5E182F20D1}" srcOrd="4" destOrd="0" presId="urn:microsoft.com/office/officeart/2005/8/layout/vProcess5"/>
    <dgm:cxn modelId="{3E113CCC-CA10-456B-A943-3D08301489AB}" type="presParOf" srcId="{C2866200-A9F1-44AD-9A81-05CAD3A39EFA}" destId="{9F649F19-DFBE-4F7A-9F4B-5D6147F0481D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387F27-E18E-4586-A81F-2CEB95AF0D67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072F404-34D4-438A-8D83-5E2DC69304BF}">
      <dgm:prSet phldrT="[Текст]" custT="1"/>
      <dgm:spPr/>
      <dgm:t>
        <a:bodyPr/>
        <a:lstStyle/>
        <a:p>
          <a:pPr marL="0" indent="0" algn="ctr" defTabSz="1014413">
            <a:tabLst/>
          </a:pPr>
          <a:r>
            <a:rPr lang="ru-RU" sz="1800" b="1" dirty="0">
              <a:solidFill>
                <a:schemeClr val="tx1">
                  <a:lumMod val="95000"/>
                  <a:lumOff val="5000"/>
                </a:schemeClr>
              </a:solidFill>
            </a:rPr>
            <a:t>Модель методики формирования ЖК – органичная структура взаимосвязанных компонентов</a:t>
          </a:r>
        </a:p>
      </dgm:t>
    </dgm:pt>
    <dgm:pt modelId="{52D3772A-8E33-48E3-8101-1C41222AFE1A}" type="parTrans" cxnId="{A82FA0BB-D5DD-45A4-AB30-2A3AC934D160}">
      <dgm:prSet/>
      <dgm:spPr/>
      <dgm:t>
        <a:bodyPr/>
        <a:lstStyle/>
        <a:p>
          <a:endParaRPr lang="ru-RU"/>
        </a:p>
      </dgm:t>
    </dgm:pt>
    <dgm:pt modelId="{2860E30B-9BAD-4C20-ABBE-22B5B8E99CE9}" type="sibTrans" cxnId="{A82FA0BB-D5DD-45A4-AB30-2A3AC934D160}">
      <dgm:prSet/>
      <dgm:spPr/>
      <dgm:t>
        <a:bodyPr/>
        <a:lstStyle/>
        <a:p>
          <a:endParaRPr lang="ru-RU"/>
        </a:p>
      </dgm:t>
    </dgm:pt>
    <dgm:pt modelId="{20061151-244A-4C0C-8026-548FCEBCDC0A}">
      <dgm:prSet phldrT="[Текст]" custT="1"/>
      <dgm:spPr/>
      <dgm:t>
        <a:bodyPr/>
        <a:lstStyle/>
        <a:p>
          <a:pPr algn="ctr" defTabSz="927100">
            <a:tabLst>
              <a:tab pos="2781300" algn="l"/>
            </a:tabLst>
          </a:pPr>
          <a:r>
            <a:rPr lang="ru-RU" sz="1800" b="1" dirty="0">
              <a:solidFill>
                <a:schemeClr val="tx1">
                  <a:lumMod val="95000"/>
                  <a:lumOff val="5000"/>
                </a:schemeClr>
              </a:solidFill>
            </a:rPr>
            <a:t>Все компоненты модели методики обеспечивают раскрытие механизмов её реализации по формированию ЖК детей с ОВЗ, состоит из: целевого, содержательного, процессуального, технологического и результативного компонентов</a:t>
          </a:r>
          <a:endParaRPr lang="ru-RU" sz="1800" b="1" i="0" spc="-15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FE73B85-141E-4EF2-B76C-B42A5C945F9B}" type="parTrans" cxnId="{A24D946A-3289-4C8B-808A-7F80CC60AAAD}">
      <dgm:prSet/>
      <dgm:spPr/>
      <dgm:t>
        <a:bodyPr/>
        <a:lstStyle/>
        <a:p>
          <a:endParaRPr lang="ru-RU"/>
        </a:p>
      </dgm:t>
    </dgm:pt>
    <dgm:pt modelId="{C06E7EA4-F9D9-40CD-9F7C-F7214400B46B}" type="sibTrans" cxnId="{A24D946A-3289-4C8B-808A-7F80CC60AAAD}">
      <dgm:prSet/>
      <dgm:spPr/>
      <dgm:t>
        <a:bodyPr/>
        <a:lstStyle/>
        <a:p>
          <a:endParaRPr lang="ru-RU"/>
        </a:p>
      </dgm:t>
    </dgm:pt>
    <dgm:pt modelId="{C2866200-A9F1-44AD-9A81-05CAD3A39EFA}" type="pres">
      <dgm:prSet presAssocID="{3D387F27-E18E-4586-A81F-2CEB95AF0D67}" presName="outerComposite" presStyleCnt="0">
        <dgm:presLayoutVars>
          <dgm:chMax val="5"/>
          <dgm:dir/>
          <dgm:resizeHandles val="exact"/>
        </dgm:presLayoutVars>
      </dgm:prSet>
      <dgm:spPr/>
    </dgm:pt>
    <dgm:pt modelId="{7EA822AC-D41D-4BD3-B2C0-8159248FF01F}" type="pres">
      <dgm:prSet presAssocID="{3D387F27-E18E-4586-A81F-2CEB95AF0D67}" presName="dummyMaxCanvas" presStyleCnt="0">
        <dgm:presLayoutVars/>
      </dgm:prSet>
      <dgm:spPr/>
    </dgm:pt>
    <dgm:pt modelId="{2B5F90B2-0CF2-4D63-9814-027FEE556483}" type="pres">
      <dgm:prSet presAssocID="{3D387F27-E18E-4586-A81F-2CEB95AF0D67}" presName="TwoNodes_1" presStyleLbl="node1" presStyleIdx="0" presStyleCnt="2" custFlipHor="1" custScaleX="99352" custScaleY="67878">
        <dgm:presLayoutVars>
          <dgm:bulletEnabled val="1"/>
        </dgm:presLayoutVars>
      </dgm:prSet>
      <dgm:spPr/>
    </dgm:pt>
    <dgm:pt modelId="{491A20F3-B560-444B-A6CC-FDE1AEF9C42D}" type="pres">
      <dgm:prSet presAssocID="{3D387F27-E18E-4586-A81F-2CEB95AF0D67}" presName="TwoNodes_2" presStyleLbl="node1" presStyleIdx="1" presStyleCnt="2" custFlipHor="1" custScaleX="89672" custScaleY="131342" custLinFactNeighborX="6532" custLinFactNeighborY="-4359">
        <dgm:presLayoutVars>
          <dgm:bulletEnabled val="1"/>
        </dgm:presLayoutVars>
      </dgm:prSet>
      <dgm:spPr/>
    </dgm:pt>
    <dgm:pt modelId="{61A1B691-86DD-4AD1-8679-E07740C81107}" type="pres">
      <dgm:prSet presAssocID="{3D387F27-E18E-4586-A81F-2CEB95AF0D67}" presName="TwoConn_1-2" presStyleLbl="fgAccFollowNode1" presStyleIdx="0" presStyleCnt="1" custFlipHor="1" custScaleX="52207">
        <dgm:presLayoutVars>
          <dgm:bulletEnabled val="1"/>
        </dgm:presLayoutVars>
      </dgm:prSet>
      <dgm:spPr/>
    </dgm:pt>
    <dgm:pt modelId="{E6B3F54B-EF40-417C-8AA1-7C5E182F20D1}" type="pres">
      <dgm:prSet presAssocID="{3D387F27-E18E-4586-A81F-2CEB95AF0D67}" presName="TwoNodes_1_text" presStyleLbl="node1" presStyleIdx="1" presStyleCnt="2">
        <dgm:presLayoutVars>
          <dgm:bulletEnabled val="1"/>
        </dgm:presLayoutVars>
      </dgm:prSet>
      <dgm:spPr/>
    </dgm:pt>
    <dgm:pt modelId="{9F649F19-DFBE-4F7A-9F4B-5D6147F0481D}" type="pres">
      <dgm:prSet presAssocID="{3D387F27-E18E-4586-A81F-2CEB95AF0D67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774E072B-BEDE-4E43-A1AA-FB3B167662F8}" type="presOf" srcId="{2860E30B-9BAD-4C20-ABBE-22B5B8E99CE9}" destId="{61A1B691-86DD-4AD1-8679-E07740C81107}" srcOrd="0" destOrd="0" presId="urn:microsoft.com/office/officeart/2005/8/layout/vProcess5"/>
    <dgm:cxn modelId="{A24D946A-3289-4C8B-808A-7F80CC60AAAD}" srcId="{3D387F27-E18E-4586-A81F-2CEB95AF0D67}" destId="{20061151-244A-4C0C-8026-548FCEBCDC0A}" srcOrd="1" destOrd="0" parTransId="{EFE73B85-141E-4EF2-B76C-B42A5C945F9B}" sibTransId="{C06E7EA4-F9D9-40CD-9F7C-F7214400B46B}"/>
    <dgm:cxn modelId="{2EADBF72-A1FE-408C-8A68-70A78A919D83}" type="presOf" srcId="{20061151-244A-4C0C-8026-548FCEBCDC0A}" destId="{491A20F3-B560-444B-A6CC-FDE1AEF9C42D}" srcOrd="0" destOrd="0" presId="urn:microsoft.com/office/officeart/2005/8/layout/vProcess5"/>
    <dgm:cxn modelId="{67E2B49A-CA95-49A0-985C-6BE9BF24262A}" type="presOf" srcId="{1072F404-34D4-438A-8D83-5E2DC69304BF}" destId="{E6B3F54B-EF40-417C-8AA1-7C5E182F20D1}" srcOrd="1" destOrd="0" presId="urn:microsoft.com/office/officeart/2005/8/layout/vProcess5"/>
    <dgm:cxn modelId="{D36832AA-FAFB-4097-968B-146A72ABD6B6}" type="presOf" srcId="{20061151-244A-4C0C-8026-548FCEBCDC0A}" destId="{9F649F19-DFBE-4F7A-9F4B-5D6147F0481D}" srcOrd="1" destOrd="0" presId="urn:microsoft.com/office/officeart/2005/8/layout/vProcess5"/>
    <dgm:cxn modelId="{A82FA0BB-D5DD-45A4-AB30-2A3AC934D160}" srcId="{3D387F27-E18E-4586-A81F-2CEB95AF0D67}" destId="{1072F404-34D4-438A-8D83-5E2DC69304BF}" srcOrd="0" destOrd="0" parTransId="{52D3772A-8E33-48E3-8101-1C41222AFE1A}" sibTransId="{2860E30B-9BAD-4C20-ABBE-22B5B8E99CE9}"/>
    <dgm:cxn modelId="{0E1152CF-709F-4057-8A4A-F25D668AA117}" type="presOf" srcId="{1072F404-34D4-438A-8D83-5E2DC69304BF}" destId="{2B5F90B2-0CF2-4D63-9814-027FEE556483}" srcOrd="0" destOrd="0" presId="urn:microsoft.com/office/officeart/2005/8/layout/vProcess5"/>
    <dgm:cxn modelId="{DBB163D5-D6DC-41BF-8B1E-7F4FA367007D}" type="presOf" srcId="{3D387F27-E18E-4586-A81F-2CEB95AF0D67}" destId="{C2866200-A9F1-44AD-9A81-05CAD3A39EFA}" srcOrd="0" destOrd="0" presId="urn:microsoft.com/office/officeart/2005/8/layout/vProcess5"/>
    <dgm:cxn modelId="{503C866A-7C35-43B9-AB71-8D10B25FF679}" type="presParOf" srcId="{C2866200-A9F1-44AD-9A81-05CAD3A39EFA}" destId="{7EA822AC-D41D-4BD3-B2C0-8159248FF01F}" srcOrd="0" destOrd="0" presId="urn:microsoft.com/office/officeart/2005/8/layout/vProcess5"/>
    <dgm:cxn modelId="{CFB204CA-678C-4274-95C7-1FB5701F56FA}" type="presParOf" srcId="{C2866200-A9F1-44AD-9A81-05CAD3A39EFA}" destId="{2B5F90B2-0CF2-4D63-9814-027FEE556483}" srcOrd="1" destOrd="0" presId="urn:microsoft.com/office/officeart/2005/8/layout/vProcess5"/>
    <dgm:cxn modelId="{88771F6F-679E-4B09-B24C-FA91B55C2BA6}" type="presParOf" srcId="{C2866200-A9F1-44AD-9A81-05CAD3A39EFA}" destId="{491A20F3-B560-444B-A6CC-FDE1AEF9C42D}" srcOrd="2" destOrd="0" presId="urn:microsoft.com/office/officeart/2005/8/layout/vProcess5"/>
    <dgm:cxn modelId="{FBDFEEB6-96BD-4C32-B239-D17C6EC29D1D}" type="presParOf" srcId="{C2866200-A9F1-44AD-9A81-05CAD3A39EFA}" destId="{61A1B691-86DD-4AD1-8679-E07740C81107}" srcOrd="3" destOrd="0" presId="urn:microsoft.com/office/officeart/2005/8/layout/vProcess5"/>
    <dgm:cxn modelId="{EE376ECE-C8E7-42A6-994D-535F00E52094}" type="presParOf" srcId="{C2866200-A9F1-44AD-9A81-05CAD3A39EFA}" destId="{E6B3F54B-EF40-417C-8AA1-7C5E182F20D1}" srcOrd="4" destOrd="0" presId="urn:microsoft.com/office/officeart/2005/8/layout/vProcess5"/>
    <dgm:cxn modelId="{3E113CCC-CA10-456B-A943-3D08301489AB}" type="presParOf" srcId="{C2866200-A9F1-44AD-9A81-05CAD3A39EFA}" destId="{9F649F19-DFBE-4F7A-9F4B-5D6147F0481D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D387F27-E18E-4586-A81F-2CEB95AF0D67}" type="doc">
      <dgm:prSet loTypeId="urn:microsoft.com/office/officeart/2005/8/layout/v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072F404-34D4-438A-8D83-5E2DC69304BF}">
      <dgm:prSet phldrT="[Текст]" custT="1"/>
      <dgm:spPr/>
      <dgm:t>
        <a:bodyPr/>
        <a:lstStyle/>
        <a:p>
          <a:pPr marL="0" indent="0" algn="ctr" defTabSz="1014413">
            <a:tabLst/>
          </a:pPr>
          <a:r>
            <a:rPr lang="ru-RU" sz="1800" b="1" dirty="0">
              <a:solidFill>
                <a:schemeClr val="tx1">
                  <a:lumMod val="95000"/>
                  <a:lumOff val="5000"/>
                </a:schemeClr>
              </a:solidFill>
            </a:rPr>
            <a:t>Модель методики обеспечивает реализацию формирования ЖК через танцевальную деятельность</a:t>
          </a:r>
        </a:p>
      </dgm:t>
    </dgm:pt>
    <dgm:pt modelId="{52D3772A-8E33-48E3-8101-1C41222AFE1A}" type="parTrans" cxnId="{A82FA0BB-D5DD-45A4-AB30-2A3AC934D160}">
      <dgm:prSet/>
      <dgm:spPr/>
      <dgm:t>
        <a:bodyPr/>
        <a:lstStyle/>
        <a:p>
          <a:endParaRPr lang="ru-RU"/>
        </a:p>
      </dgm:t>
    </dgm:pt>
    <dgm:pt modelId="{2860E30B-9BAD-4C20-ABBE-22B5B8E99CE9}" type="sibTrans" cxnId="{A82FA0BB-D5DD-45A4-AB30-2A3AC934D160}">
      <dgm:prSet/>
      <dgm:spPr/>
      <dgm:t>
        <a:bodyPr/>
        <a:lstStyle/>
        <a:p>
          <a:endParaRPr lang="ru-RU"/>
        </a:p>
      </dgm:t>
    </dgm:pt>
    <dgm:pt modelId="{20061151-244A-4C0C-8026-548FCEBCDC0A}">
      <dgm:prSet phldrT="[Текст]" custT="1"/>
      <dgm:spPr/>
      <dgm:t>
        <a:bodyPr/>
        <a:lstStyle/>
        <a:p>
          <a:pPr algn="l" defTabSz="927100">
            <a:tabLst>
              <a:tab pos="2781300" algn="l"/>
            </a:tabLst>
          </a:pPr>
          <a:r>
            <a:rPr lang="ru-RU" sz="1700" b="1" dirty="0">
              <a:solidFill>
                <a:schemeClr val="tx1">
                  <a:lumMod val="95000"/>
                  <a:lumOff val="5000"/>
                </a:schemeClr>
              </a:solidFill>
            </a:rPr>
            <a:t>1. Взаимосвязь форм, методов и приёмов, используемых в программных танцах, в модели методики формирования ЖК</a:t>
          </a:r>
        </a:p>
        <a:p>
          <a:pPr algn="l" defTabSz="927100">
            <a:tabLst>
              <a:tab pos="2781300" algn="l"/>
            </a:tabLst>
          </a:pPr>
          <a:r>
            <a:rPr lang="ru-RU" sz="1700" b="1" i="0" spc="-150" dirty="0">
              <a:solidFill>
                <a:schemeClr val="tx1">
                  <a:lumMod val="95000"/>
                  <a:lumOff val="5000"/>
                </a:schemeClr>
              </a:solidFill>
            </a:rPr>
            <a:t>2. Практика проведения танцевальных занятий в танцевальном коллективе на основе рабочей программы</a:t>
          </a:r>
        </a:p>
      </dgm:t>
    </dgm:pt>
    <dgm:pt modelId="{EFE73B85-141E-4EF2-B76C-B42A5C945F9B}" type="parTrans" cxnId="{A24D946A-3289-4C8B-808A-7F80CC60AAAD}">
      <dgm:prSet/>
      <dgm:spPr/>
      <dgm:t>
        <a:bodyPr/>
        <a:lstStyle/>
        <a:p>
          <a:endParaRPr lang="ru-RU"/>
        </a:p>
      </dgm:t>
    </dgm:pt>
    <dgm:pt modelId="{C06E7EA4-F9D9-40CD-9F7C-F7214400B46B}" type="sibTrans" cxnId="{A24D946A-3289-4C8B-808A-7F80CC60AAAD}">
      <dgm:prSet/>
      <dgm:spPr/>
      <dgm:t>
        <a:bodyPr/>
        <a:lstStyle/>
        <a:p>
          <a:endParaRPr lang="ru-RU"/>
        </a:p>
      </dgm:t>
    </dgm:pt>
    <dgm:pt modelId="{C2866200-A9F1-44AD-9A81-05CAD3A39EFA}" type="pres">
      <dgm:prSet presAssocID="{3D387F27-E18E-4586-A81F-2CEB95AF0D67}" presName="outerComposite" presStyleCnt="0">
        <dgm:presLayoutVars>
          <dgm:chMax val="5"/>
          <dgm:dir/>
          <dgm:resizeHandles val="exact"/>
        </dgm:presLayoutVars>
      </dgm:prSet>
      <dgm:spPr/>
    </dgm:pt>
    <dgm:pt modelId="{7EA822AC-D41D-4BD3-B2C0-8159248FF01F}" type="pres">
      <dgm:prSet presAssocID="{3D387F27-E18E-4586-A81F-2CEB95AF0D67}" presName="dummyMaxCanvas" presStyleCnt="0">
        <dgm:presLayoutVars/>
      </dgm:prSet>
      <dgm:spPr/>
    </dgm:pt>
    <dgm:pt modelId="{2B5F90B2-0CF2-4D63-9814-027FEE556483}" type="pres">
      <dgm:prSet presAssocID="{3D387F27-E18E-4586-A81F-2CEB95AF0D67}" presName="TwoNodes_1" presStyleLbl="node1" presStyleIdx="0" presStyleCnt="2" custFlipHor="1" custScaleX="99352" custScaleY="74831">
        <dgm:presLayoutVars>
          <dgm:bulletEnabled val="1"/>
        </dgm:presLayoutVars>
      </dgm:prSet>
      <dgm:spPr/>
    </dgm:pt>
    <dgm:pt modelId="{491A20F3-B560-444B-A6CC-FDE1AEF9C42D}" type="pres">
      <dgm:prSet presAssocID="{3D387F27-E18E-4586-A81F-2CEB95AF0D67}" presName="TwoNodes_2" presStyleLbl="node1" presStyleIdx="1" presStyleCnt="2" custFlipHor="1" custScaleX="89672" custScaleY="108718" custLinFactNeighborX="6532" custLinFactNeighborY="-4359">
        <dgm:presLayoutVars>
          <dgm:bulletEnabled val="1"/>
        </dgm:presLayoutVars>
      </dgm:prSet>
      <dgm:spPr/>
    </dgm:pt>
    <dgm:pt modelId="{61A1B691-86DD-4AD1-8679-E07740C81107}" type="pres">
      <dgm:prSet presAssocID="{3D387F27-E18E-4586-A81F-2CEB95AF0D67}" presName="TwoConn_1-2" presStyleLbl="fgAccFollowNode1" presStyleIdx="0" presStyleCnt="1" custFlipHor="1" custScaleX="52207">
        <dgm:presLayoutVars>
          <dgm:bulletEnabled val="1"/>
        </dgm:presLayoutVars>
      </dgm:prSet>
      <dgm:spPr/>
    </dgm:pt>
    <dgm:pt modelId="{E6B3F54B-EF40-417C-8AA1-7C5E182F20D1}" type="pres">
      <dgm:prSet presAssocID="{3D387F27-E18E-4586-A81F-2CEB95AF0D67}" presName="TwoNodes_1_text" presStyleLbl="node1" presStyleIdx="1" presStyleCnt="2">
        <dgm:presLayoutVars>
          <dgm:bulletEnabled val="1"/>
        </dgm:presLayoutVars>
      </dgm:prSet>
      <dgm:spPr/>
    </dgm:pt>
    <dgm:pt modelId="{9F649F19-DFBE-4F7A-9F4B-5D6147F0481D}" type="pres">
      <dgm:prSet presAssocID="{3D387F27-E18E-4586-A81F-2CEB95AF0D67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774E072B-BEDE-4E43-A1AA-FB3B167662F8}" type="presOf" srcId="{2860E30B-9BAD-4C20-ABBE-22B5B8E99CE9}" destId="{61A1B691-86DD-4AD1-8679-E07740C81107}" srcOrd="0" destOrd="0" presId="urn:microsoft.com/office/officeart/2005/8/layout/vProcess5"/>
    <dgm:cxn modelId="{A24D946A-3289-4C8B-808A-7F80CC60AAAD}" srcId="{3D387F27-E18E-4586-A81F-2CEB95AF0D67}" destId="{20061151-244A-4C0C-8026-548FCEBCDC0A}" srcOrd="1" destOrd="0" parTransId="{EFE73B85-141E-4EF2-B76C-B42A5C945F9B}" sibTransId="{C06E7EA4-F9D9-40CD-9F7C-F7214400B46B}"/>
    <dgm:cxn modelId="{2EADBF72-A1FE-408C-8A68-70A78A919D83}" type="presOf" srcId="{20061151-244A-4C0C-8026-548FCEBCDC0A}" destId="{491A20F3-B560-444B-A6CC-FDE1AEF9C42D}" srcOrd="0" destOrd="0" presId="urn:microsoft.com/office/officeart/2005/8/layout/vProcess5"/>
    <dgm:cxn modelId="{67E2B49A-CA95-49A0-985C-6BE9BF24262A}" type="presOf" srcId="{1072F404-34D4-438A-8D83-5E2DC69304BF}" destId="{E6B3F54B-EF40-417C-8AA1-7C5E182F20D1}" srcOrd="1" destOrd="0" presId="urn:microsoft.com/office/officeart/2005/8/layout/vProcess5"/>
    <dgm:cxn modelId="{D36832AA-FAFB-4097-968B-146A72ABD6B6}" type="presOf" srcId="{20061151-244A-4C0C-8026-548FCEBCDC0A}" destId="{9F649F19-DFBE-4F7A-9F4B-5D6147F0481D}" srcOrd="1" destOrd="0" presId="urn:microsoft.com/office/officeart/2005/8/layout/vProcess5"/>
    <dgm:cxn modelId="{A82FA0BB-D5DD-45A4-AB30-2A3AC934D160}" srcId="{3D387F27-E18E-4586-A81F-2CEB95AF0D67}" destId="{1072F404-34D4-438A-8D83-5E2DC69304BF}" srcOrd="0" destOrd="0" parTransId="{52D3772A-8E33-48E3-8101-1C41222AFE1A}" sibTransId="{2860E30B-9BAD-4C20-ABBE-22B5B8E99CE9}"/>
    <dgm:cxn modelId="{0E1152CF-709F-4057-8A4A-F25D668AA117}" type="presOf" srcId="{1072F404-34D4-438A-8D83-5E2DC69304BF}" destId="{2B5F90B2-0CF2-4D63-9814-027FEE556483}" srcOrd="0" destOrd="0" presId="urn:microsoft.com/office/officeart/2005/8/layout/vProcess5"/>
    <dgm:cxn modelId="{DBB163D5-D6DC-41BF-8B1E-7F4FA367007D}" type="presOf" srcId="{3D387F27-E18E-4586-A81F-2CEB95AF0D67}" destId="{C2866200-A9F1-44AD-9A81-05CAD3A39EFA}" srcOrd="0" destOrd="0" presId="urn:microsoft.com/office/officeart/2005/8/layout/vProcess5"/>
    <dgm:cxn modelId="{503C866A-7C35-43B9-AB71-8D10B25FF679}" type="presParOf" srcId="{C2866200-A9F1-44AD-9A81-05CAD3A39EFA}" destId="{7EA822AC-D41D-4BD3-B2C0-8159248FF01F}" srcOrd="0" destOrd="0" presId="urn:microsoft.com/office/officeart/2005/8/layout/vProcess5"/>
    <dgm:cxn modelId="{CFB204CA-678C-4274-95C7-1FB5701F56FA}" type="presParOf" srcId="{C2866200-A9F1-44AD-9A81-05CAD3A39EFA}" destId="{2B5F90B2-0CF2-4D63-9814-027FEE556483}" srcOrd="1" destOrd="0" presId="urn:microsoft.com/office/officeart/2005/8/layout/vProcess5"/>
    <dgm:cxn modelId="{88771F6F-679E-4B09-B24C-FA91B55C2BA6}" type="presParOf" srcId="{C2866200-A9F1-44AD-9A81-05CAD3A39EFA}" destId="{491A20F3-B560-444B-A6CC-FDE1AEF9C42D}" srcOrd="2" destOrd="0" presId="urn:microsoft.com/office/officeart/2005/8/layout/vProcess5"/>
    <dgm:cxn modelId="{FBDFEEB6-96BD-4C32-B239-D17C6EC29D1D}" type="presParOf" srcId="{C2866200-A9F1-44AD-9A81-05CAD3A39EFA}" destId="{61A1B691-86DD-4AD1-8679-E07740C81107}" srcOrd="3" destOrd="0" presId="urn:microsoft.com/office/officeart/2005/8/layout/vProcess5"/>
    <dgm:cxn modelId="{EE376ECE-C8E7-42A6-994D-535F00E52094}" type="presParOf" srcId="{C2866200-A9F1-44AD-9A81-05CAD3A39EFA}" destId="{E6B3F54B-EF40-417C-8AA1-7C5E182F20D1}" srcOrd="4" destOrd="0" presId="urn:microsoft.com/office/officeart/2005/8/layout/vProcess5"/>
    <dgm:cxn modelId="{3E113CCC-CA10-456B-A943-3D08301489AB}" type="presParOf" srcId="{C2866200-A9F1-44AD-9A81-05CAD3A39EFA}" destId="{9F649F19-DFBE-4F7A-9F4B-5D6147F0481D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D387F27-E18E-4586-A81F-2CEB95AF0D67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072F404-34D4-438A-8D83-5E2DC69304BF}">
      <dgm:prSet phldrT="[Текст]" custT="1"/>
      <dgm:spPr/>
      <dgm:t>
        <a:bodyPr/>
        <a:lstStyle/>
        <a:p>
          <a:pPr marL="0" indent="0" algn="ctr" defTabSz="1014413">
            <a:tabLst/>
          </a:pPr>
          <a:r>
            <a:rPr lang="ru-RU" sz="1800" b="1" dirty="0">
              <a:solidFill>
                <a:schemeClr val="tx1">
                  <a:lumMod val="95000"/>
                  <a:lumOff val="5000"/>
                </a:schemeClr>
              </a:solidFill>
            </a:rPr>
            <a:t>Эффективность методики – в позитивном опыте от танцевальных занятий и положительной динамике развития ЖК у детей с ОВЗ</a:t>
          </a:r>
        </a:p>
      </dgm:t>
    </dgm:pt>
    <dgm:pt modelId="{52D3772A-8E33-48E3-8101-1C41222AFE1A}" type="parTrans" cxnId="{A82FA0BB-D5DD-45A4-AB30-2A3AC934D160}">
      <dgm:prSet/>
      <dgm:spPr/>
      <dgm:t>
        <a:bodyPr/>
        <a:lstStyle/>
        <a:p>
          <a:endParaRPr lang="ru-RU"/>
        </a:p>
      </dgm:t>
    </dgm:pt>
    <dgm:pt modelId="{2860E30B-9BAD-4C20-ABBE-22B5B8E99CE9}" type="sibTrans" cxnId="{A82FA0BB-D5DD-45A4-AB30-2A3AC934D160}">
      <dgm:prSet/>
      <dgm:spPr/>
      <dgm:t>
        <a:bodyPr/>
        <a:lstStyle/>
        <a:p>
          <a:endParaRPr lang="ru-RU"/>
        </a:p>
      </dgm:t>
    </dgm:pt>
    <dgm:pt modelId="{20061151-244A-4C0C-8026-548FCEBCDC0A}">
      <dgm:prSet phldrT="[Текст]" custT="1"/>
      <dgm:spPr/>
      <dgm:t>
        <a:bodyPr/>
        <a:lstStyle/>
        <a:p>
          <a:pPr algn="l" defTabSz="927100">
            <a:lnSpc>
              <a:spcPct val="100000"/>
            </a:lnSpc>
            <a:spcAft>
              <a:spcPts val="0"/>
            </a:spcAft>
            <a:tabLst>
              <a:tab pos="2781300" algn="l"/>
            </a:tabLst>
          </a:pPr>
          <a:r>
            <a:rPr lang="ru-RU" sz="1600" b="1" dirty="0">
              <a:solidFill>
                <a:schemeClr val="tx1">
                  <a:lumMod val="95000"/>
                  <a:lumOff val="5000"/>
                </a:schemeClr>
              </a:solidFill>
            </a:rPr>
            <a:t>1. Констатирующий результат диагностики: повышение уровня мотивации, развивающей эффект, и эмоционального </a:t>
          </a:r>
          <a:r>
            <a:rPr lang="ru-RU" sz="1600" b="1" spc="-100" baseline="0" dirty="0">
              <a:solidFill>
                <a:schemeClr val="tx1">
                  <a:lumMod val="95000"/>
                  <a:lumOff val="5000"/>
                </a:schemeClr>
              </a:solidFill>
            </a:rPr>
            <a:t>самочувствия в группах А и </a:t>
          </a:r>
          <a:r>
            <a:rPr lang="ru-RU" sz="1600" b="1" dirty="0">
              <a:solidFill>
                <a:schemeClr val="tx1">
                  <a:lumMod val="95000"/>
                  <a:lumOff val="5000"/>
                </a:schemeClr>
              </a:solidFill>
            </a:rPr>
            <a:t>Б</a:t>
          </a:r>
        </a:p>
        <a:p>
          <a:pPr algn="l" defTabSz="927100">
            <a:lnSpc>
              <a:spcPct val="100000"/>
            </a:lnSpc>
            <a:spcAft>
              <a:spcPts val="0"/>
            </a:spcAft>
            <a:tabLst>
              <a:tab pos="2781300" algn="l"/>
            </a:tabLst>
          </a:pPr>
          <a:r>
            <a:rPr lang="ru-RU" sz="1600" b="1" i="0" spc="-150" dirty="0">
              <a:solidFill>
                <a:schemeClr val="tx1">
                  <a:lumMod val="95000"/>
                  <a:lumOff val="5000"/>
                </a:schemeClr>
              </a:solidFill>
            </a:rPr>
            <a:t>2. Наблюдаемый результат: фотоматериалы выступлений на культурно-массовых мероприятиях, подтверждающие ситуацию успеха и усвоение учебного материала программы «В ритме танца»</a:t>
          </a:r>
        </a:p>
      </dgm:t>
    </dgm:pt>
    <dgm:pt modelId="{EFE73B85-141E-4EF2-B76C-B42A5C945F9B}" type="parTrans" cxnId="{A24D946A-3289-4C8B-808A-7F80CC60AAAD}">
      <dgm:prSet/>
      <dgm:spPr/>
      <dgm:t>
        <a:bodyPr/>
        <a:lstStyle/>
        <a:p>
          <a:endParaRPr lang="ru-RU"/>
        </a:p>
      </dgm:t>
    </dgm:pt>
    <dgm:pt modelId="{C06E7EA4-F9D9-40CD-9F7C-F7214400B46B}" type="sibTrans" cxnId="{A24D946A-3289-4C8B-808A-7F80CC60AAAD}">
      <dgm:prSet/>
      <dgm:spPr/>
      <dgm:t>
        <a:bodyPr/>
        <a:lstStyle/>
        <a:p>
          <a:endParaRPr lang="ru-RU"/>
        </a:p>
      </dgm:t>
    </dgm:pt>
    <dgm:pt modelId="{C2866200-A9F1-44AD-9A81-05CAD3A39EFA}" type="pres">
      <dgm:prSet presAssocID="{3D387F27-E18E-4586-A81F-2CEB95AF0D67}" presName="outerComposite" presStyleCnt="0">
        <dgm:presLayoutVars>
          <dgm:chMax val="5"/>
          <dgm:dir/>
          <dgm:resizeHandles val="exact"/>
        </dgm:presLayoutVars>
      </dgm:prSet>
      <dgm:spPr/>
    </dgm:pt>
    <dgm:pt modelId="{7EA822AC-D41D-4BD3-B2C0-8159248FF01F}" type="pres">
      <dgm:prSet presAssocID="{3D387F27-E18E-4586-A81F-2CEB95AF0D67}" presName="dummyMaxCanvas" presStyleCnt="0">
        <dgm:presLayoutVars/>
      </dgm:prSet>
      <dgm:spPr/>
    </dgm:pt>
    <dgm:pt modelId="{2B5F90B2-0CF2-4D63-9814-027FEE556483}" type="pres">
      <dgm:prSet presAssocID="{3D387F27-E18E-4586-A81F-2CEB95AF0D67}" presName="TwoNodes_1" presStyleLbl="node1" presStyleIdx="0" presStyleCnt="2" custFlipHor="1" custScaleX="99352" custScaleY="70472">
        <dgm:presLayoutVars>
          <dgm:bulletEnabled val="1"/>
        </dgm:presLayoutVars>
      </dgm:prSet>
      <dgm:spPr/>
    </dgm:pt>
    <dgm:pt modelId="{491A20F3-B560-444B-A6CC-FDE1AEF9C42D}" type="pres">
      <dgm:prSet presAssocID="{3D387F27-E18E-4586-A81F-2CEB95AF0D67}" presName="TwoNodes_2" presStyleLbl="node1" presStyleIdx="1" presStyleCnt="2" custFlipHor="1" custScaleX="89672" custScaleY="140015" custLinFactNeighborX="6532" custLinFactNeighborY="-4359">
        <dgm:presLayoutVars>
          <dgm:bulletEnabled val="1"/>
        </dgm:presLayoutVars>
      </dgm:prSet>
      <dgm:spPr/>
    </dgm:pt>
    <dgm:pt modelId="{61A1B691-86DD-4AD1-8679-E07740C81107}" type="pres">
      <dgm:prSet presAssocID="{3D387F27-E18E-4586-A81F-2CEB95AF0D67}" presName="TwoConn_1-2" presStyleLbl="fgAccFollowNode1" presStyleIdx="0" presStyleCnt="1" custFlipHor="1" custScaleX="52207">
        <dgm:presLayoutVars>
          <dgm:bulletEnabled val="1"/>
        </dgm:presLayoutVars>
      </dgm:prSet>
      <dgm:spPr/>
    </dgm:pt>
    <dgm:pt modelId="{E6B3F54B-EF40-417C-8AA1-7C5E182F20D1}" type="pres">
      <dgm:prSet presAssocID="{3D387F27-E18E-4586-A81F-2CEB95AF0D67}" presName="TwoNodes_1_text" presStyleLbl="node1" presStyleIdx="1" presStyleCnt="2">
        <dgm:presLayoutVars>
          <dgm:bulletEnabled val="1"/>
        </dgm:presLayoutVars>
      </dgm:prSet>
      <dgm:spPr/>
    </dgm:pt>
    <dgm:pt modelId="{9F649F19-DFBE-4F7A-9F4B-5D6147F0481D}" type="pres">
      <dgm:prSet presAssocID="{3D387F27-E18E-4586-A81F-2CEB95AF0D67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774E072B-BEDE-4E43-A1AA-FB3B167662F8}" type="presOf" srcId="{2860E30B-9BAD-4C20-ABBE-22B5B8E99CE9}" destId="{61A1B691-86DD-4AD1-8679-E07740C81107}" srcOrd="0" destOrd="0" presId="urn:microsoft.com/office/officeart/2005/8/layout/vProcess5"/>
    <dgm:cxn modelId="{A24D946A-3289-4C8B-808A-7F80CC60AAAD}" srcId="{3D387F27-E18E-4586-A81F-2CEB95AF0D67}" destId="{20061151-244A-4C0C-8026-548FCEBCDC0A}" srcOrd="1" destOrd="0" parTransId="{EFE73B85-141E-4EF2-B76C-B42A5C945F9B}" sibTransId="{C06E7EA4-F9D9-40CD-9F7C-F7214400B46B}"/>
    <dgm:cxn modelId="{2EADBF72-A1FE-408C-8A68-70A78A919D83}" type="presOf" srcId="{20061151-244A-4C0C-8026-548FCEBCDC0A}" destId="{491A20F3-B560-444B-A6CC-FDE1AEF9C42D}" srcOrd="0" destOrd="0" presId="urn:microsoft.com/office/officeart/2005/8/layout/vProcess5"/>
    <dgm:cxn modelId="{67E2B49A-CA95-49A0-985C-6BE9BF24262A}" type="presOf" srcId="{1072F404-34D4-438A-8D83-5E2DC69304BF}" destId="{E6B3F54B-EF40-417C-8AA1-7C5E182F20D1}" srcOrd="1" destOrd="0" presId="urn:microsoft.com/office/officeart/2005/8/layout/vProcess5"/>
    <dgm:cxn modelId="{D36832AA-FAFB-4097-968B-146A72ABD6B6}" type="presOf" srcId="{20061151-244A-4C0C-8026-548FCEBCDC0A}" destId="{9F649F19-DFBE-4F7A-9F4B-5D6147F0481D}" srcOrd="1" destOrd="0" presId="urn:microsoft.com/office/officeart/2005/8/layout/vProcess5"/>
    <dgm:cxn modelId="{A82FA0BB-D5DD-45A4-AB30-2A3AC934D160}" srcId="{3D387F27-E18E-4586-A81F-2CEB95AF0D67}" destId="{1072F404-34D4-438A-8D83-5E2DC69304BF}" srcOrd="0" destOrd="0" parTransId="{52D3772A-8E33-48E3-8101-1C41222AFE1A}" sibTransId="{2860E30B-9BAD-4C20-ABBE-22B5B8E99CE9}"/>
    <dgm:cxn modelId="{0E1152CF-709F-4057-8A4A-F25D668AA117}" type="presOf" srcId="{1072F404-34D4-438A-8D83-5E2DC69304BF}" destId="{2B5F90B2-0CF2-4D63-9814-027FEE556483}" srcOrd="0" destOrd="0" presId="urn:microsoft.com/office/officeart/2005/8/layout/vProcess5"/>
    <dgm:cxn modelId="{DBB163D5-D6DC-41BF-8B1E-7F4FA367007D}" type="presOf" srcId="{3D387F27-E18E-4586-A81F-2CEB95AF0D67}" destId="{C2866200-A9F1-44AD-9A81-05CAD3A39EFA}" srcOrd="0" destOrd="0" presId="urn:microsoft.com/office/officeart/2005/8/layout/vProcess5"/>
    <dgm:cxn modelId="{503C866A-7C35-43B9-AB71-8D10B25FF679}" type="presParOf" srcId="{C2866200-A9F1-44AD-9A81-05CAD3A39EFA}" destId="{7EA822AC-D41D-4BD3-B2C0-8159248FF01F}" srcOrd="0" destOrd="0" presId="urn:microsoft.com/office/officeart/2005/8/layout/vProcess5"/>
    <dgm:cxn modelId="{CFB204CA-678C-4274-95C7-1FB5701F56FA}" type="presParOf" srcId="{C2866200-A9F1-44AD-9A81-05CAD3A39EFA}" destId="{2B5F90B2-0CF2-4D63-9814-027FEE556483}" srcOrd="1" destOrd="0" presId="urn:microsoft.com/office/officeart/2005/8/layout/vProcess5"/>
    <dgm:cxn modelId="{88771F6F-679E-4B09-B24C-FA91B55C2BA6}" type="presParOf" srcId="{C2866200-A9F1-44AD-9A81-05CAD3A39EFA}" destId="{491A20F3-B560-444B-A6CC-FDE1AEF9C42D}" srcOrd="2" destOrd="0" presId="urn:microsoft.com/office/officeart/2005/8/layout/vProcess5"/>
    <dgm:cxn modelId="{FBDFEEB6-96BD-4C32-B239-D17C6EC29D1D}" type="presParOf" srcId="{C2866200-A9F1-44AD-9A81-05CAD3A39EFA}" destId="{61A1B691-86DD-4AD1-8679-E07740C81107}" srcOrd="3" destOrd="0" presId="urn:microsoft.com/office/officeart/2005/8/layout/vProcess5"/>
    <dgm:cxn modelId="{EE376ECE-C8E7-42A6-994D-535F00E52094}" type="presParOf" srcId="{C2866200-A9F1-44AD-9A81-05CAD3A39EFA}" destId="{E6B3F54B-EF40-417C-8AA1-7C5E182F20D1}" srcOrd="4" destOrd="0" presId="urn:microsoft.com/office/officeart/2005/8/layout/vProcess5"/>
    <dgm:cxn modelId="{3E113CCC-CA10-456B-A943-3D08301489AB}" type="presParOf" srcId="{C2866200-A9F1-44AD-9A81-05CAD3A39EFA}" destId="{9F649F19-DFBE-4F7A-9F4B-5D6147F0481D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B92A8-001A-4DF5-B849-CF63FFD3D6E6}">
      <dsp:nvSpPr>
        <dsp:cNvPr id="0" name=""/>
        <dsp:cNvSpPr/>
      </dsp:nvSpPr>
      <dsp:spPr>
        <a:xfrm>
          <a:off x="1048984" y="700"/>
          <a:ext cx="2938177" cy="174780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7F5E0F-91AA-4F5B-A2F6-00BC9D373EC2}">
      <dsp:nvSpPr>
        <dsp:cNvPr id="0" name=""/>
        <dsp:cNvSpPr/>
      </dsp:nvSpPr>
      <dsp:spPr>
        <a:xfrm>
          <a:off x="1745439" y="1439276"/>
          <a:ext cx="1567586" cy="469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rgbClr val="FFFF00"/>
              </a:solidFill>
            </a:rPr>
            <a:t>Положение</a:t>
          </a:r>
          <a:r>
            <a:rPr lang="ru-RU" sz="1500" b="1" kern="1200" dirty="0">
              <a:solidFill>
                <a:srgbClr val="FFFF00"/>
              </a:solidFill>
            </a:rPr>
            <a:t> 1</a:t>
          </a:r>
        </a:p>
      </dsp:txBody>
      <dsp:txXfrm>
        <a:off x="1745439" y="1439276"/>
        <a:ext cx="1567586" cy="469401"/>
      </dsp:txXfrm>
    </dsp:sp>
    <dsp:sp modelId="{AECDAFB7-BA47-456D-8647-75D54959833D}">
      <dsp:nvSpPr>
        <dsp:cNvPr id="0" name=""/>
        <dsp:cNvSpPr/>
      </dsp:nvSpPr>
      <dsp:spPr>
        <a:xfrm>
          <a:off x="4146052" y="700"/>
          <a:ext cx="2938177" cy="174780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11463F-C66A-4C7B-A354-F3413E0BBB4E}">
      <dsp:nvSpPr>
        <dsp:cNvPr id="0" name=""/>
        <dsp:cNvSpPr/>
      </dsp:nvSpPr>
      <dsp:spPr>
        <a:xfrm>
          <a:off x="4826963" y="1439276"/>
          <a:ext cx="1726487" cy="469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rgbClr val="FFFF00"/>
              </a:solidFill>
            </a:rPr>
            <a:t>Положение</a:t>
          </a:r>
          <a:r>
            <a:rPr lang="ru-RU" sz="1600" b="1" kern="1200" dirty="0">
              <a:solidFill>
                <a:srgbClr val="FFFF00"/>
              </a:solidFill>
            </a:rPr>
            <a:t> 2</a:t>
          </a:r>
        </a:p>
      </dsp:txBody>
      <dsp:txXfrm>
        <a:off x="4826963" y="1439276"/>
        <a:ext cx="1726487" cy="469401"/>
      </dsp:txXfrm>
    </dsp:sp>
    <dsp:sp modelId="{F973C26D-0063-4BA4-A0CD-0DDBC510594C}">
      <dsp:nvSpPr>
        <dsp:cNvPr id="0" name=""/>
        <dsp:cNvSpPr/>
      </dsp:nvSpPr>
      <dsp:spPr>
        <a:xfrm>
          <a:off x="946121" y="1906402"/>
          <a:ext cx="3044988" cy="17653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1F58DD-C613-486A-92BE-B477A10660E8}">
      <dsp:nvSpPr>
        <dsp:cNvPr id="0" name=""/>
        <dsp:cNvSpPr/>
      </dsp:nvSpPr>
      <dsp:spPr>
        <a:xfrm>
          <a:off x="1745439" y="3344202"/>
          <a:ext cx="1567586" cy="469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rgbClr val="FFFF00"/>
              </a:solidFill>
            </a:rPr>
            <a:t>Положение</a:t>
          </a:r>
          <a:r>
            <a:rPr lang="ru-RU" sz="1500" b="1" kern="1200" dirty="0">
              <a:solidFill>
                <a:srgbClr val="FFFF00"/>
              </a:solidFill>
            </a:rPr>
            <a:t> 3</a:t>
          </a:r>
        </a:p>
      </dsp:txBody>
      <dsp:txXfrm>
        <a:off x="1745439" y="3344202"/>
        <a:ext cx="1567586" cy="469401"/>
      </dsp:txXfrm>
    </dsp:sp>
    <dsp:sp modelId="{B0547B27-BD90-4442-A90B-9006E25B31F8}">
      <dsp:nvSpPr>
        <dsp:cNvPr id="0" name=""/>
        <dsp:cNvSpPr/>
      </dsp:nvSpPr>
      <dsp:spPr>
        <a:xfrm>
          <a:off x="4167143" y="1910776"/>
          <a:ext cx="2938177" cy="174780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09161E-64E4-401A-98D6-3D8D29DF923D}">
      <dsp:nvSpPr>
        <dsp:cNvPr id="0" name=""/>
        <dsp:cNvSpPr/>
      </dsp:nvSpPr>
      <dsp:spPr>
        <a:xfrm>
          <a:off x="4828905" y="3344203"/>
          <a:ext cx="1580467" cy="469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rgbClr val="FFFF00"/>
              </a:solidFill>
            </a:rPr>
            <a:t>Положение 4</a:t>
          </a:r>
        </a:p>
      </dsp:txBody>
      <dsp:txXfrm>
        <a:off x="4828905" y="3344203"/>
        <a:ext cx="1580467" cy="469401"/>
      </dsp:txXfrm>
    </dsp:sp>
    <dsp:sp modelId="{0F4D58D3-6C2E-4862-A53F-B4A0D79745CD}">
      <dsp:nvSpPr>
        <dsp:cNvPr id="0" name=""/>
        <dsp:cNvSpPr/>
      </dsp:nvSpPr>
      <dsp:spPr>
        <a:xfrm>
          <a:off x="2461063" y="3748262"/>
          <a:ext cx="3228927" cy="174780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 val="96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274436-C3CB-4A1A-98E9-552686618184}">
      <dsp:nvSpPr>
        <dsp:cNvPr id="0" name=""/>
        <dsp:cNvSpPr/>
      </dsp:nvSpPr>
      <dsp:spPr>
        <a:xfrm>
          <a:off x="3202933" y="5131330"/>
          <a:ext cx="1693616" cy="469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rgbClr val="FFFF00"/>
              </a:solidFill>
            </a:rPr>
            <a:t>Положение 5</a:t>
          </a:r>
        </a:p>
      </dsp:txBody>
      <dsp:txXfrm>
        <a:off x="3202933" y="5131330"/>
        <a:ext cx="1693616" cy="4694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5F90B2-0CF2-4D63-9814-027FEE556483}">
      <dsp:nvSpPr>
        <dsp:cNvPr id="0" name=""/>
        <dsp:cNvSpPr/>
      </dsp:nvSpPr>
      <dsp:spPr>
        <a:xfrm>
          <a:off x="20822" y="277232"/>
          <a:ext cx="6385068" cy="181099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014413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ru-RU" sz="18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ЖК - эффективность интеграции знаний, умений и навыков в процессе конкретной деятельности</a:t>
          </a:r>
        </a:p>
      </dsp:txBody>
      <dsp:txXfrm>
        <a:off x="73864" y="330274"/>
        <a:ext cx="3987603" cy="1704914"/>
      </dsp:txXfrm>
    </dsp:sp>
    <dsp:sp modelId="{491A20F3-B560-444B-A6CC-FDE1AEF9C42D}">
      <dsp:nvSpPr>
        <dsp:cNvPr id="0" name=""/>
        <dsp:cNvSpPr/>
      </dsp:nvSpPr>
      <dsp:spPr>
        <a:xfrm>
          <a:off x="1797877" y="2788010"/>
          <a:ext cx="5762962" cy="2365462"/>
        </a:xfrm>
        <a:prstGeom prst="roundRect">
          <a:avLst>
            <a:gd name="adj" fmla="val 10000"/>
          </a:avLst>
        </a:prstGeom>
        <a:solidFill>
          <a:schemeClr val="accent3">
            <a:hueOff val="2541193"/>
            <a:satOff val="-25720"/>
            <a:lumOff val="-980"/>
            <a:alpha val="66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927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781300" algn="l"/>
            </a:tabLst>
          </a:pPr>
          <a:r>
            <a:rPr lang="ru-RU" sz="1800" b="1" i="0" kern="1200" dirty="0">
              <a:solidFill>
                <a:schemeClr val="bg2">
                  <a:lumMod val="10000"/>
                </a:schemeClr>
              </a:solidFill>
            </a:rPr>
            <a:t>Суть ЖК определяется </a:t>
          </a:r>
          <a:r>
            <a:rPr lang="ru-RU" sz="1800" b="1" i="0" kern="1200" spc="-150" dirty="0">
              <a:solidFill>
                <a:schemeClr val="bg2">
                  <a:lumMod val="10000"/>
                </a:schemeClr>
              </a:solidFill>
            </a:rPr>
            <a:t>ФГОС для ОВЗ, ВОЗ и силами компетентностного подхода и различными методическими концепциями ведущих специалистов (И.А. Зимняя, А.В. </a:t>
          </a:r>
          <a:r>
            <a:rPr lang="ru-RU" sz="1800" b="1" i="0" kern="1200" spc="-150" dirty="0" err="1">
              <a:solidFill>
                <a:schemeClr val="bg2">
                  <a:lumMod val="10000"/>
                </a:schemeClr>
              </a:solidFill>
            </a:rPr>
            <a:t>Хуторский</a:t>
          </a:r>
          <a:r>
            <a:rPr lang="ru-RU" sz="1800" b="1" i="0" kern="1200" spc="-150" dirty="0">
              <a:solidFill>
                <a:schemeClr val="bg2">
                  <a:lumMod val="10000"/>
                </a:schemeClr>
              </a:solidFill>
            </a:rPr>
            <a:t> и </a:t>
          </a:r>
          <a:r>
            <a:rPr lang="ru-RU" sz="1600" b="1" i="0" kern="1200" spc="-150" dirty="0">
              <a:solidFill>
                <a:schemeClr val="bg2">
                  <a:lumMod val="10000"/>
                </a:schemeClr>
              </a:solidFill>
            </a:rPr>
            <a:t>др.).</a:t>
          </a:r>
          <a:endParaRPr lang="ru-RU" sz="1800" b="1" i="0" kern="1200" spc="-150" dirty="0">
            <a:solidFill>
              <a:schemeClr val="bg2">
                <a:lumMod val="10000"/>
              </a:schemeClr>
            </a:solidFill>
          </a:endParaRPr>
        </a:p>
      </dsp:txBody>
      <dsp:txXfrm>
        <a:off x="1867159" y="2857292"/>
        <a:ext cx="3228652" cy="2226898"/>
      </dsp:txXfrm>
    </dsp:sp>
    <dsp:sp modelId="{61A1B691-86DD-4AD1-8679-E07740C81107}">
      <dsp:nvSpPr>
        <dsp:cNvPr id="0" name=""/>
        <dsp:cNvSpPr/>
      </dsp:nvSpPr>
      <dsp:spPr>
        <a:xfrm>
          <a:off x="5256584" y="1859516"/>
          <a:ext cx="802709" cy="153755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5437194" y="1859516"/>
        <a:ext cx="441489" cy="13388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5F90B2-0CF2-4D63-9814-027FEE556483}">
      <dsp:nvSpPr>
        <dsp:cNvPr id="0" name=""/>
        <dsp:cNvSpPr/>
      </dsp:nvSpPr>
      <dsp:spPr>
        <a:xfrm flipH="1">
          <a:off x="20822" y="297527"/>
          <a:ext cx="6385068" cy="171869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014413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ru-RU" sz="18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Танцевальная деятельность – эффективное средство преодоления трудностей детей с ОВЗ</a:t>
          </a:r>
        </a:p>
      </dsp:txBody>
      <dsp:txXfrm>
        <a:off x="71161" y="347866"/>
        <a:ext cx="3993009" cy="1618019"/>
      </dsp:txXfrm>
    </dsp:sp>
    <dsp:sp modelId="{491A20F3-B560-444B-A6CC-FDE1AEF9C42D}">
      <dsp:nvSpPr>
        <dsp:cNvPr id="0" name=""/>
        <dsp:cNvSpPr/>
      </dsp:nvSpPr>
      <dsp:spPr>
        <a:xfrm flipH="1">
          <a:off x="1797877" y="2710447"/>
          <a:ext cx="5762962" cy="246888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927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781300" algn="l"/>
            </a:tabLst>
          </a:pPr>
          <a:r>
            <a:rPr lang="ru-RU" sz="1900" b="1" i="0" kern="1200" spc="-150" dirty="0">
              <a:solidFill>
                <a:schemeClr val="tx1">
                  <a:lumMod val="95000"/>
                  <a:lumOff val="5000"/>
                </a:schemeClr>
              </a:solidFill>
            </a:rPr>
            <a:t>1. Комплексный подход с включением всех знаковых систем: речь, эстетика движения, музыка</a:t>
          </a:r>
        </a:p>
        <a:p>
          <a:pPr marL="0" lvl="0" indent="0" algn="l" defTabSz="927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781300" algn="l"/>
            </a:tabLst>
          </a:pPr>
          <a:r>
            <a:rPr lang="ru-RU" sz="1900" b="1" i="0" kern="1200" spc="-150" dirty="0">
              <a:solidFill>
                <a:schemeClr val="tx1">
                  <a:lumMod val="95000"/>
                  <a:lumOff val="5000"/>
                </a:schemeClr>
              </a:solidFill>
            </a:rPr>
            <a:t>2. Положительная динамика развития ЖК учащихся с ОВЗ групп А и Б по результатам диагностики</a:t>
          </a:r>
        </a:p>
        <a:p>
          <a:pPr marL="0" lvl="0" indent="0" algn="ctr" defTabSz="927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781300" algn="l"/>
            </a:tabLst>
          </a:pPr>
          <a:endParaRPr lang="ru-RU" sz="2000" b="1" i="0" kern="1200" spc="-15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870188" y="2782758"/>
        <a:ext cx="3222594" cy="2324258"/>
      </dsp:txXfrm>
    </dsp:sp>
    <dsp:sp modelId="{61A1B691-86DD-4AD1-8679-E07740C81107}">
      <dsp:nvSpPr>
        <dsp:cNvPr id="0" name=""/>
        <dsp:cNvSpPr/>
      </dsp:nvSpPr>
      <dsp:spPr>
        <a:xfrm flipH="1">
          <a:off x="5256584" y="1833662"/>
          <a:ext cx="802709" cy="153755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5437194" y="1833662"/>
        <a:ext cx="441489" cy="13388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5F90B2-0CF2-4D63-9814-027FEE556483}">
      <dsp:nvSpPr>
        <dsp:cNvPr id="0" name=""/>
        <dsp:cNvSpPr/>
      </dsp:nvSpPr>
      <dsp:spPr>
        <a:xfrm flipH="1">
          <a:off x="20822" y="194571"/>
          <a:ext cx="6385068" cy="160562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014413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ru-RU" sz="18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Модель методики формирования ЖК – органичная структура взаимосвязанных компонентов</a:t>
          </a:r>
        </a:p>
      </dsp:txBody>
      <dsp:txXfrm>
        <a:off x="67849" y="241598"/>
        <a:ext cx="3999633" cy="1511574"/>
      </dsp:txXfrm>
    </dsp:sp>
    <dsp:sp modelId="{491A20F3-B560-444B-A6CC-FDE1AEF9C42D}">
      <dsp:nvSpPr>
        <dsp:cNvPr id="0" name=""/>
        <dsp:cNvSpPr/>
      </dsp:nvSpPr>
      <dsp:spPr>
        <a:xfrm flipH="1">
          <a:off x="1797877" y="2231973"/>
          <a:ext cx="5762962" cy="3106846"/>
        </a:xfrm>
        <a:prstGeom prst="roundRect">
          <a:avLst>
            <a:gd name="adj" fmla="val 10000"/>
          </a:avLst>
        </a:prstGeom>
        <a:solidFill>
          <a:schemeClr val="accent5">
            <a:hueOff val="1841358"/>
            <a:satOff val="30680"/>
            <a:lumOff val="-151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927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781300" algn="l"/>
            </a:tabLst>
          </a:pPr>
          <a:r>
            <a:rPr lang="ru-RU" sz="18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Все компоненты модели методики обеспечивают раскрытие механизмов её реализации по формированию ЖК детей с ОВЗ, состоит из: целевого, содержательного, процессуального, технологического и результативного компонентов</a:t>
          </a:r>
          <a:endParaRPr lang="ru-RU" sz="1800" b="1" i="0" kern="1200" spc="-15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888873" y="2322969"/>
        <a:ext cx="3185224" cy="2924854"/>
      </dsp:txXfrm>
    </dsp:sp>
    <dsp:sp modelId="{61A1B691-86DD-4AD1-8679-E07740C81107}">
      <dsp:nvSpPr>
        <dsp:cNvPr id="0" name=""/>
        <dsp:cNvSpPr/>
      </dsp:nvSpPr>
      <dsp:spPr>
        <a:xfrm flipH="1">
          <a:off x="5256584" y="1674170"/>
          <a:ext cx="802709" cy="153755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5437194" y="1674170"/>
        <a:ext cx="441489" cy="13388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5F90B2-0CF2-4D63-9814-027FEE556483}">
      <dsp:nvSpPr>
        <dsp:cNvPr id="0" name=""/>
        <dsp:cNvSpPr/>
      </dsp:nvSpPr>
      <dsp:spPr>
        <a:xfrm flipH="1">
          <a:off x="20822" y="246126"/>
          <a:ext cx="6385068" cy="17700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014413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ru-RU" sz="18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Модель методики обеспечивает реализацию формирования ЖК через танцевальную деятельность</a:t>
          </a:r>
        </a:p>
      </dsp:txBody>
      <dsp:txXfrm>
        <a:off x="72666" y="297970"/>
        <a:ext cx="3989999" cy="1666411"/>
      </dsp:txXfrm>
    </dsp:sp>
    <dsp:sp modelId="{491A20F3-B560-444B-A6CC-FDE1AEF9C42D}">
      <dsp:nvSpPr>
        <dsp:cNvPr id="0" name=""/>
        <dsp:cNvSpPr/>
      </dsp:nvSpPr>
      <dsp:spPr>
        <a:xfrm flipH="1">
          <a:off x="1797877" y="2633344"/>
          <a:ext cx="5762962" cy="2571683"/>
        </a:xfrm>
        <a:prstGeom prst="roundRect">
          <a:avLst>
            <a:gd name="adj" fmla="val 10000"/>
          </a:avLst>
        </a:prstGeom>
        <a:solidFill>
          <a:schemeClr val="accent3">
            <a:hueOff val="2541193"/>
            <a:satOff val="-25720"/>
            <a:lumOff val="-98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927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781300" algn="l"/>
            </a:tabLst>
          </a:pPr>
          <a:r>
            <a:rPr lang="ru-RU" sz="17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1. Взаимосвязь форм, методов и приёмов, используемых в программных танцах, в модели методики формирования ЖК</a:t>
          </a:r>
        </a:p>
        <a:p>
          <a:pPr marL="0" lvl="0" indent="0" algn="l" defTabSz="927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>
              <a:tab pos="2781300" algn="l"/>
            </a:tabLst>
          </a:pPr>
          <a:r>
            <a:rPr lang="ru-RU" sz="1700" b="1" i="0" kern="1200" spc="-150" dirty="0">
              <a:solidFill>
                <a:schemeClr val="tx1">
                  <a:lumMod val="95000"/>
                  <a:lumOff val="5000"/>
                </a:schemeClr>
              </a:solidFill>
            </a:rPr>
            <a:t>2. Практика проведения танцевальных занятий в танцевальном коллективе на основе рабочей программы</a:t>
          </a:r>
        </a:p>
      </dsp:txBody>
      <dsp:txXfrm>
        <a:off x="1873199" y="2708666"/>
        <a:ext cx="3216572" cy="2421039"/>
      </dsp:txXfrm>
    </dsp:sp>
    <dsp:sp modelId="{61A1B691-86DD-4AD1-8679-E07740C81107}">
      <dsp:nvSpPr>
        <dsp:cNvPr id="0" name=""/>
        <dsp:cNvSpPr/>
      </dsp:nvSpPr>
      <dsp:spPr>
        <a:xfrm flipH="1">
          <a:off x="5256584" y="1807961"/>
          <a:ext cx="802709" cy="153755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5437194" y="1807961"/>
        <a:ext cx="441489" cy="13388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5F90B2-0CF2-4D63-9814-027FEE556483}">
      <dsp:nvSpPr>
        <dsp:cNvPr id="0" name=""/>
        <dsp:cNvSpPr/>
      </dsp:nvSpPr>
      <dsp:spPr>
        <a:xfrm flipH="1">
          <a:off x="20822" y="112601"/>
          <a:ext cx="6385068" cy="166698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014413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ru-RU" sz="18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Эффективность методики – в позитивном опыте от танцевальных занятий и положительной динамике развития ЖК у детей с ОВЗ</a:t>
          </a:r>
        </a:p>
      </dsp:txBody>
      <dsp:txXfrm>
        <a:off x="69646" y="161425"/>
        <a:ext cx="3996039" cy="1569340"/>
      </dsp:txXfrm>
    </dsp:sp>
    <dsp:sp modelId="{491A20F3-B560-444B-A6CC-FDE1AEF9C42D}">
      <dsp:nvSpPr>
        <dsp:cNvPr id="0" name=""/>
        <dsp:cNvSpPr/>
      </dsp:nvSpPr>
      <dsp:spPr>
        <a:xfrm flipH="1">
          <a:off x="1797877" y="2078105"/>
          <a:ext cx="5762962" cy="3312002"/>
        </a:xfrm>
        <a:prstGeom prst="roundRect">
          <a:avLst>
            <a:gd name="adj" fmla="val 10000"/>
          </a:avLst>
        </a:prstGeom>
        <a:solidFill>
          <a:schemeClr val="accent5">
            <a:hueOff val="1841358"/>
            <a:satOff val="30680"/>
            <a:lumOff val="-151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927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  <a:tabLst>
              <a:tab pos="2781300" algn="l"/>
            </a:tabLst>
          </a:pPr>
          <a:r>
            <a:rPr lang="ru-RU" sz="16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1. Констатирующий результат диагностики: повышение уровня мотивации, развивающей эффект, и эмоционального </a:t>
          </a:r>
          <a:r>
            <a:rPr lang="ru-RU" sz="1600" b="1" kern="1200" spc="-100" baseline="0" dirty="0">
              <a:solidFill>
                <a:schemeClr val="tx1">
                  <a:lumMod val="95000"/>
                  <a:lumOff val="5000"/>
                </a:schemeClr>
              </a:solidFill>
            </a:rPr>
            <a:t>самочувствия в группах А и </a:t>
          </a:r>
          <a:r>
            <a:rPr lang="ru-RU" sz="16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Б</a:t>
          </a:r>
        </a:p>
        <a:p>
          <a:pPr marL="0" lvl="0" indent="0" algn="l" defTabSz="927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  <a:tabLst>
              <a:tab pos="2781300" algn="l"/>
            </a:tabLst>
          </a:pPr>
          <a:r>
            <a:rPr lang="ru-RU" sz="1600" b="1" i="0" kern="1200" spc="-150" dirty="0">
              <a:solidFill>
                <a:schemeClr val="tx1">
                  <a:lumMod val="95000"/>
                  <a:lumOff val="5000"/>
                </a:schemeClr>
              </a:solidFill>
            </a:rPr>
            <a:t>2. Наблюдаемый результат: фотоматериалы выступлений на культурно-массовых мероприятиях, подтверждающие ситуацию успеха и усвоение учебного материала программы «В ритме танца»</a:t>
          </a:r>
        </a:p>
      </dsp:txBody>
      <dsp:txXfrm>
        <a:off x="1894882" y="2175110"/>
        <a:ext cx="3173206" cy="3117992"/>
      </dsp:txXfrm>
    </dsp:sp>
    <dsp:sp modelId="{61A1B691-86DD-4AD1-8679-E07740C81107}">
      <dsp:nvSpPr>
        <dsp:cNvPr id="0" name=""/>
        <dsp:cNvSpPr/>
      </dsp:nvSpPr>
      <dsp:spPr>
        <a:xfrm flipH="1">
          <a:off x="5256584" y="1622881"/>
          <a:ext cx="802709" cy="153755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/>
        </a:p>
      </dsp:txBody>
      <dsp:txXfrm>
        <a:off x="5437194" y="1622881"/>
        <a:ext cx="441489" cy="1338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26E0B-B7EA-402F-9D4A-2B149CC5B24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67463-8A16-40C7-90A7-66756BFB4D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3314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70C8A-AF46-410E-9DA4-92EFE5763684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24570-3896-4859-AEDC-25077B7D32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163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213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324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82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354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BAA2-ACAD-4C4B-894C-ACCF857CF16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1091-EDD0-43F8-9FAF-C81306A8C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996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BAA2-ACAD-4C4B-894C-ACCF857CF16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1091-EDD0-43F8-9FAF-C81306A8C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960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BAA2-ACAD-4C4B-894C-ACCF857CF16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1091-EDD0-43F8-9FAF-C81306A8C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5708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BAA2-ACAD-4C4B-894C-ACCF857CF16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1091-EDD0-43F8-9FAF-C81306A8C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155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BAA2-ACAD-4C4B-894C-ACCF857CF16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1091-EDD0-43F8-9FAF-C81306A8C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262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BAA2-ACAD-4C4B-894C-ACCF857CF16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1091-EDD0-43F8-9FAF-C81306A8C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0321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BAA2-ACAD-4C4B-894C-ACCF857CF16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1091-EDD0-43F8-9FAF-C81306A8C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941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799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BAA2-ACAD-4C4B-894C-ACCF857CF16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1091-EDD0-43F8-9FAF-C81306A8C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4657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BAA2-ACAD-4C4B-894C-ACCF857CF16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1091-EDD0-43F8-9FAF-C81306A8C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4902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BAA2-ACAD-4C4B-894C-ACCF857CF16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1091-EDD0-43F8-9FAF-C81306A8C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52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BAA2-ACAD-4C4B-894C-ACCF857CF16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41091-EDD0-43F8-9FAF-C81306A8C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223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r>
              <a:rPr lang="ru-RU"/>
              <a:t>фыввыфвыффывфыыфывфвыфвы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r>
              <a:rPr lang="ru-RU"/>
              <a:t>фыввфыфывфыв</a:t>
            </a:r>
            <a:fld id="{78363AAC-27A7-4278-B7BE-3F41DABCC89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8168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9683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8365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5600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380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45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8596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9589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4470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3567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2903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7788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3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16913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9620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47377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9682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53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6523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2620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dirty="0" err="1"/>
              <a:t>методсрвапп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r>
              <a:rPr lang="ru-RU"/>
              <a:t>фыввыфвыффывфыыфывфвыфвы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r>
              <a:rPr lang="ru-RU" dirty="0" err="1"/>
              <a:t>фыввфыфывфыв</a:t>
            </a:r>
            <a:fld id="{78363AAC-27A7-4278-B7BE-3F41DABCC89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9365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2456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037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dirty="0" err="1"/>
              <a:t>методсрвапп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r>
              <a:rPr lang="ru-RU"/>
              <a:t>фыввыфвыффывфыыфывфвыфвы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r>
              <a:rPr lang="ru-RU" dirty="0" err="1"/>
              <a:t>фыввфыфывфыв</a:t>
            </a:r>
            <a:fld id="{78363AAC-27A7-4278-B7BE-3F41DABCC89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3880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9545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3F9BA-40B0-4A40-90B1-65642A0265C9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63AAC-27A7-4278-B7BE-3F41DABCC8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818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51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695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16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500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669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143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2" r:id="rId1"/>
    <p:sldLayoutId id="2147484383" r:id="rId2"/>
    <p:sldLayoutId id="2147484373" r:id="rId3"/>
    <p:sldLayoutId id="2147484374" r:id="rId4"/>
    <p:sldLayoutId id="2147484375" r:id="rId5"/>
    <p:sldLayoutId id="2147484376" r:id="rId6"/>
    <p:sldLayoutId id="2147484377" r:id="rId7"/>
    <p:sldLayoutId id="2147484378" r:id="rId8"/>
    <p:sldLayoutId id="2147484379" r:id="rId9"/>
    <p:sldLayoutId id="2147484380" r:id="rId10"/>
    <p:sldLayoutId id="2147484381" r:id="rId11"/>
    <p:sldLayoutId id="214748438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2BAA2-ACAD-4C4B-894C-ACCF857CF16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41091-EDD0-43F8-9FAF-C81306A8C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428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0" r:id="rId1"/>
    <p:sldLayoutId id="2147484361" r:id="rId2"/>
    <p:sldLayoutId id="2147484362" r:id="rId3"/>
    <p:sldLayoutId id="2147484363" r:id="rId4"/>
    <p:sldLayoutId id="2147484364" r:id="rId5"/>
    <p:sldLayoutId id="2147484365" r:id="rId6"/>
    <p:sldLayoutId id="2147484366" r:id="rId7"/>
    <p:sldLayoutId id="2147484367" r:id="rId8"/>
    <p:sldLayoutId id="2147484368" r:id="rId9"/>
    <p:sldLayoutId id="2147484369" r:id="rId10"/>
    <p:sldLayoutId id="21474843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3B952-043C-492B-9D01-0417738C2F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B87AA-30C0-4DEE-A605-05D4550CD9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82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5" r:id="rId1"/>
    <p:sldLayoutId id="2147484476" r:id="rId2"/>
    <p:sldLayoutId id="2147484477" r:id="rId3"/>
    <p:sldLayoutId id="2147484478" r:id="rId4"/>
    <p:sldLayoutId id="2147484479" r:id="rId5"/>
    <p:sldLayoutId id="2147484480" r:id="rId6"/>
    <p:sldLayoutId id="2147484481" r:id="rId7"/>
    <p:sldLayoutId id="2147484482" r:id="rId8"/>
    <p:sldLayoutId id="2147484483" r:id="rId9"/>
    <p:sldLayoutId id="2147484484" r:id="rId10"/>
    <p:sldLayoutId id="2147484485" r:id="rId11"/>
    <p:sldLayoutId id="2147484486" r:id="rId12"/>
    <p:sldLayoutId id="2147484487" r:id="rId13"/>
    <p:sldLayoutId id="2147484488" r:id="rId14"/>
    <p:sldLayoutId id="2147484489" r:id="rId15"/>
    <p:sldLayoutId id="2147484490" r:id="rId16"/>
    <p:sldLayoutId id="2147484491" r:id="rId17"/>
    <p:sldLayoutId id="2147484339" r:id="rId18"/>
    <p:sldLayoutId id="2147484384" r:id="rId19"/>
    <p:sldLayoutId id="2147484385" r:id="rId20"/>
    <p:sldLayoutId id="2147484358" r:id="rId21"/>
    <p:sldLayoutId id="2147484357" r:id="rId22"/>
    <p:sldLayoutId id="2147484356" r:id="rId23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3.jpe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8188" y="5378483"/>
            <a:ext cx="5225812" cy="714814"/>
          </a:xfr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/>
            <a:r>
              <a:rPr lang="ru-RU" sz="1400" dirty="0">
                <a:latin typeface="+mj-lt"/>
              </a:rPr>
              <a:t>Научный руководитель  дипломной работы </a:t>
            </a:r>
            <a:br>
              <a:rPr lang="ru-RU" sz="1400" dirty="0">
                <a:latin typeface="+mj-lt"/>
              </a:rPr>
            </a:br>
            <a:r>
              <a:rPr lang="ru-RU" sz="1400" dirty="0">
                <a:latin typeface="+mj-lt"/>
              </a:rPr>
              <a:t>доктор педагогических наук, профессор</a:t>
            </a:r>
            <a:br>
              <a:rPr lang="en-US" sz="1400" dirty="0">
                <a:latin typeface="+mj-lt"/>
              </a:rPr>
            </a:br>
            <a:r>
              <a:rPr lang="ru-RU" sz="1400" b="1" dirty="0">
                <a:latin typeface="+mj-lt"/>
              </a:rPr>
              <a:t>Алексеев </a:t>
            </a:r>
            <a:r>
              <a:rPr lang="en-US" sz="1400" b="1" dirty="0">
                <a:latin typeface="+mj-lt"/>
              </a:rPr>
              <a:t>C</a:t>
            </a:r>
            <a:r>
              <a:rPr lang="ru-RU" sz="1400" b="1" dirty="0" err="1">
                <a:latin typeface="+mj-lt"/>
              </a:rPr>
              <a:t>ергей</a:t>
            </a:r>
            <a:r>
              <a:rPr lang="ru-RU" sz="1400" b="1" dirty="0">
                <a:latin typeface="+mj-lt"/>
              </a:rPr>
              <a:t> Владимирович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187624" y="1628800"/>
            <a:ext cx="7056784" cy="1626334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«Методика формирования жизненных компетенций учащихся с ОВЗ в процессе их танцевальной деятельности»</a:t>
            </a:r>
          </a:p>
        </p:txBody>
      </p:sp>
      <p:pic>
        <p:nvPicPr>
          <p:cNvPr id="11" name="Рисунок 10" descr="Изображение выглядит как человек, трава, в позе, стоит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663">
            <a:off x="216907" y="3403185"/>
            <a:ext cx="4247908" cy="2820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11960" y="4581128"/>
            <a:ext cx="4932040" cy="725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dirty="0"/>
              <a:t>Слушатель курса профессиональной переподготовки по программе «дополнительное образование детей»</a:t>
            </a:r>
            <a:br>
              <a:rPr lang="ru-RU" sz="1400" dirty="0"/>
            </a:br>
            <a:r>
              <a:rPr lang="ru-RU" sz="1400" b="1" dirty="0"/>
              <a:t>Звягинцева Татьяна Николаевна</a:t>
            </a:r>
          </a:p>
        </p:txBody>
      </p:sp>
      <p:cxnSp>
        <p:nvCxnSpPr>
          <p:cNvPr id="8" name="Прямая соединительная линия 7"/>
          <p:cNvCxnSpPr>
            <a:cxnSpLocks/>
          </p:cNvCxnSpPr>
          <p:nvPr/>
        </p:nvCxnSpPr>
        <p:spPr>
          <a:xfrm>
            <a:off x="4572000" y="5373216"/>
            <a:ext cx="4572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3060914588"/>
              </p:ext>
            </p:extLst>
          </p:nvPr>
        </p:nvGraphicFramePr>
        <p:xfrm>
          <a:off x="683568" y="476672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/>
          <p:cNvSpPr txBox="1"/>
          <p:nvPr/>
        </p:nvSpPr>
        <p:spPr>
          <a:xfrm rot="19800000">
            <a:off x="5190445" y="1351766"/>
            <a:ext cx="1832929" cy="3797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Положение 4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860032" y="1052736"/>
            <a:ext cx="0" cy="13517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9800000">
            <a:off x="5970950" y="4308024"/>
            <a:ext cx="2242660" cy="379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Доказательство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5796136" y="3772796"/>
            <a:ext cx="0" cy="13517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endParaRPr lang="ru-RU" sz="1600" b="1" spc="-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25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3187644036"/>
              </p:ext>
            </p:extLst>
          </p:nvPr>
        </p:nvGraphicFramePr>
        <p:xfrm>
          <a:off x="683568" y="476672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/>
          <p:cNvSpPr txBox="1"/>
          <p:nvPr/>
        </p:nvSpPr>
        <p:spPr>
          <a:xfrm rot="19800000">
            <a:off x="5109780" y="1115697"/>
            <a:ext cx="1832929" cy="3797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Положение 5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788024" y="692696"/>
            <a:ext cx="0" cy="13517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9800000">
            <a:off x="5970948" y="3981148"/>
            <a:ext cx="2242660" cy="379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/>
              <a:t>Доказательство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5940152" y="3478216"/>
            <a:ext cx="0" cy="13517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1600" b="1" spc="-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11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260648"/>
            <a:ext cx="7955280" cy="43204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400" dirty="0"/>
              <a:t>Результаты педагогического эксперимента</a:t>
            </a:r>
          </a:p>
        </p:txBody>
      </p:sp>
      <p:sp>
        <p:nvSpPr>
          <p:cNvPr id="10" name="Овал 9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1600" b="1" spc="-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11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4704975"/>
              </p:ext>
            </p:extLst>
          </p:nvPr>
        </p:nvGraphicFramePr>
        <p:xfrm>
          <a:off x="457200" y="1365901"/>
          <a:ext cx="3829048" cy="4151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3468364"/>
              </p:ext>
            </p:extLst>
          </p:nvPr>
        </p:nvGraphicFramePr>
        <p:xfrm>
          <a:off x="4648200" y="1365901"/>
          <a:ext cx="4038600" cy="4151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91365" y="816677"/>
            <a:ext cx="136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/>
              <a:t>Группа А</a:t>
            </a:r>
          </a:p>
        </p:txBody>
      </p:sp>
    </p:spTree>
    <p:extLst>
      <p:ext uri="{BB962C8B-B14F-4D97-AF65-F5344CB8AC3E}">
        <p14:creationId xmlns:p14="http://schemas.microsoft.com/office/powerpoint/2010/main" val="399996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mb/>
      </p:transition>
    </mc:Choice>
    <mc:Fallback xmlns="">
      <p:transition spd="slow">
        <p:comb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260648"/>
            <a:ext cx="7955280" cy="43204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400" dirty="0"/>
              <a:t>Результаты педагогического эксперимента</a:t>
            </a:r>
          </a:p>
        </p:txBody>
      </p:sp>
      <p:sp>
        <p:nvSpPr>
          <p:cNvPr id="10" name="Овал 9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1600" b="1" spc="-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6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2238719"/>
              </p:ext>
            </p:extLst>
          </p:nvPr>
        </p:nvGraphicFramePr>
        <p:xfrm>
          <a:off x="457200" y="1412776"/>
          <a:ext cx="3829048" cy="4151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4800317"/>
              </p:ext>
            </p:extLst>
          </p:nvPr>
        </p:nvGraphicFramePr>
        <p:xfrm>
          <a:off x="4648200" y="1412776"/>
          <a:ext cx="4038600" cy="4151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91365" y="816677"/>
            <a:ext cx="136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/>
              <a:t>Группа Б</a:t>
            </a:r>
          </a:p>
        </p:txBody>
      </p:sp>
    </p:spTree>
    <p:extLst>
      <p:ext uri="{BB962C8B-B14F-4D97-AF65-F5344CB8AC3E}">
        <p14:creationId xmlns:p14="http://schemas.microsoft.com/office/powerpoint/2010/main" val="87469816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260648"/>
            <a:ext cx="7955280" cy="43204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400" dirty="0"/>
              <a:t>Результаты педагогического эксперимента</a:t>
            </a:r>
          </a:p>
        </p:txBody>
      </p:sp>
      <p:sp>
        <p:nvSpPr>
          <p:cNvPr id="10" name="Овал 9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1600" b="1" spc="-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5305983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Модель методики формирования жизненных компетенций учащихся с ОВЗ в процессе танцевальной деятельности</a:t>
            </a:r>
            <a:endParaRPr lang="ru-RU" sz="2000" b="1" u="sng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824" y="820828"/>
            <a:ext cx="8748663" cy="448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26563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260648"/>
            <a:ext cx="7955280" cy="43204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400" dirty="0"/>
              <a:t>Значимость результатов дипломной работы</a:t>
            </a:r>
          </a:p>
        </p:txBody>
      </p:sp>
      <p:sp>
        <p:nvSpPr>
          <p:cNvPr id="3" name="Текст 6"/>
          <p:cNvSpPr>
            <a:spLocks noGrp="1"/>
          </p:cNvSpPr>
          <p:nvPr>
            <p:ph type="body" idx="1"/>
          </p:nvPr>
        </p:nvSpPr>
        <p:spPr>
          <a:xfrm>
            <a:off x="-1" y="980728"/>
            <a:ext cx="7955281" cy="4392488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Изучена научно-методическая литература по педагогике, психологии и танцевальной культуре, нормативно-правовой базы отечественного образования.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Выявлена и обоснована целесообразность и важность использования танцевальных средств в формировании ЖК детей с ОВЗ.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Разработана модель методики формирования ЖК в процессе танцевальной деятельности учащихся с ОВЗ;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Проведены: диагностические исследования – диаграммы,  фотоматериалы, диаграммы, оценка и анализ работы.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Намечены перспективные линии по усовершенствованию методики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 descr="Изображение выглядит как человек, стена, группа, спорт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928746"/>
            <a:ext cx="3851920" cy="2888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 4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en-US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1600" b="1" spc="-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1689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260648"/>
            <a:ext cx="7955280" cy="43204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400" dirty="0"/>
              <a:t>выводы</a:t>
            </a:r>
          </a:p>
        </p:txBody>
      </p:sp>
      <p:sp>
        <p:nvSpPr>
          <p:cNvPr id="3" name="Текст 6"/>
          <p:cNvSpPr>
            <a:spLocks noGrp="1"/>
          </p:cNvSpPr>
          <p:nvPr>
            <p:ph type="body" idx="1"/>
          </p:nvPr>
        </p:nvSpPr>
        <p:spPr>
          <a:xfrm>
            <a:off x="-1" y="980728"/>
            <a:ext cx="7955281" cy="4392488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Остро дискуссионная научная проблема формирования жизненных компетенций в отечественном образовании нашла свое актуальные аспекты в теоретических исследованиях диплома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Проектирование модели методики формирования ЖК в процессе танцевальной деятельности учащихся с ОВЗ включило органичную систему компонентов, которые были обоснованы в дипломе в наглядных примерах – таблицах, диаграммах, рисунках, фотоматериалах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Развитие идеи танцевальной деятельности как средства преодоления трудностей, связанных с ограничениями в здоровье – приобретает ценностное значение в современном обучающем процессе детей с ОВЗ</a:t>
            </a:r>
          </a:p>
          <a:p>
            <a:r>
              <a:rPr lang="ru-RU" dirty="0"/>
              <a:t> </a:t>
            </a:r>
          </a:p>
        </p:txBody>
      </p:sp>
      <p:sp>
        <p:nvSpPr>
          <p:cNvPr id="5" name="Овал 4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92054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15</a:t>
            </a:r>
          </a:p>
        </p:txBody>
      </p:sp>
      <p:pic>
        <p:nvPicPr>
          <p:cNvPr id="17" name="Рисунок 16" descr="Изображение выглядит как внутренний, пол, стена, маленький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085" y="2696135"/>
            <a:ext cx="3524664" cy="2410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 descr="Изображение выглядит как пол, стена, внутренний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4520828"/>
            <a:ext cx="3327154" cy="22396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Рисунок 18" descr="Изображение выглядит как занавеска, внутренний, человек, стоит&#10;&#10;Описание создано с высокой степенью достоверности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5072" y="1878864"/>
            <a:ext cx="3835400" cy="2641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Рисунок 14" descr="Изображение выглядит как занавеска, внутренний, стена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2656"/>
            <a:ext cx="3835400" cy="25463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3" name="Рисунок 22" descr="Изображение выглядит как внутренний, стена, человек, пол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5920" y="390442"/>
            <a:ext cx="3646167" cy="24307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0365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.userapi.com/c638231/v638231941/1102b/zP1KquOPzF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8064896" cy="6048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window dir="ver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700808"/>
            <a:ext cx="7530068" cy="3852428"/>
          </a:xfrm>
        </p:spPr>
        <p:txBody>
          <a:bodyPr>
            <a:normAutofit/>
          </a:bodyPr>
          <a:lstStyle/>
          <a:p>
            <a:pPr algn="ctr"/>
            <a:r>
              <a:rPr lang="ru-RU" sz="6000" b="1" cap="none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957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dissolve/>
      </p:transition>
    </mc:Choice>
    <mc:Fallback xmlns=""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84" y="4202860"/>
            <a:ext cx="3979416" cy="2655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-1" y="980728"/>
            <a:ext cx="7955281" cy="4392488"/>
          </a:xfrm>
        </p:spPr>
        <p:txBody>
          <a:bodyPr>
            <a:normAutofit/>
          </a:bodyPr>
          <a:lstStyle/>
          <a:p>
            <a:pPr marL="285750" lvl="0" indent="-285750" algn="l" defTabSz="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prstClr val="black"/>
                </a:solidFill>
              </a:rPr>
              <a:t>В современном образовании актуализируется проблема формирования ЖК личности на всех этапах обучения и воспитания;</a:t>
            </a:r>
          </a:p>
          <a:p>
            <a:pPr marL="285750" lvl="0" indent="-285750" algn="l" defTabSz="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prstClr val="black"/>
                </a:solidFill>
              </a:rPr>
              <a:t>Образовательный стандарт для детей с ОВЗ указывает на необходимость развития ЖК различными методическими средствами;</a:t>
            </a:r>
          </a:p>
          <a:p>
            <a:pPr marL="285750" lvl="0" indent="-285750" algn="l" defTabSz="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prstClr val="black"/>
                </a:solidFill>
              </a:rPr>
              <a:t>Понятие и структура «ЖК» в научной среде актуальная проблема научных дискуссий;</a:t>
            </a:r>
          </a:p>
          <a:p>
            <a:pPr marL="285750" lvl="0" indent="-285750" algn="l" defTabSz="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prstClr val="black"/>
                </a:solidFill>
              </a:rPr>
              <a:t>Поиск новых методов работы и разработки новых технологий социальной реабилитации детей с ОВЗ;</a:t>
            </a:r>
          </a:p>
          <a:p>
            <a:pPr marL="285750" lvl="0" indent="-285750" algn="l" defTabSz="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prstClr val="black"/>
                </a:solidFill>
              </a:rPr>
              <a:t>Подъем интереса к танцевальному искусству и рассмотрение танцевальной деятельности как приоритетное направление для коррекционных задач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260648"/>
            <a:ext cx="7955280" cy="43204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400"/>
              <a:t>Актуальность темы дипломной работы</a:t>
            </a:r>
            <a:endParaRPr lang="ru-RU" sz="2400" dirty="0"/>
          </a:p>
        </p:txBody>
      </p:sp>
      <p:sp>
        <p:nvSpPr>
          <p:cNvPr id="11" name="Овал 10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Изображение выглядит как пол, внутренний, человек, танцор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579" y="4507539"/>
            <a:ext cx="3563888" cy="23749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295635" y="2702236"/>
            <a:ext cx="6898415" cy="4077072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ru-RU" sz="1800" b="1" dirty="0">
                <a:solidFill>
                  <a:schemeClr val="tx1"/>
                </a:solidFill>
              </a:rPr>
              <a:t>Раскрыть понятия: «компетенция», «жизненная компетенция», «компетентностный подход»;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800" b="1" dirty="0">
                <a:solidFill>
                  <a:schemeClr val="tx1"/>
                </a:solidFill>
              </a:rPr>
              <a:t>Изучить особенности танцевальной деятельности и ее роль в развитии детей с ОВЗ;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800" b="1" dirty="0">
                <a:solidFill>
                  <a:schemeClr val="tx1"/>
                </a:solidFill>
              </a:rPr>
              <a:t>Разработать модель методики формирования ЖК в процессе танцевальной деятельности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800" b="1" dirty="0">
                <a:solidFill>
                  <a:schemeClr val="tx1"/>
                </a:solidFill>
              </a:rPr>
              <a:t>Установить взаимосвязь методов и форм танцевальной деятельности и на конкретных примерах (Хоровод, Русский пляс, Смуглянка) показать реализацию формирования ЖК;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800" b="1" dirty="0">
                <a:solidFill>
                  <a:schemeClr val="tx1"/>
                </a:solidFill>
              </a:rPr>
              <a:t>Проверить эффективность методики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260648"/>
            <a:ext cx="7955280" cy="43204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400" dirty="0"/>
              <a:t>Цели и задачи дипломной работы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7" y="836712"/>
            <a:ext cx="1021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Цель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2315808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/>
              <a:t>Задачи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1197216"/>
            <a:ext cx="7114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Разработка методики формирования жизненных компетенций детей с ОВЗ  средствами танцевальной деятельности</a:t>
            </a:r>
          </a:p>
        </p:txBody>
      </p:sp>
      <p:sp>
        <p:nvSpPr>
          <p:cNvPr id="8" name="Овал 7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58734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260648"/>
            <a:ext cx="7955280" cy="43204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400" dirty="0"/>
              <a:t>Объект, предмет, гипотеза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idx="1"/>
          </p:nvPr>
        </p:nvSpPr>
        <p:spPr>
          <a:xfrm>
            <a:off x="594361" y="1049952"/>
            <a:ext cx="2560320" cy="4348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Объект</a:t>
            </a:r>
          </a:p>
        </p:txBody>
      </p:sp>
      <p:sp>
        <p:nvSpPr>
          <p:cNvPr id="8" name="Текст 7"/>
          <p:cNvSpPr txBox="1">
            <a:spLocks/>
          </p:cNvSpPr>
          <p:nvPr/>
        </p:nvSpPr>
        <p:spPr>
          <a:xfrm>
            <a:off x="594361" y="1749461"/>
            <a:ext cx="2560320" cy="16795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/>
              <a:t>жизненные компетенции учащихся с ОВЗ как проблема моделирования</a:t>
            </a:r>
          </a:p>
        </p:txBody>
      </p:sp>
      <p:sp>
        <p:nvSpPr>
          <p:cNvPr id="10" name="Текст 4"/>
          <p:cNvSpPr txBox="1">
            <a:spLocks/>
          </p:cNvSpPr>
          <p:nvPr/>
        </p:nvSpPr>
        <p:spPr>
          <a:xfrm>
            <a:off x="3302237" y="1049205"/>
            <a:ext cx="2560320" cy="4355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/>
              <a:t>Предмет</a:t>
            </a:r>
          </a:p>
        </p:txBody>
      </p:sp>
      <p:sp>
        <p:nvSpPr>
          <p:cNvPr id="11" name="Текст 9"/>
          <p:cNvSpPr txBox="1">
            <a:spLocks/>
          </p:cNvSpPr>
          <p:nvPr/>
        </p:nvSpPr>
        <p:spPr>
          <a:xfrm>
            <a:off x="3325655" y="1748967"/>
            <a:ext cx="2560320" cy="31201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/>
              <a:t>модель методики формирования жизненных компетенций средствами танцевальной деятельности</a:t>
            </a:r>
          </a:p>
        </p:txBody>
      </p:sp>
      <p:sp>
        <p:nvSpPr>
          <p:cNvPr id="12" name="Текст 5"/>
          <p:cNvSpPr txBox="1">
            <a:spLocks/>
          </p:cNvSpPr>
          <p:nvPr/>
        </p:nvSpPr>
        <p:spPr>
          <a:xfrm>
            <a:off x="5989319" y="1040738"/>
            <a:ext cx="2560320" cy="44404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/>
              <a:t>Гипотеза</a:t>
            </a:r>
          </a:p>
        </p:txBody>
      </p:sp>
      <p:sp>
        <p:nvSpPr>
          <p:cNvPr id="13" name="Текст 10"/>
          <p:cNvSpPr txBox="1">
            <a:spLocks/>
          </p:cNvSpPr>
          <p:nvPr/>
        </p:nvSpPr>
        <p:spPr>
          <a:xfrm>
            <a:off x="5982994" y="1749460"/>
            <a:ext cx="2560320" cy="4775884"/>
          </a:xfrm>
          <a:prstGeom prst="rect">
            <a:avLst/>
          </a:prstGeom>
          <a:solidFill>
            <a:schemeClr val="lt1">
              <a:alpha val="78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/>
              <a:t>методика формирования жизненных компетенций учащихся с ОВЗ средствами танцевальной деятельности будет эффективной при выполнении определенных условий в реализации модели методики</a:t>
            </a:r>
          </a:p>
        </p:txBody>
      </p:sp>
      <p:sp>
        <p:nvSpPr>
          <p:cNvPr id="14" name="Овал 13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</a:p>
        </p:txBody>
      </p:sp>
      <p:pic>
        <p:nvPicPr>
          <p:cNvPr id="15" name="Рисунок 14" descr="Изображение выглядит как пол, внутренний, стена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1" y="3463114"/>
            <a:ext cx="2566035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49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260648"/>
            <a:ext cx="7955280" cy="43204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400" dirty="0"/>
              <a:t>Понятийное поле дипломной работы</a:t>
            </a:r>
          </a:p>
        </p:txBody>
      </p:sp>
      <p:sp>
        <p:nvSpPr>
          <p:cNvPr id="11" name="Текст 3"/>
          <p:cNvSpPr>
            <a:spLocks noGrp="1"/>
          </p:cNvSpPr>
          <p:nvPr>
            <p:ph type="body" idx="1"/>
          </p:nvPr>
        </p:nvSpPr>
        <p:spPr>
          <a:xfrm>
            <a:off x="317631" y="1485449"/>
            <a:ext cx="2684296" cy="503391"/>
          </a:xfrm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Компетенция</a:t>
            </a:r>
          </a:p>
        </p:txBody>
      </p:sp>
      <p:sp>
        <p:nvSpPr>
          <p:cNvPr id="12" name="Текст 7"/>
          <p:cNvSpPr txBox="1">
            <a:spLocks/>
          </p:cNvSpPr>
          <p:nvPr/>
        </p:nvSpPr>
        <p:spPr>
          <a:xfrm>
            <a:off x="2978430" y="989711"/>
            <a:ext cx="5236583" cy="15801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b="1" dirty="0"/>
              <a:t>интегративная целостность знаний, умений и навыков, обеспечивающих профессиональную деятельность; способность человека реализовывать на практике свои способности, умения, навыки</a:t>
            </a:r>
          </a:p>
        </p:txBody>
      </p:sp>
      <p:sp>
        <p:nvSpPr>
          <p:cNvPr id="13" name="Текст 4"/>
          <p:cNvSpPr txBox="1">
            <a:spLocks/>
          </p:cNvSpPr>
          <p:nvPr/>
        </p:nvSpPr>
        <p:spPr>
          <a:xfrm>
            <a:off x="311734" y="3053053"/>
            <a:ext cx="2684296" cy="792088"/>
          </a:xfrm>
          <a:prstGeom prst="rect">
            <a:avLst/>
          </a:prstGeom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/>
              <a:t>Жизненные компетенции</a:t>
            </a:r>
          </a:p>
        </p:txBody>
      </p:sp>
      <p:sp>
        <p:nvSpPr>
          <p:cNvPr id="14" name="Текст 9"/>
          <p:cNvSpPr txBox="1">
            <a:spLocks/>
          </p:cNvSpPr>
          <p:nvPr/>
        </p:nvSpPr>
        <p:spPr>
          <a:xfrm>
            <a:off x="2978429" y="2761924"/>
            <a:ext cx="5236583" cy="16031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b="1" spc="-100" dirty="0"/>
              <a:t>совокупность знаний, умений и навыков, необходимых ребенку в обыденной жизни, формирующих основу дальнейшего развития его отношений с окружающими; эффективность интеграции в процессе конкретной деятельности</a:t>
            </a:r>
          </a:p>
        </p:txBody>
      </p:sp>
      <p:sp>
        <p:nvSpPr>
          <p:cNvPr id="15" name="Текст 5"/>
          <p:cNvSpPr txBox="1">
            <a:spLocks/>
          </p:cNvSpPr>
          <p:nvPr/>
        </p:nvSpPr>
        <p:spPr>
          <a:xfrm>
            <a:off x="311734" y="4909354"/>
            <a:ext cx="2684296" cy="647407"/>
          </a:xfrm>
          <a:prstGeom prst="rect">
            <a:avLst/>
          </a:prstGeom>
          <a:effectLst>
            <a:reflection blurRad="6350" stA="50000" endA="275" endPos="40000" dist="101600" dir="5400000" sy="-100000" algn="bl" rotWithShape="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i="1" spc="-150" dirty="0"/>
              <a:t>Компетентностный подход</a:t>
            </a:r>
            <a:r>
              <a:rPr lang="ru-RU" spc="-150" dirty="0"/>
              <a:t> </a:t>
            </a:r>
          </a:p>
        </p:txBody>
      </p:sp>
      <p:sp>
        <p:nvSpPr>
          <p:cNvPr id="16" name="Текст 10"/>
          <p:cNvSpPr txBox="1">
            <a:spLocks/>
          </p:cNvSpPr>
          <p:nvPr/>
        </p:nvSpPr>
        <p:spPr>
          <a:xfrm>
            <a:off x="2978430" y="4581128"/>
            <a:ext cx="5236582" cy="1569215"/>
          </a:xfrm>
          <a:prstGeom prst="rect">
            <a:avLst/>
          </a:prstGeom>
          <a:solidFill>
            <a:schemeClr val="lt1">
              <a:alpha val="67000"/>
            </a:schemeClr>
          </a:solidFill>
          <a:ln>
            <a:solidFill>
              <a:schemeClr val="dk1">
                <a:alpha val="22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b="1" dirty="0"/>
              <a:t>методика формирования жизненных компетенций учащихся с ОВЗ средствами танцевальной деятельности будет эффективной при выполнении определенных условий в реализации модели методики</a:t>
            </a:r>
          </a:p>
        </p:txBody>
      </p:sp>
      <p:sp>
        <p:nvSpPr>
          <p:cNvPr id="18" name="Овал 17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32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doors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260648"/>
            <a:ext cx="7955280" cy="43204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400" dirty="0"/>
              <a:t>Положения, выносимые на защиту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712435229"/>
              </p:ext>
            </p:extLst>
          </p:nvPr>
        </p:nvGraphicFramePr>
        <p:xfrm>
          <a:off x="611560" y="1022754"/>
          <a:ext cx="8100900" cy="5600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03648" y="1087576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Эффективность интеграции знаний, умений и навыков в процессе конкретной деятельности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44008" y="1087576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Танцевальная деятельность – эффективное средство преодоления трудностей детей с ОВЗ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03648" y="3037309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Модель методики формирования ЖК – органичная структура взаимосвязанных компонентов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44008" y="2898810"/>
            <a:ext cx="316835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50" b="1" dirty="0"/>
              <a:t>Модель методики обеспечивает реализацию формирования ЖК через танцевальную деятельность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87824" y="4842997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Эффективность методики – в позитивном опыте от танцевальных занятий и положительной динамике развития ЖК у детей с ОВЗ</a:t>
            </a:r>
          </a:p>
        </p:txBody>
      </p:sp>
      <p:sp>
        <p:nvSpPr>
          <p:cNvPr id="20" name="Овал 19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60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615723302"/>
              </p:ext>
            </p:extLst>
          </p:nvPr>
        </p:nvGraphicFramePr>
        <p:xfrm>
          <a:off x="683568" y="476672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/>
          <p:cNvSpPr txBox="1"/>
          <p:nvPr/>
        </p:nvSpPr>
        <p:spPr>
          <a:xfrm rot="19800000">
            <a:off x="5190445" y="1351766"/>
            <a:ext cx="1832929" cy="3797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Положение 1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860032" y="1052736"/>
            <a:ext cx="0" cy="13517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9800000">
            <a:off x="5970950" y="4308024"/>
            <a:ext cx="2242660" cy="379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Доказательство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5868144" y="3772796"/>
            <a:ext cx="0" cy="13517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266731008"/>
              </p:ext>
            </p:extLst>
          </p:nvPr>
        </p:nvGraphicFramePr>
        <p:xfrm>
          <a:off x="683568" y="476672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/>
          <p:cNvSpPr txBox="1"/>
          <p:nvPr/>
        </p:nvSpPr>
        <p:spPr>
          <a:xfrm rot="19800000">
            <a:off x="5190445" y="1351766"/>
            <a:ext cx="1832929" cy="3797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Положение 2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860032" y="1052736"/>
            <a:ext cx="0" cy="13517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9800000">
            <a:off x="5970950" y="4308024"/>
            <a:ext cx="2242660" cy="379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Доказательство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5940152" y="3822011"/>
            <a:ext cx="0" cy="13517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22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929067379"/>
              </p:ext>
            </p:extLst>
          </p:nvPr>
        </p:nvGraphicFramePr>
        <p:xfrm>
          <a:off x="683568" y="476672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/>
          <p:cNvSpPr txBox="1"/>
          <p:nvPr/>
        </p:nvSpPr>
        <p:spPr>
          <a:xfrm rot="19800000">
            <a:off x="5109779" y="1245329"/>
            <a:ext cx="1832929" cy="3797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Положение 3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860032" y="812535"/>
            <a:ext cx="0" cy="13517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9800000">
            <a:off x="5957687" y="4081822"/>
            <a:ext cx="2242660" cy="379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Доказательство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5868144" y="3645024"/>
            <a:ext cx="0" cy="13517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8460432" y="61653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spc="-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1600" b="1" spc="-3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73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313</TotalTime>
  <Words>849</Words>
  <Application>Microsoft Office PowerPoint</Application>
  <PresentationFormat>Экран (4:3)</PresentationFormat>
  <Paragraphs>104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Century Gothic</vt:lpstr>
      <vt:lpstr>Wingdings</vt:lpstr>
      <vt:lpstr>1_Специальное оформление</vt:lpstr>
      <vt:lpstr>Специальное оформление</vt:lpstr>
      <vt:lpstr>След самолета</vt:lpstr>
      <vt:lpstr>Научный руководитель  дипломной работы  доктор педагогических наук, профессор Алексеев Cергей Владимирович </vt:lpstr>
      <vt:lpstr>Актуальность темы дипломной работы</vt:lpstr>
      <vt:lpstr>Цели и задачи дипломной работы</vt:lpstr>
      <vt:lpstr>Объект, предмет, гипотеза</vt:lpstr>
      <vt:lpstr>Понятийное поле дипломной работы</vt:lpstr>
      <vt:lpstr>Положения, выносимые на защиту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педагогического эксперимента</vt:lpstr>
      <vt:lpstr>Результаты педагогического эксперимента</vt:lpstr>
      <vt:lpstr>Результаты педагогического эксперимента</vt:lpstr>
      <vt:lpstr>Значимость результатов дипломной работы</vt:lpstr>
      <vt:lpstr>выводы</vt:lpstr>
      <vt:lpstr>Презентация PowerPoint</vt:lpstr>
      <vt:lpstr>Презентация PowerPoint</vt:lpstr>
      <vt:lpstr>Благодарю за внимание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Слушатель курса профессиональной переподготовки по программе «…………………» ФИО …………………………………………………………………….. Научный руководитель  дипломной работы :……………………………………………………………… Рецензент :…………………………………………………………………………………………………………………………..</dc:title>
  <dc:creator>User</dc:creator>
  <cp:lastModifiedBy>Александр Насонов</cp:lastModifiedBy>
  <cp:revision>43</cp:revision>
  <dcterms:created xsi:type="dcterms:W3CDTF">2015-07-16T18:21:37Z</dcterms:created>
  <dcterms:modified xsi:type="dcterms:W3CDTF">2019-12-16T15:50:17Z</dcterms:modified>
</cp:coreProperties>
</file>