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6" r:id="rId6"/>
    <p:sldId id="276" r:id="rId7"/>
    <p:sldId id="267" r:id="rId8"/>
    <p:sldId id="277" r:id="rId9"/>
    <p:sldId id="299" r:id="rId10"/>
    <p:sldId id="285" r:id="rId11"/>
    <p:sldId id="287" r:id="rId12"/>
    <p:sldId id="288" r:id="rId13"/>
    <p:sldId id="300" r:id="rId14"/>
    <p:sldId id="301" r:id="rId15"/>
    <p:sldId id="279" r:id="rId16"/>
    <p:sldId id="302" r:id="rId17"/>
    <p:sldId id="303" r:id="rId18"/>
    <p:sldId id="290" r:id="rId19"/>
    <p:sldId id="304" r:id="rId20"/>
    <p:sldId id="289" r:id="rId21"/>
    <p:sldId id="278" r:id="rId22"/>
    <p:sldId id="295" r:id="rId23"/>
    <p:sldId id="280" r:id="rId24"/>
    <p:sldId id="281" r:id="rId25"/>
    <p:sldId id="298" r:id="rId26"/>
    <p:sldId id="282" r:id="rId27"/>
    <p:sldId id="296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7" d="100"/>
          <a:sy n="37" d="100"/>
        </p:scale>
        <p:origin x="-144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429000"/>
            <a:ext cx="3960440" cy="230425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Горшкова Наталья Михайловна,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гр. №9,     Позднякова Екатерина Владимировна, 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Учитель-логопед гр.№9,</a:t>
            </a:r>
          </a:p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г.Старая Купавна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00100" y="357166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Проект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27332" y="1643050"/>
            <a:ext cx="500066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«Осень</a:t>
            </a:r>
            <a:r>
              <a:rPr lang="ru-RU" sz="2400" b="1" i="1" dirty="0" smtClean="0">
                <a:solidFill>
                  <a:schemeClr val="accent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осень, в гости   просим!»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05679"/>
            <a:ext cx="3207620" cy="276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Настольно-печатная</a:t>
            </a:r>
            <a:r>
              <a:rPr lang="ru-RU" dirty="0" smtClean="0">
                <a:solidFill>
                  <a:srgbClr val="0070C0"/>
                </a:solidFill>
              </a:rPr>
              <a:t> игра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«Во саду ли, в огороде»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29" y="1805679"/>
            <a:ext cx="3220048" cy="276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479" y="4005064"/>
            <a:ext cx="2603500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4914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48703"/>
            <a:ext cx="4032448" cy="223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717031"/>
            <a:ext cx="3971652" cy="2387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688396" y="2213248"/>
            <a:ext cx="411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chemeClr val="accent1"/>
                </a:solidFill>
              </a:rPr>
              <a:t>«</a:t>
            </a:r>
            <a:r>
              <a:rPr lang="ru-RU" sz="2500" b="1" dirty="0" smtClean="0">
                <a:solidFill>
                  <a:schemeClr val="accent1"/>
                </a:solidFill>
              </a:rPr>
              <a:t>Путешествие в деревню»</a:t>
            </a:r>
            <a:endParaRPr lang="ru-RU" sz="2500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87387"/>
            <a:ext cx="31592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4F81BD"/>
                </a:solidFill>
              </a:rPr>
              <a:t>     </a:t>
            </a:r>
            <a:r>
              <a:rPr lang="ru-RU" sz="2400" b="1" dirty="0" smtClean="0">
                <a:solidFill>
                  <a:srgbClr val="4F81BD"/>
                </a:solidFill>
                <a:latin typeface="+mj-lt"/>
              </a:rPr>
              <a:t>«Логико-малыш.   Растения» </a:t>
            </a:r>
            <a:r>
              <a:rPr lang="ru-RU" dirty="0">
                <a:solidFill>
                  <a:srgbClr val="4F81BD"/>
                </a:solidFill>
              </a:rPr>
              <a:t/>
            </a:r>
            <a:br>
              <a:rPr lang="ru-RU" dirty="0">
                <a:solidFill>
                  <a:srgbClr val="4F81BD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22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«Что где растет?»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096344" cy="232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08728"/>
            <a:ext cx="3168352" cy="238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27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731" y="332656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2200" b="1" dirty="0" smtClean="0">
                <a:solidFill>
                  <a:schemeClr val="accent1"/>
                </a:solidFill>
              </a:rPr>
              <a:t/>
            </a:r>
            <a:br>
              <a:rPr lang="ru-RU" sz="2200" b="1" dirty="0" smtClean="0">
                <a:solidFill>
                  <a:schemeClr val="accent1"/>
                </a:solidFill>
              </a:rPr>
            </a:br>
            <a:r>
              <a:rPr lang="ru-RU" sz="2200" b="1" dirty="0" smtClean="0">
                <a:solidFill>
                  <a:schemeClr val="accent1"/>
                </a:solidFill>
              </a:rPr>
              <a:t/>
            </a:r>
            <a:br>
              <a:rPr lang="ru-RU" sz="2200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«Поварята»</a:t>
            </a:r>
            <a:r>
              <a:rPr lang="ru-RU" dirty="0">
                <a:solidFill>
                  <a:schemeClr val="accent1"/>
                </a:solidFill>
              </a:rPr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531" y="2492896"/>
            <a:ext cx="383263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0" y="1772816"/>
            <a:ext cx="3709448" cy="278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2810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«Веселые овощи»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00" y="3278044"/>
            <a:ext cx="3841874" cy="288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06" y="1700807"/>
            <a:ext cx="3843554" cy="288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72046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5432" y="350362"/>
            <a:ext cx="51794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1"/>
                </a:solidFill>
              </a:rPr>
              <a:t>Коммуникация</a:t>
            </a:r>
          </a:p>
          <a:p>
            <a:endParaRPr lang="ru-RU" sz="3200" b="1" i="1" dirty="0"/>
          </a:p>
          <a:p>
            <a:endParaRPr lang="ru-RU" sz="3200" b="1" i="1" dirty="0" smtClean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9980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+mj-lt"/>
            </a:endParaRPr>
          </a:p>
          <a:p>
            <a:r>
              <a:rPr lang="ru-RU" sz="2400" b="1" dirty="0" smtClean="0">
                <a:latin typeface="+mj-lt"/>
              </a:rPr>
              <a:t>Составление описательных рассказов, рассказов –сравнений об осени, овощах, фруктах, деревьях, ягодах и грибах.</a:t>
            </a:r>
          </a:p>
          <a:p>
            <a:endParaRPr lang="ru-RU" sz="2400" b="1" dirty="0" smtClean="0">
              <a:latin typeface="+mj-lt"/>
            </a:endParaRPr>
          </a:p>
          <a:p>
            <a:r>
              <a:rPr lang="ru-RU" sz="2400" b="1" dirty="0" smtClean="0">
                <a:latin typeface="+mj-lt"/>
              </a:rPr>
              <a:t>Лексико-грамматические игры и упражнения по темам: «Осень какая?» (подбор слов-признаков), «Один-много», «Назови ласково», «Посчитай», «Что не  так?», «Какое слово не подходит?», «Объясни</a:t>
            </a:r>
            <a:r>
              <a:rPr lang="ru-RU" sz="2400" dirty="0" smtClean="0"/>
              <a:t>», </a:t>
            </a:r>
            <a:r>
              <a:rPr lang="ru-RU" sz="2400" b="1" dirty="0" smtClean="0">
                <a:latin typeface="+mj-lt"/>
              </a:rPr>
              <a:t>«Узнай </a:t>
            </a:r>
            <a:r>
              <a:rPr lang="ru-RU" sz="2400" b="1" dirty="0">
                <a:latin typeface="+mj-lt"/>
              </a:rPr>
              <a:t>по описанию</a:t>
            </a:r>
            <a:r>
              <a:rPr lang="ru-RU" sz="2400" b="1" dirty="0" smtClean="0">
                <a:latin typeface="+mj-lt"/>
              </a:rPr>
              <a:t>»</a:t>
            </a:r>
            <a:r>
              <a:rPr lang="ru-RU" sz="2400" dirty="0" smtClean="0">
                <a:latin typeface="+mj-lt"/>
              </a:rPr>
              <a:t>, </a:t>
            </a:r>
            <a:r>
              <a:rPr lang="ru-RU" sz="2400" b="1" dirty="0" smtClean="0">
                <a:latin typeface="+mj-lt"/>
              </a:rPr>
              <a:t>«</a:t>
            </a:r>
            <a:r>
              <a:rPr lang="ru-RU" sz="2400" b="1" dirty="0">
                <a:latin typeface="+mj-lt"/>
              </a:rPr>
              <a:t>Подбери родственные слова</a:t>
            </a:r>
            <a:r>
              <a:rPr lang="ru-RU" sz="2400" b="1" dirty="0" smtClean="0">
                <a:latin typeface="+mj-lt"/>
              </a:rPr>
              <a:t>»,</a:t>
            </a:r>
            <a:r>
              <a:rPr lang="ru-RU" sz="2400" dirty="0"/>
              <a:t> </a:t>
            </a:r>
            <a:r>
              <a:rPr lang="ru-RU" sz="2400" b="1" dirty="0" smtClean="0"/>
              <a:t> </a:t>
            </a:r>
            <a:r>
              <a:rPr lang="ru-RU" sz="2400" b="1" dirty="0">
                <a:latin typeface="+mj-lt"/>
              </a:rPr>
              <a:t>« Что где растёт?»</a:t>
            </a:r>
            <a:r>
              <a:rPr lang="ru-RU" sz="2400" dirty="0">
                <a:latin typeface="+mj-lt"/>
              </a:rPr>
              <a:t> </a:t>
            </a:r>
            <a:r>
              <a:rPr lang="ru-RU" sz="2400" dirty="0" smtClean="0">
                <a:latin typeface="+mj-lt"/>
              </a:rPr>
              <a:t>.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8007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6972267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6288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600" b="1" dirty="0">
                <a:solidFill>
                  <a:schemeClr val="accent1"/>
                </a:solidFill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</a:rPr>
              <a:t>              </a:t>
            </a:r>
            <a:br>
              <a:rPr lang="ru-RU" sz="3600" b="1" dirty="0" smtClean="0">
                <a:solidFill>
                  <a:schemeClr val="accent1"/>
                </a:solidFill>
              </a:rPr>
            </a:br>
            <a:r>
              <a:rPr lang="ru-RU" sz="3100" b="1" dirty="0" smtClean="0">
                <a:solidFill>
                  <a:schemeClr val="accent1"/>
                </a:solidFill>
              </a:rPr>
              <a:t>«</a:t>
            </a:r>
            <a:r>
              <a:rPr lang="ru-RU" sz="3100" b="1" dirty="0">
                <a:solidFill>
                  <a:schemeClr val="accent1"/>
                </a:solidFill>
              </a:rPr>
              <a:t>Чей лист? Чья ветка</a:t>
            </a:r>
            <a:r>
              <a:rPr lang="ru-RU" sz="3100" b="1" dirty="0" smtClean="0">
                <a:solidFill>
                  <a:schemeClr val="accent1"/>
                </a:solidFill>
              </a:rPr>
              <a:t>?»,</a:t>
            </a:r>
            <a:r>
              <a:rPr lang="ru-RU" sz="3100" dirty="0"/>
              <a:t> </a:t>
            </a:r>
            <a:br>
              <a:rPr lang="ru-RU" sz="3100" dirty="0"/>
            </a:br>
            <a:r>
              <a:rPr lang="ru-RU" sz="3100" b="1" dirty="0" smtClean="0">
                <a:solidFill>
                  <a:schemeClr val="accent1"/>
                </a:solidFill>
              </a:rPr>
              <a:t>«</a:t>
            </a:r>
            <a:r>
              <a:rPr lang="ru-RU" sz="3100" b="1" dirty="0">
                <a:solidFill>
                  <a:schemeClr val="accent1"/>
                </a:solidFill>
              </a:rPr>
              <a:t>Узнай дерево по листу, плоду»</a:t>
            </a:r>
            <a:r>
              <a:rPr lang="ru-RU" sz="1800" dirty="0">
                <a:solidFill>
                  <a:schemeClr val="accent1"/>
                </a:solidFill>
              </a:rPr>
              <a:t/>
            </a:r>
            <a:br>
              <a:rPr lang="ru-RU" sz="1800" dirty="0">
                <a:solidFill>
                  <a:schemeClr val="accent1"/>
                </a:solidFill>
              </a:rPr>
            </a:br>
            <a:r>
              <a:rPr lang="ru-RU" sz="1800" i="1" dirty="0"/>
              <a:t> 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40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Работа над словарем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604867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05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Составляем предложения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994" y="1725389"/>
            <a:ext cx="5671342" cy="426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05700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Составляем рассказ по опорным картинкам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7416824" cy="4849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159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-742077"/>
            <a:ext cx="8393016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i="1" u="sng" dirty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 проекта:</a:t>
            </a:r>
            <a:endParaRPr kumimoji="0" lang="ru-RU" sz="3600" b="1" i="1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Информационный, творческий, групповой,</a:t>
            </a:r>
            <a:r>
              <a:rPr lang="ru-RU" sz="3600" dirty="0" smtClean="0"/>
              <a:t> </a:t>
            </a:r>
            <a:r>
              <a:rPr lang="ru-RU" sz="3600" b="1" i="1" dirty="0"/>
              <a:t>с</a:t>
            </a:r>
            <a:r>
              <a:rPr lang="ru-RU" sz="3600" b="1" i="1" dirty="0" smtClean="0">
                <a:latin typeface="+mj-lt"/>
              </a:rPr>
              <a:t>редней </a:t>
            </a:r>
            <a:r>
              <a:rPr lang="ru-RU" sz="3600" b="1" i="1" dirty="0">
                <a:latin typeface="+mj-lt"/>
              </a:rPr>
              <a:t>продолжительности </a:t>
            </a:r>
            <a:r>
              <a:rPr lang="ru-RU" sz="3600" b="1" i="1" dirty="0" smtClean="0">
                <a:latin typeface="+mj-lt"/>
              </a:rPr>
              <a:t>сентябрь-октябрь 2016г</a:t>
            </a:r>
            <a:r>
              <a:rPr lang="ru-RU" sz="36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Участники проекта:</a:t>
            </a:r>
            <a:endParaRPr kumimoji="0" lang="ru-RU" sz="36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Воспитанники и </a:t>
            </a:r>
            <a:r>
              <a:rPr lang="ru-RU" sz="36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родители подготовительной группы №9 компенсирующего вида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воспитатели, учитель-логопед.</a:t>
            </a:r>
            <a:endParaRPr kumimoji="0" lang="ru-RU" sz="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 проведения: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3600" b="1" i="1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месяца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Играем и рассказываем сказку «Репка»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99052"/>
            <a:ext cx="5544616" cy="416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6055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332656"/>
            <a:ext cx="49050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1"/>
                </a:solidFill>
                <a:latin typeface="+mj-lt"/>
              </a:rPr>
              <a:t>Познание</a:t>
            </a:r>
            <a:endParaRPr lang="ru-RU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701987"/>
            <a:ext cx="8496944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 smtClean="0">
              <a:latin typeface="+mj-lt"/>
            </a:endParaRPr>
          </a:p>
          <a:p>
            <a:r>
              <a:rPr lang="ru-RU" sz="2000" b="1" u="sng" dirty="0" smtClean="0">
                <a:latin typeface="+mj-lt"/>
              </a:rPr>
              <a:t>Сенсорное развитие</a:t>
            </a:r>
            <a:r>
              <a:rPr lang="ru-RU" sz="2000" b="1" dirty="0" smtClean="0">
                <a:latin typeface="+mj-lt"/>
              </a:rPr>
              <a:t>: рассматривание и обследование муляжей </a:t>
            </a:r>
            <a:r>
              <a:rPr lang="ru-RU" sz="2000" b="1" dirty="0">
                <a:latin typeface="+mj-lt"/>
              </a:rPr>
              <a:t>(</a:t>
            </a:r>
            <a:r>
              <a:rPr lang="ru-RU" sz="2000" b="1" dirty="0" smtClean="0">
                <a:latin typeface="+mj-lt"/>
              </a:rPr>
              <a:t>трафаретов  ) овощей, фруктов, грибов, листьев; </a:t>
            </a:r>
            <a:r>
              <a:rPr lang="ru-RU" sz="2000" b="1" dirty="0">
                <a:latin typeface="+mj-lt"/>
              </a:rPr>
              <a:t>р</a:t>
            </a:r>
            <a:r>
              <a:rPr lang="ru-RU" sz="2000" b="1" dirty="0" smtClean="0">
                <a:latin typeface="+mj-lt"/>
              </a:rPr>
              <a:t>ассматривание </a:t>
            </a:r>
            <a:r>
              <a:rPr lang="ru-RU" sz="2000" b="1" dirty="0">
                <a:latin typeface="+mj-lt"/>
              </a:rPr>
              <a:t>и сравнение репродукций картин художника И. Левитана «Золотая осень» и </a:t>
            </a:r>
            <a:r>
              <a:rPr lang="ru-RU" sz="2000" b="1" dirty="0" smtClean="0">
                <a:latin typeface="+mj-lt"/>
              </a:rPr>
              <a:t> </a:t>
            </a:r>
            <a:r>
              <a:rPr lang="ru-RU" sz="2000" b="1" dirty="0" err="1" smtClean="0">
                <a:latin typeface="+mj-lt"/>
              </a:rPr>
              <a:t>И</a:t>
            </a:r>
            <a:r>
              <a:rPr lang="ru-RU" sz="2000" b="1" dirty="0">
                <a:latin typeface="+mj-lt"/>
              </a:rPr>
              <a:t>. Остроухова «Золотая осень</a:t>
            </a:r>
            <a:r>
              <a:rPr lang="ru-RU" sz="2000" b="1" dirty="0" smtClean="0">
                <a:latin typeface="+mj-lt"/>
              </a:rPr>
              <a:t>»,</a:t>
            </a:r>
            <a:endParaRPr lang="ru-RU" sz="2000" b="1" dirty="0">
              <a:latin typeface="+mj-lt"/>
            </a:endParaRPr>
          </a:p>
          <a:p>
            <a:r>
              <a:rPr lang="ru-RU" sz="2000" b="1" dirty="0">
                <a:latin typeface="+mj-lt"/>
              </a:rPr>
              <a:t>р</a:t>
            </a:r>
            <a:r>
              <a:rPr lang="ru-RU" sz="2000" b="1" dirty="0" smtClean="0">
                <a:latin typeface="+mj-lt"/>
              </a:rPr>
              <a:t>ассматривание </a:t>
            </a:r>
            <a:r>
              <a:rPr lang="ru-RU" sz="2000" b="1" dirty="0">
                <a:latin typeface="+mj-lt"/>
              </a:rPr>
              <a:t>картин «Золотая и поздняя осень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рассматривание </a:t>
            </a:r>
            <a:r>
              <a:rPr lang="ru-RU" sz="2000" b="1" dirty="0">
                <a:latin typeface="+mj-lt"/>
              </a:rPr>
              <a:t>осенних пейзажей.</a:t>
            </a:r>
          </a:p>
          <a:p>
            <a:r>
              <a:rPr lang="ru-RU" sz="2000" b="1" u="sng" dirty="0" smtClean="0">
                <a:latin typeface="+mj-lt"/>
              </a:rPr>
              <a:t>Ознакомление с природой</a:t>
            </a:r>
            <a:r>
              <a:rPr lang="ru-RU" sz="2000" b="1" dirty="0" smtClean="0">
                <a:latin typeface="+mj-lt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atin typeface="+mj-lt"/>
              </a:rPr>
              <a:t>беседы</a:t>
            </a:r>
            <a:r>
              <a:rPr lang="ru-RU" sz="2000" b="1" dirty="0" smtClean="0">
                <a:latin typeface="+mj-lt"/>
              </a:rPr>
              <a:t> «Осень</a:t>
            </a:r>
            <a:r>
              <a:rPr lang="ru-RU" sz="2000" b="1" dirty="0">
                <a:latin typeface="+mj-lt"/>
              </a:rPr>
              <a:t>, что ты о ней знаешь</a:t>
            </a:r>
            <a:r>
              <a:rPr lang="ru-RU" sz="2000" b="1" dirty="0" smtClean="0">
                <a:latin typeface="+mj-lt"/>
              </a:rPr>
              <a:t>?», </a:t>
            </a:r>
            <a:r>
              <a:rPr lang="ru-RU" sz="2000" b="1" dirty="0">
                <a:latin typeface="+mj-lt"/>
              </a:rPr>
              <a:t>«Осень. И</a:t>
            </a:r>
            <a:r>
              <a:rPr lang="ru-RU" sz="2000" b="1" dirty="0" smtClean="0">
                <a:latin typeface="+mj-lt"/>
              </a:rPr>
              <a:t>зменения </a:t>
            </a:r>
            <a:r>
              <a:rPr lang="ru-RU" sz="2000" b="1" dirty="0">
                <a:latin typeface="+mj-lt"/>
              </a:rPr>
              <a:t>в </a:t>
            </a:r>
            <a:r>
              <a:rPr lang="ru-RU" sz="2000" b="1" dirty="0" smtClean="0">
                <a:latin typeface="+mj-lt"/>
              </a:rPr>
              <a:t>природе», </a:t>
            </a:r>
            <a:r>
              <a:rPr lang="ru-RU" sz="2000" b="1" dirty="0">
                <a:latin typeface="+mj-lt"/>
              </a:rPr>
              <a:t>«О чем печалишься осень</a:t>
            </a:r>
            <a:r>
              <a:rPr lang="ru-RU" sz="2000" b="1" dirty="0" smtClean="0">
                <a:latin typeface="+mj-lt"/>
              </a:rPr>
              <a:t>?», «</a:t>
            </a:r>
            <a:r>
              <a:rPr lang="ru-RU" sz="2000" b="1" dirty="0">
                <a:latin typeface="+mj-lt"/>
              </a:rPr>
              <a:t>Почему деревья важны для </a:t>
            </a:r>
            <a:r>
              <a:rPr lang="ru-RU" sz="2000" b="1" dirty="0" smtClean="0">
                <a:latin typeface="+mj-lt"/>
              </a:rPr>
              <a:t>человека?», </a:t>
            </a:r>
            <a:r>
              <a:rPr lang="ru-RU" sz="2000" b="1" dirty="0">
                <a:latin typeface="+mj-lt"/>
              </a:rPr>
              <a:t>«Лес – наше богатство</a:t>
            </a:r>
            <a:r>
              <a:rPr lang="ru-RU" sz="2000" b="1" dirty="0" smtClean="0">
                <a:latin typeface="+mj-lt"/>
              </a:rPr>
              <a:t>», «Мы – друзья природы», «Во саду ли , в огороде?», «О пользе лесных ягод».</a:t>
            </a:r>
          </a:p>
          <a:p>
            <a:r>
              <a:rPr lang="ru-RU" sz="2000" b="1" dirty="0" smtClean="0">
                <a:latin typeface="+mj-lt"/>
              </a:rPr>
              <a:t>- </a:t>
            </a:r>
            <a:r>
              <a:rPr lang="ru-RU" sz="2000" b="1" i="1" dirty="0" smtClean="0">
                <a:latin typeface="+mj-lt"/>
              </a:rPr>
              <a:t>экскурсии</a:t>
            </a:r>
            <a:r>
              <a:rPr lang="ru-RU" sz="2000" b="1" dirty="0" smtClean="0">
                <a:latin typeface="+mj-lt"/>
              </a:rPr>
              <a:t> в осенний парк, в осенний лес, в овощной магазин.</a:t>
            </a:r>
          </a:p>
          <a:p>
            <a:r>
              <a:rPr lang="ru-RU" sz="2000" b="1" dirty="0">
                <a:latin typeface="+mj-lt"/>
              </a:rPr>
              <a:t>-</a:t>
            </a:r>
            <a:r>
              <a:rPr lang="ru-RU" sz="2000" b="1" dirty="0" smtClean="0">
                <a:latin typeface="+mj-lt"/>
              </a:rPr>
              <a:t> цикл наблюдений: «</a:t>
            </a:r>
            <a:r>
              <a:rPr lang="ru-RU" sz="2000" b="1" dirty="0">
                <a:latin typeface="+mj-lt"/>
              </a:rPr>
              <a:t>Осень на участке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Рассматривание цветов, находить приметы осени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Погода в сентябре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Растения цветника осенью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Наблюдение за рябиной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Наблюдение за дождем</a:t>
            </a:r>
            <a:r>
              <a:rPr lang="ru-RU" sz="2000" b="1" dirty="0" smtClean="0">
                <a:latin typeface="+mj-lt"/>
              </a:rPr>
              <a:t>», «</a:t>
            </a:r>
            <a:r>
              <a:rPr lang="ru-RU" sz="2000" b="1" dirty="0">
                <a:latin typeface="+mj-lt"/>
              </a:rPr>
              <a:t>Клён в золотом убранстве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Сбор листьев для гербария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Сбор желудей для ручного труда</a:t>
            </a:r>
            <a:r>
              <a:rPr lang="ru-RU" sz="2000" b="1" dirty="0" smtClean="0">
                <a:latin typeface="+mj-lt"/>
              </a:rPr>
              <a:t>», «</a:t>
            </a:r>
            <a:r>
              <a:rPr lang="ru-RU" sz="2000" b="1" dirty="0">
                <a:latin typeface="+mj-lt"/>
              </a:rPr>
              <a:t>Береза в ноябре</a:t>
            </a:r>
            <a:r>
              <a:rPr lang="ru-RU" sz="2000" b="1" dirty="0" smtClean="0">
                <a:latin typeface="+mj-lt"/>
              </a:rPr>
              <a:t>»,</a:t>
            </a:r>
            <a:r>
              <a:rPr lang="ru-RU" sz="2000" b="1" dirty="0">
                <a:latin typeface="+mj-lt"/>
              </a:rPr>
              <a:t> </a:t>
            </a:r>
            <a:r>
              <a:rPr lang="ru-RU" sz="2000" b="1" dirty="0" smtClean="0">
                <a:latin typeface="+mj-lt"/>
              </a:rPr>
              <a:t>«</a:t>
            </a:r>
            <a:r>
              <a:rPr lang="ru-RU" sz="2000" b="1" dirty="0">
                <a:latin typeface="+mj-lt"/>
              </a:rPr>
              <a:t>Заморозки на почве</a:t>
            </a:r>
            <a:r>
              <a:rPr lang="ru-RU" sz="2000" b="1" dirty="0" smtClean="0">
                <a:latin typeface="+mj-lt"/>
              </a:rPr>
              <a:t>», «</a:t>
            </a:r>
            <a:r>
              <a:rPr lang="ru-RU" sz="2000" b="1" dirty="0">
                <a:latin typeface="+mj-lt"/>
              </a:rPr>
              <a:t>Как ель готовится к зиме?».</a:t>
            </a:r>
          </a:p>
          <a:p>
            <a:endParaRPr lang="ru-RU" b="1" dirty="0"/>
          </a:p>
          <a:p>
            <a:r>
              <a:rPr lang="ru-RU" dirty="0" smtClean="0"/>
              <a:t> </a:t>
            </a:r>
            <a:endParaRPr lang="ru-RU" dirty="0"/>
          </a:p>
          <a:p>
            <a:pPr marL="285750" indent="-285750">
              <a:buFontTx/>
              <a:buChar char="-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079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1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000108"/>
            <a:ext cx="3357586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Рисунок 2" descr="IMG_2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786058"/>
            <a:ext cx="3429024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214810" y="928670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+mj-lt"/>
              </a:rPr>
              <a:t>Непосредственно образовательная деятельность «Съедобные и несъедобные грибы»</a:t>
            </a:r>
            <a:endParaRPr lang="ru-RU" sz="2400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399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6399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1"/>
                </a:solidFill>
                <a:latin typeface="+mj-lt"/>
              </a:rPr>
              <a:t>Чтение художественной литературы</a:t>
            </a:r>
            <a:endParaRPr lang="ru-RU" sz="2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2998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+mj-lt"/>
              </a:rPr>
              <a:t>Чтение и обыгрывание сказк</a:t>
            </a:r>
            <a:r>
              <a:rPr lang="ru-RU" sz="2400" b="1" dirty="0">
                <a:latin typeface="+mj-lt"/>
              </a:rPr>
              <a:t>и В. </a:t>
            </a:r>
            <a:r>
              <a:rPr lang="ru-RU" sz="2400" b="1" dirty="0" err="1">
                <a:latin typeface="+mj-lt"/>
              </a:rPr>
              <a:t>Сутеева</a:t>
            </a:r>
            <a:r>
              <a:rPr lang="ru-RU" sz="2400" b="1" dirty="0">
                <a:latin typeface="+mj-lt"/>
              </a:rPr>
              <a:t> «Яблоко</a:t>
            </a:r>
            <a:r>
              <a:rPr lang="ru-RU" sz="2400" b="1" dirty="0" smtClean="0">
                <a:latin typeface="+mj-lt"/>
              </a:rPr>
              <a:t>»,  </a:t>
            </a:r>
            <a:r>
              <a:rPr lang="ru-RU" sz="2400" b="1" dirty="0">
                <a:latin typeface="+mj-lt"/>
              </a:rPr>
              <a:t>В. </a:t>
            </a:r>
            <a:r>
              <a:rPr lang="ru-RU" sz="2400" b="1" dirty="0" err="1">
                <a:latin typeface="+mj-lt"/>
              </a:rPr>
              <a:t>Каталова</a:t>
            </a:r>
            <a:r>
              <a:rPr lang="ru-RU" sz="2400" b="1" dirty="0">
                <a:latin typeface="+mj-lt"/>
              </a:rPr>
              <a:t> «Дудочка и кувшинчик</a:t>
            </a:r>
            <a:r>
              <a:rPr lang="ru-RU" sz="2400" b="1" dirty="0" smtClean="0">
                <a:latin typeface="+mj-lt"/>
              </a:rPr>
              <a:t>», А</a:t>
            </a:r>
            <a:r>
              <a:rPr lang="ru-RU" sz="2400" b="1" dirty="0">
                <a:latin typeface="+mj-lt"/>
              </a:rPr>
              <a:t>. </a:t>
            </a:r>
            <a:r>
              <a:rPr lang="ru-RU" sz="2400" b="1" dirty="0" err="1">
                <a:latin typeface="+mj-lt"/>
              </a:rPr>
              <a:t>Карамейчева</a:t>
            </a:r>
            <a:r>
              <a:rPr lang="ru-RU" sz="2400" b="1" dirty="0">
                <a:latin typeface="+mj-lt"/>
              </a:rPr>
              <a:t> «Осенняя сказка».</a:t>
            </a:r>
          </a:p>
          <a:p>
            <a:r>
              <a:rPr lang="ru-RU" sz="2400" b="1" i="1" dirty="0" smtClean="0">
                <a:latin typeface="+mj-lt"/>
              </a:rPr>
              <a:t>Чтение </a:t>
            </a:r>
            <a:r>
              <a:rPr lang="ru-RU" sz="2400" b="1" i="1" dirty="0">
                <a:latin typeface="+mj-lt"/>
              </a:rPr>
              <a:t>стих</a:t>
            </a:r>
            <a:r>
              <a:rPr lang="ru-RU" sz="2400" b="1" dirty="0">
                <a:latin typeface="+mj-lt"/>
              </a:rPr>
              <a:t>. Е. Трутнева </a:t>
            </a:r>
            <a:r>
              <a:rPr lang="ru-RU" sz="2400" b="1" dirty="0" smtClean="0">
                <a:latin typeface="+mj-lt"/>
              </a:rPr>
              <a:t>, «Осень», М</a:t>
            </a:r>
            <a:r>
              <a:rPr lang="ru-RU" sz="2400" b="1" dirty="0">
                <a:latin typeface="+mj-lt"/>
              </a:rPr>
              <a:t>. Волошина «Осенью</a:t>
            </a:r>
            <a:r>
              <a:rPr lang="ru-RU" sz="2400" b="1" dirty="0" smtClean="0">
                <a:latin typeface="+mj-lt"/>
              </a:rPr>
              <a:t>», Н</a:t>
            </a:r>
            <a:r>
              <a:rPr lang="ru-RU" sz="2400" b="1" dirty="0">
                <a:latin typeface="+mj-lt"/>
              </a:rPr>
              <a:t>. Сладкова «Осень на пороге</a:t>
            </a:r>
            <a:r>
              <a:rPr lang="ru-RU" sz="2400" b="1" dirty="0" smtClean="0">
                <a:latin typeface="+mj-lt"/>
              </a:rPr>
              <a:t>»,</a:t>
            </a:r>
            <a:r>
              <a:rPr lang="ru-RU" sz="2400" b="1" dirty="0">
                <a:latin typeface="+mj-lt"/>
              </a:rPr>
              <a:t> А. </a:t>
            </a:r>
            <a:r>
              <a:rPr lang="ru-RU" sz="2400" b="1" dirty="0" smtClean="0">
                <a:latin typeface="+mj-lt"/>
              </a:rPr>
              <a:t>Плещеева </a:t>
            </a:r>
            <a:r>
              <a:rPr lang="ru-RU" sz="2400" b="1" dirty="0">
                <a:latin typeface="+mj-lt"/>
              </a:rPr>
              <a:t>«Осень</a:t>
            </a:r>
            <a:r>
              <a:rPr lang="ru-RU" sz="2400" b="1" dirty="0" smtClean="0">
                <a:latin typeface="+mj-lt"/>
              </a:rPr>
              <a:t>»,  </a:t>
            </a:r>
            <a:r>
              <a:rPr lang="ru-RU" sz="2400" b="1" dirty="0">
                <a:latin typeface="+mj-lt"/>
              </a:rPr>
              <a:t>А. Пушкина «Уж небо осенью дышало</a:t>
            </a:r>
            <a:r>
              <a:rPr lang="ru-RU" sz="2400" b="1" dirty="0" smtClean="0">
                <a:latin typeface="+mj-lt"/>
              </a:rPr>
              <a:t>», </a:t>
            </a:r>
            <a:r>
              <a:rPr lang="ru-RU" sz="2400" b="1" dirty="0">
                <a:latin typeface="+mj-lt"/>
              </a:rPr>
              <a:t>Ф. </a:t>
            </a:r>
            <a:r>
              <a:rPr lang="ru-RU" sz="2400" b="1" dirty="0" err="1">
                <a:latin typeface="+mj-lt"/>
              </a:rPr>
              <a:t>Шкулева</a:t>
            </a:r>
            <a:r>
              <a:rPr lang="ru-RU" sz="2400" b="1" dirty="0">
                <a:latin typeface="+mj-lt"/>
              </a:rPr>
              <a:t> «Царица-осень».</a:t>
            </a:r>
          </a:p>
          <a:p>
            <a:r>
              <a:rPr lang="ru-RU" sz="2400" b="1" i="1" dirty="0" smtClean="0">
                <a:latin typeface="+mj-lt"/>
              </a:rPr>
              <a:t>Заучивание </a:t>
            </a:r>
            <a:r>
              <a:rPr lang="ru-RU" sz="2400" b="1" i="1" dirty="0">
                <a:latin typeface="+mj-lt"/>
              </a:rPr>
              <a:t>стих</a:t>
            </a:r>
            <a:r>
              <a:rPr lang="ru-RU" sz="2400" b="1" dirty="0">
                <a:latin typeface="+mj-lt"/>
              </a:rPr>
              <a:t>. В. Авдиенко «Осень</a:t>
            </a:r>
            <a:r>
              <a:rPr lang="ru-RU" sz="2400" b="1" dirty="0" smtClean="0">
                <a:latin typeface="+mj-lt"/>
              </a:rPr>
              <a:t>», </a:t>
            </a:r>
            <a:r>
              <a:rPr lang="ru-RU" sz="2400" b="1" dirty="0">
                <a:latin typeface="+mj-lt"/>
              </a:rPr>
              <a:t>М. А. </a:t>
            </a:r>
            <a:r>
              <a:rPr lang="ru-RU" sz="2400" b="1" dirty="0" err="1">
                <a:latin typeface="+mj-lt"/>
              </a:rPr>
              <a:t>Познанской</a:t>
            </a:r>
            <a:r>
              <a:rPr lang="ru-RU" sz="2400" b="1" dirty="0">
                <a:latin typeface="+mj-lt"/>
              </a:rPr>
              <a:t> «Журавли</a:t>
            </a:r>
            <a:r>
              <a:rPr lang="ru-RU" sz="2400" b="1" dirty="0" smtClean="0">
                <a:latin typeface="+mj-lt"/>
              </a:rPr>
              <a:t>», </a:t>
            </a:r>
            <a:r>
              <a:rPr lang="ru-RU" sz="2400" b="1" dirty="0">
                <a:latin typeface="+mj-lt"/>
              </a:rPr>
              <a:t>И. Мазина «Ноябрь</a:t>
            </a:r>
            <a:r>
              <a:rPr lang="ru-RU" sz="2400" b="1" dirty="0" smtClean="0">
                <a:latin typeface="+mj-lt"/>
              </a:rPr>
              <a:t>».</a:t>
            </a:r>
            <a:endParaRPr lang="ru-RU" sz="2400" b="1" dirty="0">
              <a:latin typeface="+mj-lt"/>
            </a:endParaRPr>
          </a:p>
          <a:p>
            <a:r>
              <a:rPr lang="ru-RU" sz="2400" b="1" i="1" dirty="0">
                <a:latin typeface="+mj-lt"/>
              </a:rPr>
              <a:t>Чтение рассказа </a:t>
            </a:r>
            <a:r>
              <a:rPr lang="ru-RU" sz="2400" b="1" dirty="0">
                <a:latin typeface="+mj-lt"/>
              </a:rPr>
              <a:t>Г. </a:t>
            </a:r>
            <a:r>
              <a:rPr lang="ru-RU" sz="2400" b="1" dirty="0" err="1">
                <a:latin typeface="+mj-lt"/>
              </a:rPr>
              <a:t>Скребицкого</a:t>
            </a:r>
            <a:r>
              <a:rPr lang="ru-RU" sz="2400" b="1" dirty="0">
                <a:latin typeface="+mj-lt"/>
              </a:rPr>
              <a:t> «Осень» из книги «Четыре художника</a:t>
            </a:r>
            <a:r>
              <a:rPr lang="ru-RU" sz="2400" b="1" dirty="0" smtClean="0">
                <a:latin typeface="+mj-lt"/>
              </a:rPr>
              <a:t>», И</a:t>
            </a:r>
            <a:r>
              <a:rPr lang="ru-RU" sz="2400" b="1" dirty="0">
                <a:latin typeface="+mj-lt"/>
              </a:rPr>
              <a:t>. Бунина «</a:t>
            </a:r>
            <a:r>
              <a:rPr lang="ru-RU" sz="2400" b="1" dirty="0" smtClean="0">
                <a:latin typeface="+mj-lt"/>
              </a:rPr>
              <a:t>Листопад», И</a:t>
            </a:r>
            <a:r>
              <a:rPr lang="ru-RU" sz="2400" b="1" dirty="0">
                <a:latin typeface="+mj-lt"/>
              </a:rPr>
              <a:t>. Соколова-Микитова «</a:t>
            </a:r>
            <a:r>
              <a:rPr lang="ru-RU" sz="2400" b="1" dirty="0" err="1" smtClean="0">
                <a:latin typeface="+mj-lt"/>
              </a:rPr>
              <a:t>Листопадничек</a:t>
            </a:r>
            <a:r>
              <a:rPr lang="ru-RU" sz="2400" b="1" dirty="0" smtClean="0">
                <a:latin typeface="+mj-lt"/>
              </a:rPr>
              <a:t>», С</a:t>
            </a:r>
            <a:r>
              <a:rPr lang="ru-RU" sz="2400" b="1" dirty="0">
                <a:latin typeface="+mj-lt"/>
              </a:rPr>
              <a:t>. Станкевича «Осенняя гамма</a:t>
            </a:r>
            <a:r>
              <a:rPr lang="ru-RU" sz="2400" b="1" dirty="0" smtClean="0">
                <a:latin typeface="+mj-lt"/>
              </a:rPr>
              <a:t>», С</a:t>
            </a:r>
            <a:r>
              <a:rPr lang="ru-RU" sz="2400" b="1" dirty="0">
                <a:latin typeface="+mj-lt"/>
              </a:rPr>
              <a:t>. Маршака «Сентябрь».</a:t>
            </a:r>
          </a:p>
          <a:p>
            <a:r>
              <a:rPr lang="ru-RU" sz="2400" b="1" i="1" dirty="0" smtClean="0">
                <a:latin typeface="+mj-lt"/>
              </a:rPr>
              <a:t>Обсуждение </a:t>
            </a:r>
            <a:r>
              <a:rPr lang="ru-RU" sz="2400" b="1" i="1" dirty="0">
                <a:latin typeface="+mj-lt"/>
              </a:rPr>
              <a:t>пословиц </a:t>
            </a:r>
            <a:r>
              <a:rPr lang="ru-RU" sz="2400" b="1" dirty="0">
                <a:latin typeface="+mj-lt"/>
              </a:rPr>
              <a:t>«Выдранный гриб навек погиб – срезанный под корешок –  даёт три блюда мешок».</a:t>
            </a:r>
          </a:p>
          <a:p>
            <a:r>
              <a:rPr lang="ru-RU" sz="2400" b="1" dirty="0" smtClean="0">
                <a:latin typeface="+mj-lt"/>
              </a:rPr>
              <a:t>Отгадывание </a:t>
            </a:r>
            <a:r>
              <a:rPr lang="ru-RU" sz="2400" b="1" dirty="0">
                <a:latin typeface="+mj-lt"/>
              </a:rPr>
              <a:t>загадок </a:t>
            </a:r>
            <a:r>
              <a:rPr lang="ru-RU" sz="2400" b="1" dirty="0" smtClean="0">
                <a:latin typeface="+mj-lt"/>
              </a:rPr>
              <a:t> по темам.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078026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1" y="260648"/>
            <a:ext cx="59315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1"/>
                </a:solidFill>
                <a:latin typeface="+mj-lt"/>
              </a:rPr>
              <a:t>Художественное творчество</a:t>
            </a:r>
            <a:endParaRPr lang="ru-RU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1" y="629980"/>
            <a:ext cx="864095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latin typeface="+mj-lt"/>
            </a:endParaRPr>
          </a:p>
          <a:p>
            <a:r>
              <a:rPr lang="ru-RU" sz="2400" b="1" i="1" dirty="0" smtClean="0">
                <a:latin typeface="+mj-lt"/>
              </a:rPr>
              <a:t>Рисование </a:t>
            </a:r>
            <a:r>
              <a:rPr lang="ru-RU" sz="2400" b="1" dirty="0">
                <a:latin typeface="+mj-lt"/>
              </a:rPr>
              <a:t>«Плакат о защите природы</a:t>
            </a:r>
            <a:r>
              <a:rPr lang="ru-RU" sz="2400" b="1" dirty="0" smtClean="0">
                <a:latin typeface="+mj-lt"/>
              </a:rPr>
              <a:t>», «</a:t>
            </a:r>
            <a:r>
              <a:rPr lang="ru-RU" sz="2400" b="1" dirty="0">
                <a:latin typeface="+mj-lt"/>
              </a:rPr>
              <a:t>Как я представляю себе осень</a:t>
            </a:r>
            <a:r>
              <a:rPr lang="ru-RU" sz="2400" b="1" dirty="0" smtClean="0">
                <a:latin typeface="+mj-lt"/>
              </a:rPr>
              <a:t>», «Ветка </a:t>
            </a:r>
            <a:r>
              <a:rPr lang="ru-RU" sz="2400" b="1" dirty="0">
                <a:latin typeface="+mj-lt"/>
              </a:rPr>
              <a:t>рябины</a:t>
            </a:r>
            <a:r>
              <a:rPr lang="ru-RU" sz="2400" b="1" dirty="0" smtClean="0">
                <a:latin typeface="+mj-lt"/>
              </a:rPr>
              <a:t>», «</a:t>
            </a:r>
            <a:r>
              <a:rPr lang="ru-RU" sz="2400" b="1" dirty="0">
                <a:latin typeface="+mj-lt"/>
              </a:rPr>
              <a:t>Натюрморт с овощами и фруктами</a:t>
            </a:r>
            <a:r>
              <a:rPr lang="ru-RU" sz="2400" b="1" dirty="0" smtClean="0">
                <a:latin typeface="+mj-lt"/>
              </a:rPr>
              <a:t>», «Деревья</a:t>
            </a:r>
            <a:r>
              <a:rPr lang="ru-RU" sz="2400" b="1" dirty="0">
                <a:latin typeface="+mj-lt"/>
              </a:rPr>
              <a:t>».</a:t>
            </a:r>
          </a:p>
          <a:p>
            <a:endParaRPr lang="ru-RU" sz="2400" b="1" dirty="0">
              <a:latin typeface="+mj-lt"/>
            </a:endParaRPr>
          </a:p>
          <a:p>
            <a:r>
              <a:rPr lang="ru-RU" sz="2400" b="1" i="1" dirty="0" smtClean="0">
                <a:latin typeface="+mj-lt"/>
              </a:rPr>
              <a:t>Аппликация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«Золотая осень</a:t>
            </a:r>
            <a:r>
              <a:rPr lang="ru-RU" sz="2400" b="1" dirty="0" smtClean="0">
                <a:latin typeface="+mj-lt"/>
              </a:rPr>
              <a:t>», </a:t>
            </a:r>
            <a:r>
              <a:rPr lang="ru-RU" sz="2400" b="1" dirty="0">
                <a:latin typeface="+mj-lt"/>
              </a:rPr>
              <a:t>«Разные листья</a:t>
            </a:r>
            <a:r>
              <a:rPr lang="ru-RU" sz="2400" b="1" dirty="0" smtClean="0">
                <a:latin typeface="+mj-lt"/>
              </a:rPr>
              <a:t>», «</a:t>
            </a:r>
            <a:r>
              <a:rPr lang="ru-RU" sz="2400" b="1" dirty="0">
                <a:latin typeface="+mj-lt"/>
              </a:rPr>
              <a:t>Ваза с фруктами, ветками, цветами».</a:t>
            </a:r>
          </a:p>
          <a:p>
            <a:r>
              <a:rPr lang="ru-RU" sz="2400" b="1" dirty="0">
                <a:latin typeface="+mj-lt"/>
              </a:rPr>
              <a:t> </a:t>
            </a:r>
          </a:p>
          <a:p>
            <a:r>
              <a:rPr lang="ru-RU" sz="2400" b="1" i="1" dirty="0">
                <a:latin typeface="+mj-lt"/>
              </a:rPr>
              <a:t>Л</a:t>
            </a:r>
            <a:r>
              <a:rPr lang="ru-RU" sz="2400" b="1" i="1" dirty="0" smtClean="0">
                <a:latin typeface="+mj-lt"/>
              </a:rPr>
              <a:t>епка</a:t>
            </a:r>
            <a:r>
              <a:rPr lang="ru-RU" sz="2400" b="1" dirty="0" smtClean="0">
                <a:latin typeface="+mj-lt"/>
              </a:rPr>
              <a:t> </a:t>
            </a:r>
            <a:r>
              <a:rPr lang="ru-RU" sz="2400" b="1" dirty="0">
                <a:latin typeface="+mj-lt"/>
              </a:rPr>
              <a:t>«Корзина с грибами</a:t>
            </a:r>
            <a:r>
              <a:rPr lang="ru-RU" sz="2400" b="1" dirty="0" smtClean="0">
                <a:latin typeface="+mj-lt"/>
              </a:rPr>
              <a:t>», «</a:t>
            </a:r>
            <a:r>
              <a:rPr lang="ru-RU" sz="2400" b="1" dirty="0">
                <a:latin typeface="+mj-lt"/>
              </a:rPr>
              <a:t>Блюдо с ягодами</a:t>
            </a:r>
            <a:r>
              <a:rPr lang="ru-RU" sz="2400" b="1" dirty="0" smtClean="0">
                <a:latin typeface="+mj-lt"/>
              </a:rPr>
              <a:t>».</a:t>
            </a:r>
          </a:p>
          <a:p>
            <a:endParaRPr lang="ru-RU" sz="2400" b="1" dirty="0">
              <a:latin typeface="+mj-lt"/>
            </a:endParaRPr>
          </a:p>
          <a:p>
            <a:r>
              <a:rPr lang="ru-RU" sz="2400" b="1" dirty="0">
                <a:latin typeface="+mj-lt"/>
              </a:rPr>
              <a:t> </a:t>
            </a:r>
            <a:r>
              <a:rPr lang="ru-RU" sz="2400" b="1" i="1" dirty="0" smtClean="0">
                <a:latin typeface="+mj-lt"/>
              </a:rPr>
              <a:t>Творческая </a:t>
            </a:r>
            <a:r>
              <a:rPr lang="ru-RU" sz="2400" b="1" i="1" dirty="0">
                <a:latin typeface="+mj-lt"/>
              </a:rPr>
              <a:t>мастерская </a:t>
            </a:r>
            <a:r>
              <a:rPr lang="ru-RU" sz="2400" b="1" dirty="0">
                <a:latin typeface="+mj-lt"/>
              </a:rPr>
              <a:t>«Выставка осенних подделок</a:t>
            </a:r>
            <a:r>
              <a:rPr lang="ru-RU" sz="2400" b="1" dirty="0" smtClean="0">
                <a:latin typeface="+mj-lt"/>
              </a:rPr>
              <a:t>», «</a:t>
            </a:r>
            <a:r>
              <a:rPr lang="ru-RU" sz="2400" b="1" dirty="0">
                <a:latin typeface="+mj-lt"/>
              </a:rPr>
              <a:t>Натюрморт» из обрывной бумаги.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9590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Наше творчество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30769"/>
            <a:ext cx="3744416" cy="2814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608" y="3137778"/>
            <a:ext cx="4062164" cy="305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183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46445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1"/>
                </a:solidFill>
                <a:latin typeface="+mj-lt"/>
              </a:rPr>
              <a:t>Труд</a:t>
            </a:r>
            <a:endParaRPr lang="ru-RU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8240" y="701987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+mj-lt"/>
            </a:endParaRPr>
          </a:p>
          <a:p>
            <a:r>
              <a:rPr lang="ru-RU" sz="2400" b="1" dirty="0" smtClean="0">
                <a:latin typeface="+mj-lt"/>
              </a:rPr>
              <a:t>Сбор </a:t>
            </a:r>
            <a:r>
              <a:rPr lang="ru-RU" sz="2400" b="1" dirty="0">
                <a:latin typeface="+mj-lt"/>
              </a:rPr>
              <a:t>красивых листьев клена для гербария.</a:t>
            </a:r>
          </a:p>
          <a:p>
            <a:r>
              <a:rPr lang="ru-RU" sz="2400" b="1" dirty="0">
                <a:latin typeface="+mj-lt"/>
              </a:rPr>
              <a:t>Работа на клумбе по пересадке цветов.</a:t>
            </a:r>
          </a:p>
          <a:p>
            <a:r>
              <a:rPr lang="ru-RU" sz="2400" b="1" dirty="0">
                <a:latin typeface="+mj-lt"/>
              </a:rPr>
              <a:t>Выкапывание луковиц тюльпанов.</a:t>
            </a:r>
          </a:p>
          <a:p>
            <a:r>
              <a:rPr lang="ru-RU" sz="2400" b="1" dirty="0">
                <a:latin typeface="+mj-lt"/>
              </a:rPr>
              <a:t>Уборка сухой листвы.</a:t>
            </a:r>
          </a:p>
          <a:p>
            <a:r>
              <a:rPr lang="ru-RU" sz="2400" b="1" dirty="0">
                <a:latin typeface="+mj-lt"/>
              </a:rPr>
              <a:t>Перекопка клумб.</a:t>
            </a:r>
          </a:p>
          <a:p>
            <a:r>
              <a:rPr lang="ru-RU" sz="2400" b="1" dirty="0">
                <a:latin typeface="+mj-lt"/>
              </a:rPr>
              <a:t>Обрезка кустарников (снежник, акация).</a:t>
            </a:r>
          </a:p>
          <a:p>
            <a:r>
              <a:rPr lang="ru-RU" sz="2400" b="1" dirty="0">
                <a:latin typeface="+mj-lt"/>
              </a:rPr>
              <a:t>Обрезка сирени.</a:t>
            </a:r>
          </a:p>
          <a:p>
            <a:r>
              <a:rPr lang="ru-RU" sz="2400" b="1" dirty="0">
                <a:latin typeface="+mj-lt"/>
              </a:rPr>
              <a:t> </a:t>
            </a:r>
            <a:r>
              <a:rPr lang="ru-RU" sz="2400" b="1" dirty="0" smtClean="0">
                <a:latin typeface="+mj-lt"/>
              </a:rPr>
              <a:t>Окапывание </a:t>
            </a:r>
            <a:r>
              <a:rPr lang="ru-RU" sz="2400" b="1" dirty="0">
                <a:latin typeface="+mj-lt"/>
              </a:rPr>
              <a:t>деревьев и кустарников.</a:t>
            </a:r>
          </a:p>
          <a:p>
            <a:r>
              <a:rPr lang="ru-RU" sz="2400" b="1" dirty="0" smtClean="0">
                <a:latin typeface="+mj-lt"/>
              </a:rPr>
              <a:t> Подготовка </a:t>
            </a:r>
            <a:r>
              <a:rPr lang="ru-RU" sz="2400" b="1" dirty="0">
                <a:latin typeface="+mj-lt"/>
              </a:rPr>
              <a:t>огорода к зиме.</a:t>
            </a:r>
          </a:p>
          <a:p>
            <a:r>
              <a:rPr lang="ru-RU" sz="2400" b="1" dirty="0">
                <a:latin typeface="+mj-lt"/>
              </a:rPr>
              <a:t> </a:t>
            </a:r>
            <a:r>
              <a:rPr lang="ru-RU" sz="2400" b="1" dirty="0" smtClean="0">
                <a:latin typeface="+mj-lt"/>
              </a:rPr>
              <a:t> Уборка </a:t>
            </a:r>
            <a:r>
              <a:rPr lang="ru-RU" sz="2400" b="1" dirty="0">
                <a:latin typeface="+mj-lt"/>
              </a:rPr>
              <a:t>обрезанных </a:t>
            </a:r>
            <a:r>
              <a:rPr lang="ru-RU" sz="2400" b="1" dirty="0" smtClean="0">
                <a:latin typeface="+mj-lt"/>
              </a:rPr>
              <a:t>веток.</a:t>
            </a:r>
          </a:p>
          <a:p>
            <a:r>
              <a:rPr lang="ru-RU" sz="2400" b="1" dirty="0" smtClean="0">
                <a:latin typeface="+mj-lt"/>
              </a:rPr>
              <a:t>             Утепление </a:t>
            </a:r>
            <a:r>
              <a:rPr lang="ru-RU" sz="2400" b="1" dirty="0">
                <a:latin typeface="+mj-lt"/>
              </a:rPr>
              <a:t>многолетних растений на клумбе – </a:t>
            </a:r>
            <a:r>
              <a:rPr lang="ru-RU" sz="2400" b="1" dirty="0" smtClean="0">
                <a:latin typeface="+mj-lt"/>
              </a:rPr>
              <a:t>  листвой</a:t>
            </a:r>
            <a:r>
              <a:rPr lang="ru-RU" sz="2400" b="1" dirty="0">
                <a:latin typeface="+mj-lt"/>
              </a:rPr>
              <a:t>.</a:t>
            </a:r>
          </a:p>
          <a:p>
            <a:r>
              <a:rPr lang="ru-RU" sz="2400" b="1" dirty="0" smtClean="0">
                <a:latin typeface="+mj-lt"/>
              </a:rPr>
              <a:t>                 Сбор </a:t>
            </a:r>
            <a:r>
              <a:rPr lang="ru-RU" sz="2400" b="1" dirty="0">
                <a:latin typeface="+mj-lt"/>
              </a:rPr>
              <a:t>семян, шишек, для поделок.</a:t>
            </a:r>
          </a:p>
        </p:txBody>
      </p:sp>
    </p:spTree>
    <p:extLst>
      <p:ext uri="{BB962C8B-B14F-4D97-AF65-F5344CB8AC3E}">
        <p14:creationId xmlns:p14="http://schemas.microsoft.com/office/powerpoint/2010/main" val="2838406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Сажаем лук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60634"/>
            <a:ext cx="3777704" cy="283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249" y="3003199"/>
            <a:ext cx="3632694" cy="273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068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1538" y="2000240"/>
            <a:ext cx="7128792" cy="5040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 внимание!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dirty="0" smtClean="0"/>
          </a:p>
          <a:p>
            <a:endParaRPr lang="ru-RU" sz="2000" i="1" dirty="0" smtClean="0"/>
          </a:p>
          <a:p>
            <a:endParaRPr lang="ru-RU" sz="2400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59965" y="908720"/>
            <a:ext cx="79296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 проблемы: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700808"/>
            <a:ext cx="85689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j-lt"/>
              </a:rPr>
              <a:t>Осень </a:t>
            </a:r>
            <a:r>
              <a:rPr lang="ru-RU" b="1" dirty="0">
                <a:latin typeface="+mj-lt"/>
              </a:rPr>
              <a:t>– это не только слякоть, пронизывающий холод… Осень – это золотая крона деревьев, багряная и шуршащая листва под ногами, бабье лето. А сколько всего можно интересного узнать, благодаря этой удивительной поре. Наверное, мы взрослые уже не так воспринимаем окружающий мир, как наши </a:t>
            </a:r>
            <a:r>
              <a:rPr lang="ru-RU" b="1" dirty="0" smtClean="0">
                <a:latin typeface="+mj-lt"/>
              </a:rPr>
              <a:t>дети– </a:t>
            </a:r>
            <a:r>
              <a:rPr lang="ru-RU" b="1" dirty="0">
                <a:latin typeface="+mj-lt"/>
              </a:rPr>
              <a:t>мы потеряли веру в волшебство и сказку</a:t>
            </a:r>
            <a:r>
              <a:rPr lang="ru-RU" b="1" dirty="0" smtClean="0">
                <a:latin typeface="+mj-lt"/>
              </a:rPr>
              <a:t>.</a:t>
            </a:r>
            <a:r>
              <a:rPr lang="ru-RU" b="1" dirty="0"/>
              <a:t> </a:t>
            </a:r>
            <a:r>
              <a:rPr lang="ru-RU" b="1" dirty="0">
                <a:latin typeface="+mj-lt"/>
              </a:rPr>
              <a:t>Мы не стараемся придумывать что-нибудь интересное и замысловатое – ведь у нас еле-еле сил хватает на работу и домашние заботы. А для </a:t>
            </a:r>
            <a:r>
              <a:rPr lang="ru-RU" b="1" dirty="0" smtClean="0">
                <a:latin typeface="+mj-lt"/>
              </a:rPr>
              <a:t>ребенка осень </a:t>
            </a:r>
            <a:r>
              <a:rPr lang="ru-RU" b="1" dirty="0">
                <a:latin typeface="+mj-lt"/>
              </a:rPr>
              <a:t>столько чудесного и необычного приносит. Согласитесь, что большим приключением для </a:t>
            </a:r>
            <a:r>
              <a:rPr lang="ru-RU" b="1" dirty="0" smtClean="0">
                <a:latin typeface="+mj-lt"/>
              </a:rPr>
              <a:t>ребенка будет </a:t>
            </a:r>
            <a:r>
              <a:rPr lang="ru-RU" b="1" dirty="0">
                <a:latin typeface="+mj-lt"/>
              </a:rPr>
              <a:t>поход в осенний </a:t>
            </a:r>
            <a:r>
              <a:rPr lang="ru-RU" b="1" dirty="0" smtClean="0">
                <a:latin typeface="+mj-lt"/>
              </a:rPr>
              <a:t>парк. </a:t>
            </a:r>
            <a:r>
              <a:rPr lang="ru-RU" b="1" dirty="0">
                <a:latin typeface="+mj-lt"/>
              </a:rPr>
              <a:t>Это нам кажется, ну что там может быть такого особенного? Но мы глубоко заблуждаемся. </a:t>
            </a:r>
            <a:r>
              <a:rPr lang="ru-RU" b="1" dirty="0" smtClean="0">
                <a:latin typeface="+mj-lt"/>
              </a:rPr>
              <a:t>А для  ребенка один и </a:t>
            </a:r>
            <a:r>
              <a:rPr lang="ru-RU" b="1" dirty="0">
                <a:latin typeface="+mj-lt"/>
              </a:rPr>
              <a:t>тот же листочек может вызвать </a:t>
            </a:r>
            <a:r>
              <a:rPr lang="ru-RU" b="1" dirty="0" smtClean="0">
                <a:latin typeface="+mj-lt"/>
              </a:rPr>
              <a:t>разные </a:t>
            </a:r>
            <a:r>
              <a:rPr lang="ru-RU" b="1" dirty="0">
                <a:latin typeface="+mj-lt"/>
              </a:rPr>
              <a:t>ассоциации. Кому-то из малышей он напомнит гномика, кому-то </a:t>
            </a:r>
            <a:r>
              <a:rPr lang="ru-RU" b="1" dirty="0" err="1">
                <a:latin typeface="+mj-lt"/>
              </a:rPr>
              <a:t>улиточку</a:t>
            </a:r>
            <a:r>
              <a:rPr lang="ru-RU" b="1" dirty="0">
                <a:latin typeface="+mj-lt"/>
              </a:rPr>
              <a:t>, а кому-то </a:t>
            </a:r>
            <a:r>
              <a:rPr lang="ru-RU" b="1" dirty="0" smtClean="0">
                <a:latin typeface="+mj-lt"/>
              </a:rPr>
              <a:t>ежика.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79512" y="823606"/>
            <a:ext cx="878497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Цель проекта:</a:t>
            </a:r>
            <a:endParaRPr kumimoji="0" lang="ru-RU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r>
              <a:rPr lang="ru-RU" b="1" dirty="0" smtClean="0">
                <a:latin typeface="+mj-lt"/>
              </a:rPr>
              <a:t>Развитие </a:t>
            </a:r>
            <a:r>
              <a:rPr lang="ru-RU" b="1" dirty="0">
                <a:latin typeface="+mj-lt"/>
              </a:rPr>
              <a:t>познавательных и творческих способностей детей в процессе разработки совместного проекта «Осень, осень, в гости просим!».</a:t>
            </a:r>
          </a:p>
          <a:p>
            <a:r>
              <a:rPr lang="ru-RU" b="1" dirty="0" smtClean="0">
                <a:latin typeface="+mj-lt"/>
              </a:rPr>
              <a:t>Расширение представлений детей </a:t>
            </a:r>
            <a:r>
              <a:rPr lang="ru-RU" b="1" dirty="0">
                <a:latin typeface="+mj-lt"/>
              </a:rPr>
              <a:t>об осени, как времени года.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Задачи проекта:</a:t>
            </a:r>
            <a:endParaRPr kumimoji="0" lang="ru-RU" b="1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r>
              <a:rPr lang="ru-RU" b="1" dirty="0" smtClean="0">
                <a:latin typeface="+mj-lt"/>
              </a:rPr>
              <a:t>Формировать у </a:t>
            </a:r>
            <a:r>
              <a:rPr lang="ru-RU" b="1" dirty="0">
                <a:latin typeface="+mj-lt"/>
              </a:rPr>
              <a:t>детей умений и навыков наблюдений за природными явлениями и объектами.</a:t>
            </a:r>
          </a:p>
          <a:p>
            <a:r>
              <a:rPr lang="ru-RU" b="1" dirty="0">
                <a:latin typeface="+mj-lt"/>
              </a:rPr>
              <a:t>Учить видеть красоту, изменчивость и неповторимость окружающего мира.</a:t>
            </a:r>
          </a:p>
          <a:p>
            <a:r>
              <a:rPr lang="ru-RU" b="1" dirty="0">
                <a:latin typeface="+mj-lt"/>
              </a:rPr>
              <a:t>Систематизировать знания детей по теме «</a:t>
            </a:r>
            <a:r>
              <a:rPr lang="ru-RU" b="1" dirty="0" smtClean="0">
                <a:latin typeface="+mj-lt"/>
              </a:rPr>
              <a:t>Осень. Деревья. Грибы. Овощи. Фрукты».</a:t>
            </a:r>
            <a:endParaRPr lang="ru-RU" b="1" dirty="0">
              <a:latin typeface="+mj-lt"/>
            </a:endParaRPr>
          </a:p>
          <a:p>
            <a:r>
              <a:rPr lang="ru-RU" b="1" dirty="0">
                <a:latin typeface="+mj-lt"/>
              </a:rPr>
              <a:t>Формировать лексико-грамматические категории.</a:t>
            </a:r>
          </a:p>
          <a:p>
            <a:r>
              <a:rPr lang="ru-RU" b="1" dirty="0" smtClean="0">
                <a:latin typeface="+mj-lt"/>
              </a:rPr>
              <a:t>Уточнять</a:t>
            </a:r>
            <a:r>
              <a:rPr lang="ru-RU" b="1" dirty="0">
                <a:latin typeface="+mj-lt"/>
              </a:rPr>
              <a:t>, обогащать и активизировать словарный запас.</a:t>
            </a:r>
          </a:p>
          <a:p>
            <a:r>
              <a:rPr lang="ru-RU" b="1" dirty="0">
                <a:latin typeface="+mj-lt"/>
              </a:rPr>
              <a:t>Развивать связную речь.</a:t>
            </a:r>
          </a:p>
          <a:p>
            <a:r>
              <a:rPr lang="ru-RU" b="1" dirty="0">
                <a:latin typeface="+mj-lt"/>
              </a:rPr>
              <a:t>Развивать восприятие, художественно-творческие </a:t>
            </a:r>
            <a:r>
              <a:rPr lang="ru-RU" b="1" dirty="0" smtClean="0">
                <a:latin typeface="+mj-lt"/>
              </a:rPr>
              <a:t>способности.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436923"/>
            <a:ext cx="864096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Обеспечение проектной деятельности: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1.Методическое:  произведения художественной литературы.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2.Материально – техническое: сюжетные картинки, фотографии, настольно – печатные игры, дидактические игры.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i="1" u="sng" dirty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56895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b="1" i="1" u="sng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i="1" u="sng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Предполагаемый </a:t>
            </a:r>
            <a:r>
              <a:rPr lang="ru-RU" sz="2800" b="1" i="1" u="sng" dirty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результат:</a:t>
            </a:r>
            <a:endParaRPr lang="ru-RU" sz="2800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dirty="0" smtClean="0"/>
          </a:p>
          <a:p>
            <a:r>
              <a:rPr lang="ru-RU" sz="2800" b="1" dirty="0" smtClean="0">
                <a:latin typeface="+mj-lt"/>
              </a:rPr>
              <a:t>Ребенок</a:t>
            </a:r>
            <a:r>
              <a:rPr lang="ru-RU" sz="2800" b="1" dirty="0">
                <a:latin typeface="+mj-lt"/>
              </a:rPr>
              <a:t>:</a:t>
            </a:r>
          </a:p>
          <a:p>
            <a:pPr lvl="0"/>
            <a:r>
              <a:rPr lang="ru-RU" sz="2800" b="1" dirty="0">
                <a:latin typeface="+mj-lt"/>
              </a:rPr>
              <a:t>углубляет  и расширяет знания об осени, ее признаках и дарах</a:t>
            </a:r>
            <a:r>
              <a:rPr lang="ru-RU" sz="2800" b="1" dirty="0" smtClean="0">
                <a:latin typeface="+mj-lt"/>
              </a:rPr>
              <a:t>;</a:t>
            </a:r>
          </a:p>
          <a:p>
            <a:pPr lvl="0"/>
            <a:r>
              <a:rPr lang="ru-RU" sz="2800" b="1" dirty="0" smtClean="0">
                <a:latin typeface="+mj-lt"/>
              </a:rPr>
              <a:t>пополняет </a:t>
            </a:r>
            <a:r>
              <a:rPr lang="ru-RU" sz="2800" b="1" dirty="0">
                <a:latin typeface="+mj-lt"/>
              </a:rPr>
              <a:t>словарный запас</a:t>
            </a:r>
            <a:r>
              <a:rPr lang="ru-RU" sz="2800" b="1" dirty="0" smtClean="0">
                <a:latin typeface="+mj-lt"/>
              </a:rPr>
              <a:t>;</a:t>
            </a:r>
          </a:p>
          <a:p>
            <a:pPr lvl="0"/>
            <a:r>
              <a:rPr lang="ru-RU" sz="2800" b="1" dirty="0" smtClean="0">
                <a:latin typeface="+mj-lt"/>
              </a:rPr>
              <a:t>развивает </a:t>
            </a:r>
            <a:r>
              <a:rPr lang="ru-RU" sz="2800" b="1" dirty="0">
                <a:latin typeface="+mj-lt"/>
              </a:rPr>
              <a:t>навыки общения и </a:t>
            </a:r>
            <a:r>
              <a:rPr lang="ru-RU" sz="2800" b="1" dirty="0" smtClean="0">
                <a:latin typeface="+mj-lt"/>
              </a:rPr>
              <a:t>речь;</a:t>
            </a:r>
          </a:p>
          <a:p>
            <a:pPr lvl="0"/>
            <a:r>
              <a:rPr lang="ru-RU" sz="2800" b="1" dirty="0" smtClean="0">
                <a:latin typeface="+mj-lt"/>
              </a:rPr>
              <a:t>стимулирует  </a:t>
            </a:r>
            <a:r>
              <a:rPr lang="ru-RU" sz="2800" b="1" dirty="0">
                <a:latin typeface="+mj-lt"/>
              </a:rPr>
              <a:t>познавательные интересы и расширяет кругозор</a:t>
            </a:r>
            <a:r>
              <a:rPr lang="ru-RU" sz="2800" b="1" dirty="0" smtClean="0">
                <a:latin typeface="+mj-lt"/>
              </a:rPr>
              <a:t>;</a:t>
            </a:r>
          </a:p>
          <a:p>
            <a:pPr lvl="0"/>
            <a:r>
              <a:rPr lang="ru-RU" sz="2800" b="1" dirty="0" smtClean="0">
                <a:latin typeface="+mj-lt"/>
              </a:rPr>
              <a:t>развивает </a:t>
            </a:r>
            <a:r>
              <a:rPr lang="ru-RU" sz="2800" b="1" dirty="0">
                <a:latin typeface="+mj-lt"/>
              </a:rPr>
              <a:t>художественно-творческие навыки</a:t>
            </a:r>
            <a:r>
              <a:rPr lang="ru-RU" sz="2800" dirty="0">
                <a:latin typeface="+mj-lt"/>
              </a:rPr>
              <a:t>.</a:t>
            </a:r>
          </a:p>
          <a:p>
            <a:r>
              <a:rPr lang="ru-RU" sz="2800" dirty="0">
                <a:latin typeface="+mj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320532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79249"/>
            <a:ext cx="800102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Этапы реализации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этап подготовительный.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Довести до детей важность проблемы.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Подобрать методическую, художественную литературу, иллюстративный материал по данной теме.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Привлечь родителей к совместной работе.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этап основной.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FF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Оформление предметной среды группы /природный уголок/.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Обогащение иллюстративного материала по теме.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Оформление выставки детских работ.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Образовательная деятельность.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этап заключительный.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Презентация проекта на педсовете. 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Открытый просмотр занятия-развлечения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«Путешествие в осенний лес».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332656"/>
            <a:ext cx="514779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/>
          </a:p>
          <a:p>
            <a:r>
              <a:rPr lang="ru-RU" sz="3200" b="1" i="1" dirty="0" smtClean="0">
                <a:solidFill>
                  <a:schemeClr val="accent1"/>
                </a:solidFill>
              </a:rPr>
              <a:t>Социализация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Сюжетно-ролевые игры</a:t>
            </a:r>
            <a:r>
              <a:rPr lang="ru-RU" sz="2400" b="1" dirty="0"/>
              <a:t>: «Овощной магазин</a:t>
            </a:r>
            <a:r>
              <a:rPr lang="ru-RU" sz="2400" b="1" dirty="0" smtClean="0"/>
              <a:t>».</a:t>
            </a:r>
          </a:p>
          <a:p>
            <a:endParaRPr lang="ru-RU" sz="2400" b="1" dirty="0"/>
          </a:p>
          <a:p>
            <a:r>
              <a:rPr lang="ru-RU" sz="2400" b="1" u="sng" dirty="0"/>
              <a:t>Дидактические игры</a:t>
            </a:r>
            <a:r>
              <a:rPr lang="ru-RU" sz="2400" b="1" dirty="0"/>
              <a:t>: </a:t>
            </a:r>
            <a:r>
              <a:rPr lang="ru-RU" sz="2400" b="1" dirty="0" smtClean="0"/>
              <a:t>«Времена года», «От какого дерева листок?», «Что где растет?», «</a:t>
            </a:r>
            <a:r>
              <a:rPr lang="ru-RU" sz="2400" b="1" dirty="0"/>
              <a:t>Узнай по описанию», «Чудесный мешочек", «Что растёт </a:t>
            </a:r>
            <a:r>
              <a:rPr lang="ru-RU" sz="2400" b="1" dirty="0" smtClean="0"/>
              <a:t>в лесу?».</a:t>
            </a:r>
          </a:p>
          <a:p>
            <a:endParaRPr lang="ru-RU" sz="2400" b="1" dirty="0" smtClean="0"/>
          </a:p>
          <a:p>
            <a:r>
              <a:rPr lang="ru-RU" sz="2400" b="1" u="sng" dirty="0" smtClean="0"/>
              <a:t>Настольно-печатные игры: «</a:t>
            </a:r>
            <a:r>
              <a:rPr lang="ru-RU" sz="2400" b="1" dirty="0" smtClean="0"/>
              <a:t>Когда это бывает?», «Ботаническое лото», «Во саду ли , в огороде», «О чем речь? Природа», «Путешествие в деревню».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60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«Ботаническое лото»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779776" cy="434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638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Words>1109</Words>
  <Application>Microsoft Office PowerPoint</Application>
  <PresentationFormat>Экран (4:3)</PresentationFormat>
  <Paragraphs>134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«Ботаническое лото»</vt:lpstr>
      <vt:lpstr>Настольно-печатная игра  «Во саду ли, в огороде»</vt:lpstr>
      <vt:lpstr>Презентация PowerPoint</vt:lpstr>
      <vt:lpstr>«Что где растет?»</vt:lpstr>
      <vt:lpstr>     «Поварята»   </vt:lpstr>
      <vt:lpstr>«Веселые овощи»</vt:lpstr>
      <vt:lpstr>Презентация PowerPoint</vt:lpstr>
      <vt:lpstr>                 «Чей лист? Чья ветка?»,  «Узнай дерево по листу, плоду»   </vt:lpstr>
      <vt:lpstr>Работа над словарем</vt:lpstr>
      <vt:lpstr>Составляем предложения</vt:lpstr>
      <vt:lpstr>Составляем рассказ по опорным картинкам</vt:lpstr>
      <vt:lpstr>Играем и рассказываем сказку «Репка»</vt:lpstr>
      <vt:lpstr>Презентация PowerPoint</vt:lpstr>
      <vt:lpstr>Презентация PowerPoint</vt:lpstr>
      <vt:lpstr>Презентация PowerPoint</vt:lpstr>
      <vt:lpstr>Презентация PowerPoint</vt:lpstr>
      <vt:lpstr>Наше творчество</vt:lpstr>
      <vt:lpstr>Презентация PowerPoint</vt:lpstr>
      <vt:lpstr>Сажаем лук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gypnorion</cp:lastModifiedBy>
  <cp:revision>72</cp:revision>
  <cp:lastPrinted>2016-12-02T04:00:17Z</cp:lastPrinted>
  <dcterms:created xsi:type="dcterms:W3CDTF">2013-07-29T17:42:42Z</dcterms:created>
  <dcterms:modified xsi:type="dcterms:W3CDTF">2016-12-02T04:16:14Z</dcterms:modified>
</cp:coreProperties>
</file>