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3" r:id="rId4"/>
    <p:sldId id="260" r:id="rId5"/>
    <p:sldId id="259" r:id="rId6"/>
    <p:sldId id="262" r:id="rId7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746" y="-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7079-423F-4C32-BF7C-B3265ACCBB1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7734-DFAF-4BC7-B0C8-3B31702C5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7079-423F-4C32-BF7C-B3265ACCBB1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7734-DFAF-4BC7-B0C8-3B31702C5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7079-423F-4C32-BF7C-B3265ACCBB1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7734-DFAF-4BC7-B0C8-3B31702C5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7079-423F-4C32-BF7C-B3265ACCBB1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7734-DFAF-4BC7-B0C8-3B31702C5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7079-423F-4C32-BF7C-B3265ACCBB1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7734-DFAF-4BC7-B0C8-3B31702C5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7079-423F-4C32-BF7C-B3265ACCBB1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7734-DFAF-4BC7-B0C8-3B31702C5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7079-423F-4C32-BF7C-B3265ACCBB1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7734-DFAF-4BC7-B0C8-3B31702C5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7079-423F-4C32-BF7C-B3265ACCBB1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7734-DFAF-4BC7-B0C8-3B31702C5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7079-423F-4C32-BF7C-B3265ACCBB1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7734-DFAF-4BC7-B0C8-3B31702C5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7079-423F-4C32-BF7C-B3265ACCBB1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7734-DFAF-4BC7-B0C8-3B31702C5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17079-423F-4C32-BF7C-B3265ACCBB1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7734-DFAF-4BC7-B0C8-3B31702C5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6000">
              <a:srgbClr val="7030A0">
                <a:alpha val="31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17079-423F-4C32-BF7C-B3265ACCBB1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37734-DFAF-4BC7-B0C8-3B31702C5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nsportal.ru/sabitova-tanzilya-amirovna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51920" y="1"/>
            <a:ext cx="5077798" cy="270843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 начальных  классов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Филиала  МБОУ «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Старочукалинская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ООШ» «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Новочукалинская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НОШ»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Дрожжановского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Республики Татарстан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профессионального тестирования  100 баллов.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2636913"/>
            <a:ext cx="55824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Образование: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Среднее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профессиональное образование. Казанское педагогическое училище №1 по специальности «Преподавание в начальных классах», квалификация: учитель начальных классов  в национальной  школе, воспитатель, 1988 год.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Диплом ЛТ № от 28 июня  1988 года.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214290"/>
            <a:ext cx="73151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Сабитова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Танзиля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Амировна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077072"/>
            <a:ext cx="860619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Курсы: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Курсы повышения квалификации для учителей начальных классов по теме“Организация и содержание учебно-воспитательной работы в условиях реализации ФГОС (в начальных классах)”,в объёме 96 часов,НОУ ДПО “Центр социально-гуманитарного образования,выдано 29 апреля 2017 года.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Стаж педагогической работы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31 год, в данной должности:31 год,  в данной организации: 31 год.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Сабитова\Desktop\2213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75955"/>
            <a:ext cx="2952328" cy="3630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4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1"/>
            <a:ext cx="878687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Учительский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сайт:</a:t>
            </a:r>
            <a:r>
              <a:rPr lang="ru-RU" sz="2400" u="sng" dirty="0" err="1">
                <a:hlinkClick r:id="rId2"/>
              </a:rPr>
              <a:t>https</a:t>
            </a:r>
            <a:r>
              <a:rPr lang="ru-RU" sz="2400" u="sng" dirty="0">
                <a:hlinkClick r:id="rId2"/>
              </a:rPr>
              <a:t>://nsportal.ru/</a:t>
            </a:r>
            <a:r>
              <a:rPr lang="ru-RU" sz="2400" u="sng" dirty="0" err="1">
                <a:hlinkClick r:id="rId2"/>
              </a:rPr>
              <a:t>sabitova-tanzilya-amirovna</a:t>
            </a:r>
            <a:endParaRPr lang="ru-RU" sz="2400" dirty="0"/>
          </a:p>
          <a:p>
            <a:pPr algn="just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профессиональных конкурсах:</a:t>
            </a:r>
          </a:p>
          <a:p>
            <a:pPr lvl="0" algn="just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-Всероссийский конкурс «Мастер педагогического дела».</a:t>
            </a:r>
          </a:p>
          <a:p>
            <a:pPr lvl="0" algn="just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Всероссийский конкурс «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Умната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-Всероссийское   тестирование педагогов «Классные руководители».</a:t>
            </a:r>
          </a:p>
          <a:p>
            <a:pPr lvl="0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-Муниципальный конкурс среди учителей  «Лучшая новогодняя ёлочная игрушка» номинация «Сказочный  персонаж».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F:\т4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4077072"/>
            <a:ext cx="172819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F:\т3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607" y="4149080"/>
            <a:ext cx="172819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т1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276" y="4204062"/>
            <a:ext cx="1728192" cy="234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т2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222064"/>
            <a:ext cx="1771074" cy="23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072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719418"/>
              </p:ext>
            </p:extLst>
          </p:nvPr>
        </p:nvGraphicFramePr>
        <p:xfrm>
          <a:off x="544725" y="2852936"/>
          <a:ext cx="8054550" cy="2133600"/>
        </p:xfrm>
        <a:graphic>
          <a:graphicData uri="http://schemas.openxmlformats.org/drawingml/2006/table">
            <a:tbl>
              <a:tblPr/>
              <a:tblGrid>
                <a:gridCol w="1390121"/>
                <a:gridCol w="2277577"/>
                <a:gridCol w="2229385"/>
                <a:gridCol w="2157467"/>
              </a:tblGrid>
              <a:tr h="2849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Учебный год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          Класс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ачество обучения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Успеваемость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4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2014-2015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2015-2016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2016-2017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2017-2018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2018-2019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 4 класс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 1 класс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 2 класс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 3 класс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 4 класс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60%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Без оценок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66,6%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66,6%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66,6%</a:t>
                      </a:r>
                      <a:endParaRPr lang="ru-RU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67544" y="404664"/>
            <a:ext cx="820891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sz="1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Методическая тема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just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«Особенности  духовно-нравственного  воспитания  младших  школьников  в  условиях  перехода  на  ФГОС  второго  поколения».</a:t>
            </a:r>
            <a:endParaRPr lang="ru-RU" sz="2000" dirty="0">
              <a:solidFill>
                <a:prstClr val="black"/>
              </a:solidFill>
            </a:endParaRPr>
          </a:p>
          <a:p>
            <a:pPr lvl="0" algn="just"/>
            <a:endParaRPr lang="ru-RU" sz="1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Результаты освоения образовательных программ по итогам мониторинга системы образования:</a:t>
            </a:r>
          </a:p>
          <a:p>
            <a:pPr lvl="0" algn="just"/>
            <a:endParaRPr lang="ru-RU" sz="2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50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051" y="90612"/>
            <a:ext cx="8568952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/>
                <a:ea typeface="Calibri"/>
                <a:cs typeface="Times New Roman"/>
              </a:rPr>
              <a:t>Результаты республиканского тестирования учащихся 4 классов.</a:t>
            </a:r>
            <a:endParaRPr lang="ru-RU" sz="1600" b="1" dirty="0">
              <a:ea typeface="Calibri"/>
              <a:cs typeface="Times New Roman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Уровень личностного развития и творческих достижений учащихся: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/>
          </a:p>
          <a:p>
            <a:endParaRPr lang="ru-RU" sz="1600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2516958"/>
              </p:ext>
            </p:extLst>
          </p:nvPr>
        </p:nvGraphicFramePr>
        <p:xfrm>
          <a:off x="233051" y="2412732"/>
          <a:ext cx="8659430" cy="3754362"/>
        </p:xfrm>
        <a:graphic>
          <a:graphicData uri="http://schemas.openxmlformats.org/drawingml/2006/table">
            <a:tbl>
              <a:tblPr/>
              <a:tblGrid>
                <a:gridCol w="467532"/>
                <a:gridCol w="3934344"/>
                <a:gridCol w="1659724"/>
                <a:gridCol w="1731886"/>
                <a:gridCol w="865944"/>
              </a:tblGrid>
              <a:tr h="2596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600" dirty="0" smtClean="0">
                        <a:latin typeface="Times New Roman"/>
                        <a:ea typeface="Times New Roman"/>
                        <a:cs typeface="Courier New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Courier New"/>
                        </a:rPr>
                        <a:t>Название конкурса</a:t>
                      </a:r>
                      <a:endParaRPr lang="ru-RU" sz="16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ourier New"/>
                        </a:rPr>
                        <a:t>Уровень</a:t>
                      </a:r>
                      <a:endParaRPr lang="ru-RU" sz="16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Courier New"/>
                        </a:rPr>
                        <a:t>Результат</a:t>
                      </a:r>
                      <a:endParaRPr lang="ru-RU" sz="16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Courier New"/>
                        </a:rPr>
                        <a:t>Год </a:t>
                      </a:r>
                      <a:endParaRPr lang="ru-RU" sz="16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3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Courier New"/>
                        </a:rPr>
                        <a:t>1</a:t>
                      </a:r>
                      <a:endParaRPr lang="ru-RU" sz="16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Конкурс сочинений «Место подвига-Афганистан».</a:t>
                      </a: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Муниципальный</a:t>
                      </a:r>
                      <a:endParaRPr lang="ru-RU" sz="1400" dirty="0"/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</a:t>
                      </a:r>
                      <a:r>
                        <a:rPr lang="ru-RU" sz="1400" baseline="0" dirty="0" smtClean="0"/>
                        <a:t> место</a:t>
                      </a:r>
                      <a:endParaRPr lang="ru-RU" sz="1400" dirty="0"/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2015</a:t>
                      </a:r>
                      <a:endParaRPr lang="ru-RU" dirty="0"/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2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Courier New"/>
                        </a:rPr>
                        <a:t>2</a:t>
                      </a:r>
                      <a:endParaRPr lang="ru-RU" sz="16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1660" algn="l"/>
                          <a:tab pos="1163320" algn="l"/>
                          <a:tab pos="174498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Математика-гимнастика ума»</a:t>
                      </a: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Всероссийский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4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Courier New"/>
                        </a:rPr>
                        <a:t>Диплом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Courier New"/>
                        </a:rPr>
                        <a:t> победителя (1 место)</a:t>
                      </a:r>
                      <a:endParaRPr lang="ru-RU" sz="14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Courier New"/>
                        </a:rPr>
                        <a:t>2016</a:t>
                      </a:r>
                      <a:endParaRPr lang="ru-RU" sz="16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3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Courier New"/>
                        </a:rPr>
                        <a:t>3</a:t>
                      </a:r>
                      <a:endParaRPr lang="ru-RU" sz="16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Конкурс рисунков «Буду  бдительным на льду»</a:t>
                      </a:r>
                      <a:endParaRPr lang="ru-RU" sz="14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Courier New"/>
                        </a:rPr>
                        <a:t>Республиканский</a:t>
                      </a:r>
                      <a:endParaRPr lang="ru-RU" sz="14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Courier New"/>
                        </a:rPr>
                        <a:t>Диплом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Courier New"/>
                        </a:rPr>
                        <a:t>участника</a:t>
                      </a:r>
                      <a:endParaRPr lang="ru-RU" sz="14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Courier New"/>
                        </a:rPr>
                        <a:t>2016</a:t>
                      </a:r>
                      <a:endParaRPr lang="ru-RU" sz="16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3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Courier New"/>
                        </a:rPr>
                        <a:t>4</a:t>
                      </a:r>
                      <a:endParaRPr lang="ru-RU" sz="16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Математический конкурс- игра “Кенгуру-2017”</a:t>
                      </a: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4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Федеральный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4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r>
                        <a:rPr lang="ru-RU" sz="14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место по району</a:t>
                      </a: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4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Courier New"/>
                        </a:rPr>
                        <a:t>2017</a:t>
                      </a:r>
                      <a:endParaRPr lang="ru-RU" sz="16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3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Courier New"/>
                        </a:rPr>
                        <a:t>5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Courier New"/>
                        </a:rPr>
                        <a:t>6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600" dirty="0" smtClean="0">
                        <a:latin typeface="Times New Roman"/>
                        <a:ea typeface="Times New Roman"/>
                        <a:cs typeface="Courier New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Courier New"/>
                        </a:rPr>
                        <a:t>7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600" dirty="0" smtClean="0">
                        <a:latin typeface="Times New Roman"/>
                        <a:ea typeface="Times New Roman"/>
                        <a:cs typeface="Courier New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6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Конкурс рисунков «Будьте бдительным на льду».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  <a:defRPr/>
                      </a:pPr>
                      <a:r>
                        <a:rPr lang="tt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Конкурс “Сохраним леса-Завол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жья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».</a:t>
                      </a: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400" dirty="0" smtClean="0">
                        <a:latin typeface="Courier New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  <a:defRPr/>
                      </a:pPr>
                      <a:r>
                        <a:rPr lang="tt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Конкурс “Ученик года-2019”</a:t>
                      </a: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400" dirty="0" smtClean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400" dirty="0" smtClean="0">
                          <a:latin typeface="+mj-lt"/>
                          <a:ea typeface="Times New Roman"/>
                          <a:cs typeface="Times New Roman"/>
                        </a:rPr>
                        <a:t>Муниципальный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400" dirty="0" smtClean="0">
                          <a:latin typeface="+mj-lt"/>
                          <a:ea typeface="Times New Roman"/>
                          <a:cs typeface="Times New Roman"/>
                        </a:rPr>
                        <a:t>Республиканский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400" dirty="0" smtClean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400" dirty="0" smtClean="0">
                          <a:latin typeface="+mj-lt"/>
                          <a:ea typeface="Times New Roman"/>
                          <a:cs typeface="Times New Roman"/>
                        </a:rPr>
                        <a:t>Муниципальный</a:t>
                      </a:r>
                      <a:endParaRPr lang="ru-RU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Courier New"/>
                        </a:rPr>
                        <a:t>3 место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ourier New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Сертификат участника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Сертификат участника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4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Courier New"/>
                        </a:rPr>
                        <a:t>2018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Courier New"/>
                        </a:rPr>
                        <a:t>2019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600" dirty="0" smtClean="0">
                        <a:latin typeface="Times New Roman"/>
                        <a:ea typeface="Times New Roman"/>
                        <a:cs typeface="Courier New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Courier New"/>
                        </a:rPr>
                        <a:t>2019</a:t>
                      </a:r>
                      <a:endParaRPr lang="ru-RU" sz="16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33411" marR="33411" marT="33411" marB="334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-17621"/>
            <a:ext cx="18473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199489"/>
              </p:ext>
            </p:extLst>
          </p:nvPr>
        </p:nvGraphicFramePr>
        <p:xfrm>
          <a:off x="395536" y="620688"/>
          <a:ext cx="5328592" cy="975360"/>
        </p:xfrm>
        <a:graphic>
          <a:graphicData uri="http://schemas.openxmlformats.org/drawingml/2006/table">
            <a:tbl>
              <a:tblPr/>
              <a:tblGrid>
                <a:gridCol w="1347187"/>
                <a:gridCol w="2109197"/>
                <a:gridCol w="1872208"/>
              </a:tblGrid>
              <a:tr h="4837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учебные годы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Предмет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средняя оценка по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району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0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2018-2019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Английский язык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Татарский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язык</a:t>
                      </a:r>
                      <a:endParaRPr lang="ru-RU" sz="16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3,75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3,50</a:t>
                      </a:r>
                      <a:endParaRPr lang="ru-RU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416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85728"/>
            <a:ext cx="85689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Обобщение и распространение  собственного педагогического опыта:</a:t>
            </a:r>
          </a:p>
          <a:p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Выступление на  муниципальной научно-методической  конференции учителей начальных классов по теме «Индивидуальные особенности младших школьников» »   на базе  МБОУ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Стародрожжановская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СОШ №1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»,2016 год.</a:t>
            </a:r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Выступление на  районном методическом объединении учителей начальных классов в рамках августовского совещания по теме:   «Повышение эффективности и качества образования в начальной школе в условиях реализации федерального государственного образовательного стандарта начального общего образования.»,2017 год.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/>
                <a:ea typeface="Calibri"/>
              </a:rPr>
              <a:t>Выступление </a:t>
            </a:r>
            <a:r>
              <a:rPr lang="ru-RU" sz="2000" dirty="0">
                <a:latin typeface="Times New Roman"/>
                <a:ea typeface="Calibri"/>
              </a:rPr>
              <a:t>в рамках заседания школьного методического объединения  учителей начальных классов на базе МБОУ «</a:t>
            </a:r>
            <a:r>
              <a:rPr lang="ru-RU" sz="2000" dirty="0" err="1">
                <a:latin typeface="Times New Roman"/>
                <a:ea typeface="Calibri"/>
              </a:rPr>
              <a:t>Старочукалинская</a:t>
            </a:r>
            <a:r>
              <a:rPr lang="ru-RU" sz="2000" dirty="0">
                <a:latin typeface="Times New Roman"/>
                <a:ea typeface="Calibri"/>
              </a:rPr>
              <a:t>  ООШ» «</a:t>
            </a:r>
            <a:r>
              <a:rPr lang="ru-RU" sz="2000" dirty="0" err="1">
                <a:latin typeface="Times New Roman"/>
                <a:ea typeface="Calibri"/>
              </a:rPr>
              <a:t>Новочукалинская</a:t>
            </a:r>
            <a:r>
              <a:rPr lang="ru-RU" sz="2000" dirty="0">
                <a:latin typeface="Times New Roman"/>
                <a:ea typeface="Calibri"/>
              </a:rPr>
              <a:t>  НОШ</a:t>
            </a:r>
            <a:r>
              <a:rPr lang="ru-RU" sz="2000" dirty="0" smtClean="0">
                <a:latin typeface="Times New Roman"/>
                <a:ea typeface="Calibri"/>
              </a:rPr>
              <a:t>»  по  теме  </a:t>
            </a:r>
            <a:r>
              <a:rPr lang="ru-RU" sz="2000" dirty="0">
                <a:solidFill>
                  <a:srgbClr val="262626"/>
                </a:solidFill>
                <a:latin typeface="Times New Roman"/>
                <a:ea typeface="Calibri"/>
              </a:rPr>
              <a:t>«Системно-</a:t>
            </a:r>
            <a:r>
              <a:rPr lang="ru-RU" sz="2000" dirty="0" err="1">
                <a:solidFill>
                  <a:srgbClr val="262626"/>
                </a:solidFill>
                <a:latin typeface="Times New Roman"/>
                <a:ea typeface="Calibri"/>
              </a:rPr>
              <a:t>деятельностный</a:t>
            </a:r>
            <a:r>
              <a:rPr lang="ru-RU" sz="2000" dirty="0">
                <a:solidFill>
                  <a:srgbClr val="262626"/>
                </a:solidFill>
                <a:latin typeface="Times New Roman"/>
                <a:ea typeface="Calibri"/>
              </a:rPr>
              <a:t>  подход  на  уроках  в  начальной  школе  по  ФГОС</a:t>
            </a:r>
            <a:r>
              <a:rPr lang="ru-RU" sz="2000" dirty="0" smtClean="0">
                <a:solidFill>
                  <a:srgbClr val="262626"/>
                </a:solidFill>
                <a:latin typeface="Times New Roman"/>
                <a:ea typeface="Calibri"/>
              </a:rPr>
              <a:t>», 2018 год.</a:t>
            </a:r>
            <a:endParaRPr lang="ru-RU" sz="2000" dirty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endParaRPr lang="ru-RU" sz="1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9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79093"/>
            <a:ext cx="83529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60648"/>
            <a:ext cx="8496944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860</TotalTime>
  <Words>490</Words>
  <Application>Microsoft Office PowerPoint</Application>
  <PresentationFormat>Экран (4:3)</PresentationFormat>
  <Paragraphs>169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садик</dc:creator>
  <cp:lastModifiedBy>Сабитова</cp:lastModifiedBy>
  <cp:revision>105</cp:revision>
  <dcterms:created xsi:type="dcterms:W3CDTF">2014-11-15T09:01:04Z</dcterms:created>
  <dcterms:modified xsi:type="dcterms:W3CDTF">2019-12-16T16:09:11Z</dcterms:modified>
</cp:coreProperties>
</file>