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1866" y="-4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806F5-A3A0-46F1-8701-E2D3D2E53652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7332A-5C3A-4D4D-8A32-FCCE03C227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242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806F5-A3A0-46F1-8701-E2D3D2E53652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7332A-5C3A-4D4D-8A32-FCCE03C227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899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806F5-A3A0-46F1-8701-E2D3D2E53652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7332A-5C3A-4D4D-8A32-FCCE03C227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273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806F5-A3A0-46F1-8701-E2D3D2E53652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7332A-5C3A-4D4D-8A32-FCCE03C227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062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806F5-A3A0-46F1-8701-E2D3D2E53652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7332A-5C3A-4D4D-8A32-FCCE03C227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617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806F5-A3A0-46F1-8701-E2D3D2E53652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7332A-5C3A-4D4D-8A32-FCCE03C227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862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806F5-A3A0-46F1-8701-E2D3D2E53652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7332A-5C3A-4D4D-8A32-FCCE03C227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54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806F5-A3A0-46F1-8701-E2D3D2E53652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7332A-5C3A-4D4D-8A32-FCCE03C227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411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806F5-A3A0-46F1-8701-E2D3D2E53652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7332A-5C3A-4D4D-8A32-FCCE03C227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035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806F5-A3A0-46F1-8701-E2D3D2E53652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7332A-5C3A-4D4D-8A32-FCCE03C227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9331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806F5-A3A0-46F1-8701-E2D3D2E53652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7332A-5C3A-4D4D-8A32-FCCE03C227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1004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806F5-A3A0-46F1-8701-E2D3D2E53652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C7332A-5C3A-4D4D-8A32-FCCE03C227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809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836712"/>
            <a:ext cx="6400800" cy="1752600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Comic Sans MS" pitchFamily="66" charset="0"/>
              </a:rPr>
              <a:t>Современные технологии дошкольного образования</a:t>
            </a:r>
            <a:endParaRPr lang="ru-RU" sz="5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5555" y="5013176"/>
            <a:ext cx="79928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Подготовила: воспитатель </a:t>
            </a:r>
          </a:p>
          <a:p>
            <a:pPr algn="ctr"/>
            <a:r>
              <a:rPr lang="ru-RU" sz="2400" dirty="0" smtClean="0">
                <a:latin typeface="Comic Sans MS" pitchFamily="66" charset="0"/>
              </a:rPr>
              <a:t> </a:t>
            </a:r>
            <a:r>
              <a:rPr lang="ru-RU" sz="2400" dirty="0" smtClean="0">
                <a:latin typeface="Comic Sans MS" pitchFamily="66" charset="0"/>
              </a:rPr>
              <a:t>МБДОУ «Детский сад №4 </a:t>
            </a:r>
            <a:r>
              <a:rPr lang="ru-RU" sz="2400" dirty="0" err="1" smtClean="0">
                <a:latin typeface="Comic Sans MS" pitchFamily="66" charset="0"/>
              </a:rPr>
              <a:t>к.в</a:t>
            </a:r>
            <a:r>
              <a:rPr lang="ru-RU" sz="2400" dirty="0" smtClean="0">
                <a:latin typeface="Comic Sans MS" pitchFamily="66" charset="0"/>
              </a:rPr>
              <a:t>. г. Бокситогорска» </a:t>
            </a:r>
          </a:p>
          <a:p>
            <a:pPr algn="ctr"/>
            <a:r>
              <a:rPr lang="ru-RU" sz="2400" dirty="0" smtClean="0">
                <a:latin typeface="Comic Sans MS" pitchFamily="66" charset="0"/>
              </a:rPr>
              <a:t>Кузьмина О.В</a:t>
            </a:r>
            <a:r>
              <a:rPr lang="ru-RU" sz="2400" dirty="0" smtClean="0">
                <a:latin typeface="Comic Sans MS" pitchFamily="66" charset="0"/>
              </a:rPr>
              <a:t>.</a:t>
            </a:r>
            <a:endParaRPr lang="ru-RU" sz="2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1914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59150" y="692696"/>
            <a:ext cx="84257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Comic Sans MS" pitchFamily="66" charset="0"/>
              </a:rPr>
              <a:t>Технологии исследовательской деятельности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1560" y="1266057"/>
            <a:ext cx="799288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Основной целью  является создание экспериментальной деятельности, активным участником которой выступает ребёнок. Непосредственное участие ребёнка в ходе эксперимента позволяет воочию увидеть процесс и результаты</a:t>
            </a:r>
            <a:r>
              <a:rPr lang="ru-RU" sz="16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297428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764704"/>
            <a:ext cx="792088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Формы исследовательской деятельности:</a:t>
            </a:r>
          </a:p>
          <a:p>
            <a:pPr marL="285750" indent="-285750" algn="ctr"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непосредственный опыт воспитателя с ребёнком;</a:t>
            </a:r>
          </a:p>
          <a:p>
            <a:pPr marL="285750" indent="-285750" algn="ctr"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самостоятельная деятельность;</a:t>
            </a:r>
          </a:p>
          <a:p>
            <a:pPr marL="285750" indent="-285750" algn="ctr"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экскурсии,  наблюдения в природе;</a:t>
            </a:r>
          </a:p>
          <a:p>
            <a:pPr marL="285750" indent="-285750" algn="ctr"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беседы по теме;</a:t>
            </a:r>
          </a:p>
          <a:p>
            <a:pPr marL="285750" indent="-285750" algn="ctr">
              <a:buFont typeface="Wingdings" pitchFamily="2" charset="2"/>
              <a:buChar char="Ø"/>
            </a:pPr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п</a:t>
            </a: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роблемные ситуации.</a:t>
            </a:r>
          </a:p>
        </p:txBody>
      </p:sp>
    </p:spTree>
    <p:extLst>
      <p:ext uri="{BB962C8B-B14F-4D97-AF65-F5344CB8AC3E}">
        <p14:creationId xmlns:p14="http://schemas.microsoft.com/office/powerpoint/2010/main" val="25177646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5576" y="620688"/>
            <a:ext cx="77048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Comic Sans MS" pitchFamily="66" charset="0"/>
              </a:rPr>
              <a:t>Информационно-коммуникационные технологии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1585592"/>
            <a:ext cx="439248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Использование ИКТ является одним из приоритетов образования. Современный педагог должен не только уметь пользоваться компьютером и современными мультимедийным  оборудованием, но и создавать свои образовательные ресурсы, широко использовать их в  своей педагогической деятельности.</a:t>
            </a:r>
            <a:endParaRPr lang="ru-RU" sz="20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38298"/>
            <a:ext cx="3352801" cy="38789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62568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7" y="1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620688"/>
            <a:ext cx="7776864" cy="5688632"/>
          </a:xfrm>
        </p:spPr>
        <p:txBody>
          <a:bodyPr>
            <a:normAutofit/>
          </a:bodyPr>
          <a:lstStyle/>
          <a:p>
            <a:r>
              <a:rPr lang="ru-RU" sz="4700" b="1" dirty="0" smtClean="0">
                <a:solidFill>
                  <a:srgbClr val="002060"/>
                </a:solidFill>
                <a:latin typeface="Comic Sans MS" pitchFamily="66" charset="0"/>
              </a:rPr>
              <a:t>Средства ИКТ в ДОУ:</a:t>
            </a:r>
          </a:p>
          <a:p>
            <a:pPr marL="342900" lvl="0" indent="-342900" algn="l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Компьютер</a:t>
            </a:r>
          </a:p>
          <a:p>
            <a:pPr marL="342900" lvl="0" indent="-342900" algn="l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Магнитофон</a:t>
            </a:r>
          </a:p>
          <a:p>
            <a:pPr marL="342900" lvl="0" indent="-342900" algn="l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Телевизор</a:t>
            </a:r>
          </a:p>
          <a:p>
            <a:pPr marL="342900" lvl="0" indent="-342900" algn="l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Фотоаппарат</a:t>
            </a:r>
          </a:p>
          <a:p>
            <a:pPr marL="342900" lvl="0" indent="-342900" algn="l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Принтер, сканер</a:t>
            </a:r>
          </a:p>
          <a:p>
            <a:pPr marL="342900" lvl="0" indent="-342900" algn="l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Мультимедийный проектор</a:t>
            </a:r>
          </a:p>
          <a:p>
            <a:pPr marL="342900" lvl="0" indent="-342900" algn="l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Интерактивная доска</a:t>
            </a:r>
          </a:p>
          <a:p>
            <a:endParaRPr lang="ru-RU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340768"/>
            <a:ext cx="2160241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1086" y="1412322"/>
            <a:ext cx="1944369" cy="1597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8134" y="2783643"/>
            <a:ext cx="2094707" cy="2094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993316"/>
            <a:ext cx="2232248" cy="2033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1086" y="4393909"/>
            <a:ext cx="1530401" cy="156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8" descr="MC900192497[1]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5235" y="4606628"/>
            <a:ext cx="2247205" cy="1411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6517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620688"/>
            <a:ext cx="8064896" cy="3672408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Comic Sans MS" pitchFamily="66" charset="0"/>
              </a:rPr>
              <a:t>Области применения ИКТ воспитателем ДОУ.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600" b="1" dirty="0" smtClean="0">
                <a:solidFill>
                  <a:srgbClr val="002060"/>
                </a:solidFill>
                <a:latin typeface="Comic Sans MS" pitchFamily="66" charset="0"/>
              </a:rPr>
              <a:t>Ведение документации.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600" b="1" dirty="0" err="1" smtClean="0">
                <a:solidFill>
                  <a:srgbClr val="002060"/>
                </a:solidFill>
                <a:latin typeface="Comic Sans MS" pitchFamily="66" charset="0"/>
              </a:rPr>
              <a:t>Воспитательно</a:t>
            </a:r>
            <a:r>
              <a:rPr lang="ru-RU" sz="2600" b="1" dirty="0">
                <a:solidFill>
                  <a:srgbClr val="002060"/>
                </a:solidFill>
                <a:latin typeface="Comic Sans MS" pitchFamily="66" charset="0"/>
              </a:rPr>
              <a:t>-</a:t>
            </a:r>
            <a:r>
              <a:rPr lang="ru-RU" sz="2600" b="1" dirty="0" smtClean="0">
                <a:solidFill>
                  <a:srgbClr val="002060"/>
                </a:solidFill>
                <a:latin typeface="Comic Sans MS" pitchFamily="66" charset="0"/>
              </a:rPr>
              <a:t>образовательный процесс (оформление наглядного материала, создание презентаций, интерактивных игр, использование музыкального сопровождения и др.)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600" b="1" dirty="0" smtClean="0">
                <a:solidFill>
                  <a:srgbClr val="002060"/>
                </a:solidFill>
                <a:latin typeface="Comic Sans MS" pitchFamily="66" charset="0"/>
              </a:rPr>
              <a:t>Работа с родителями (оформление информационных стендов, информирование родителей через интернет-сайт ДОУ, группы,  использование презентаций на род. </a:t>
            </a:r>
            <a:r>
              <a:rPr lang="ru-RU" sz="2600" b="1" dirty="0">
                <a:solidFill>
                  <a:srgbClr val="002060"/>
                </a:solidFill>
                <a:latin typeface="Comic Sans MS" pitchFamily="66" charset="0"/>
              </a:rPr>
              <a:t>с</a:t>
            </a:r>
            <a:r>
              <a:rPr lang="ru-RU" sz="2600" b="1" dirty="0" smtClean="0">
                <a:solidFill>
                  <a:srgbClr val="002060"/>
                </a:solidFill>
                <a:latin typeface="Comic Sans MS" pitchFamily="66" charset="0"/>
              </a:rPr>
              <a:t>обраниях)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600" b="1" dirty="0" smtClean="0">
                <a:solidFill>
                  <a:srgbClr val="002060"/>
                </a:solidFill>
                <a:latin typeface="Comic Sans MS" pitchFamily="66" charset="0"/>
              </a:rPr>
              <a:t>Методическая работа (выступление на педсовете и др.), повышение квалификации.</a:t>
            </a:r>
          </a:p>
          <a:p>
            <a:endParaRPr lang="ru-RU" sz="25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marL="285750" indent="-285750">
              <a:buFont typeface="Wingdings" pitchFamily="2" charset="2"/>
              <a:buChar char="v"/>
            </a:pPr>
            <a:endParaRPr lang="ru-RU" sz="25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marL="285750" indent="-285750">
              <a:buFont typeface="Wingdings" pitchFamily="2" charset="2"/>
              <a:buChar char="v"/>
            </a:pPr>
            <a:endParaRPr lang="ru-RU" sz="25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56488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27584" y="692696"/>
            <a:ext cx="75608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Comic Sans MS" pitchFamily="66" charset="0"/>
              </a:rPr>
              <a:t>Личностно-ориентированные технологии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266637"/>
            <a:ext cx="7920880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Это организация </a:t>
            </a:r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воспитательного процесса на основе глубокого уважения к личности ребенка, учете особенностей его индивидуального развития, отношения к нему как к сознательному, полноправному участнику воспитательного процесса.  </a:t>
            </a:r>
            <a:endParaRPr lang="ru-RU" sz="2000" dirty="0">
              <a:solidFill>
                <a:srgbClr val="002060"/>
              </a:solidFill>
              <a:latin typeface="Comic Sans MS" pitchFamily="66" charset="0"/>
            </a:endParaRPr>
          </a:p>
          <a:p>
            <a:r>
              <a:rPr lang="ru-RU" b="1" dirty="0"/>
              <a:t> 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56663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620688"/>
            <a:ext cx="7920880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Формы организации деятельности  </a:t>
            </a:r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с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применением личностно-ориентированной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технологии: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 </a:t>
            </a:r>
          </a:p>
          <a:p>
            <a:pPr marL="342900" indent="-342900" algn="ctr"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игры</a:t>
            </a:r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, занятия, спортивные </a:t>
            </a: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досуги;</a:t>
            </a:r>
          </a:p>
          <a:p>
            <a:pPr marL="342900" indent="-342900" algn="ctr"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беседы</a:t>
            </a:r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, </a:t>
            </a: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наблюдения;</a:t>
            </a:r>
          </a:p>
          <a:p>
            <a:pPr marL="342900" indent="-342900" algn="ctr"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экспериментальная </a:t>
            </a:r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 и проектная </a:t>
            </a: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деятельность</a:t>
            </a:r>
          </a:p>
          <a:p>
            <a:pPr marL="342900" indent="-342900" algn="ctr"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упражнения</a:t>
            </a:r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,  </a:t>
            </a: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гимнастика;</a:t>
            </a:r>
          </a:p>
          <a:p>
            <a:pPr marL="342900" indent="-342900" algn="ctr">
              <a:buFont typeface="Wingdings" pitchFamily="2" charset="2"/>
              <a:buChar char="q"/>
            </a:pP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конкурсы </a:t>
            </a:r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и выставки детского </a:t>
            </a: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творчества.</a:t>
            </a:r>
            <a:endParaRPr lang="ru-RU" sz="20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51998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65457" y="620688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Comic Sans MS" pitchFamily="66" charset="0"/>
              </a:rPr>
              <a:t>Игровые технологии</a:t>
            </a:r>
            <a:endParaRPr lang="ru-RU" sz="28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1203" y="1118046"/>
            <a:ext cx="7941238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Это фундамент  всего дошкольного образования. В свете ФГОС  всё дошкольное детство должно быть посвящено игре. </a:t>
            </a: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Значение </a:t>
            </a:r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игровой технологии не в том, что она является развлечением и отдыхом, а в том, что при правильном руководстве становится: способом обучения; деятельностью для реализации творчества; методом терапии; первым шагом социализации ребёнка в обществе.</a:t>
            </a:r>
            <a:endParaRPr lang="ru-RU" sz="2000" b="1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67744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797511"/>
            <a:ext cx="792088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Целевые ориентации игровых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технологий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: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>
                <a:solidFill>
                  <a:srgbClr val="7030A0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Дидактические:</a:t>
            </a:r>
            <a:r>
              <a:rPr lang="ru-RU" b="1" i="1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расширение кругозора, познавательная деятельность, формирование определённых умений и навыков, развитие трудовых навыков.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>
                <a:solidFill>
                  <a:srgbClr val="7030A0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Воспитывающие</a:t>
            </a:r>
            <a:r>
              <a:rPr lang="ru-RU" b="1" dirty="0">
                <a:solidFill>
                  <a:srgbClr val="7030A0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:</a:t>
            </a:r>
            <a:r>
              <a:rPr lang="ru-RU" b="1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 воспитание самостоятельности, воли, </a:t>
            </a: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сотрудничества, коллективизма</a:t>
            </a:r>
            <a:r>
              <a:rPr lang="ru-RU" b="1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, </a:t>
            </a:r>
            <a:r>
              <a:rPr lang="ru-RU" b="1" dirty="0" err="1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коммуникативности</a:t>
            </a:r>
            <a:r>
              <a:rPr lang="ru-RU" b="1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 </a:t>
            </a:r>
            <a:r>
              <a:rPr lang="ru-RU" b="1" i="1" dirty="0">
                <a:solidFill>
                  <a:srgbClr val="7030A0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Развивающие</a:t>
            </a:r>
            <a:r>
              <a:rPr lang="ru-RU" b="1" dirty="0">
                <a:solidFill>
                  <a:srgbClr val="7030A0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:</a:t>
            </a:r>
            <a:r>
              <a:rPr lang="ru-RU" b="1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 развитие внимания, памяти, речи, мышления, </a:t>
            </a: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воображения</a:t>
            </a:r>
            <a:r>
              <a:rPr lang="ru-RU" b="1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, фантазии, творческих способностей, развитие мотивации учебной деятельности.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 </a:t>
            </a:r>
            <a:r>
              <a:rPr lang="ru-RU" b="1" i="1" dirty="0">
                <a:solidFill>
                  <a:srgbClr val="7030A0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Социализирующие</a:t>
            </a:r>
            <a:r>
              <a:rPr lang="ru-RU" b="1" dirty="0">
                <a:solidFill>
                  <a:srgbClr val="7030A0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:</a:t>
            </a:r>
            <a:r>
              <a:rPr lang="ru-RU" b="1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 приобщение к нормам и ценностям общества, адаптация к условиям среды, </a:t>
            </a:r>
            <a:r>
              <a:rPr lang="ru-RU" b="1" dirty="0" err="1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саморегуляция</a:t>
            </a:r>
            <a:r>
              <a:rPr lang="ru-RU" b="1" dirty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Calibri" pitchFamily="34" charset="0"/>
              </a:rPr>
              <a:t>. 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35029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783690" y="692696"/>
            <a:ext cx="35766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err="1" smtClean="0">
                <a:solidFill>
                  <a:srgbClr val="7030A0"/>
                </a:solidFill>
                <a:latin typeface="Comic Sans MS" pitchFamily="66" charset="0"/>
              </a:rPr>
              <a:t>Лего</a:t>
            </a:r>
            <a:r>
              <a:rPr lang="ru-RU" sz="2800" b="1" dirty="0" smtClean="0">
                <a:solidFill>
                  <a:srgbClr val="7030A0"/>
                </a:solidFill>
                <a:latin typeface="Comic Sans MS" pitchFamily="66" charset="0"/>
              </a:rPr>
              <a:t> - технология</a:t>
            </a:r>
            <a:endParaRPr lang="ru-RU" sz="28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5576" y="1231069"/>
            <a:ext cx="77048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Это  совокупность приёмов и способов конструирования, направленных  на реализацию конкретной образовательной цели через систему тщательно продуманных заданий  из разнообразных конструкторов </a:t>
            </a:r>
            <a:r>
              <a:rPr lang="ru-RU" b="1" dirty="0" err="1" smtClean="0">
                <a:solidFill>
                  <a:srgbClr val="002060"/>
                </a:solidFill>
                <a:latin typeface="Comic Sans MS" pitchFamily="66" charset="0"/>
              </a:rPr>
              <a:t>Лего</a:t>
            </a: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. Она объединяет в себе элементы игры и экспериментирования. 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63"/>
          <a:stretch/>
        </p:blipFill>
        <p:spPr bwMode="auto">
          <a:xfrm>
            <a:off x="4608004" y="3068960"/>
            <a:ext cx="3972080" cy="28803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068960"/>
            <a:ext cx="3840427" cy="28803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6566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1560" y="908720"/>
            <a:ext cx="79208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Обновление содержания образования требует от педагогов развития таких компетенций, которые помогли бы ему строить весь образовательный процесс в соответствии с требованиями. А значит, использовать в своей работе современные методы, формы обучения и воспитания, современные педагогические технологии обучения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.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88622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07604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625297"/>
            <a:ext cx="813690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Современные образовательные технологии: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здоровьесберегающие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 технологии;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  технологии проектной деятельности;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  технологии исследовательской деятельности;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  информационно-коммуникационные технологии;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  личностно-ориентированные технологии;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  игровые технологии и др.</a:t>
            </a:r>
            <a:endParaRPr lang="ru-RU" sz="2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5475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00808" y="606894"/>
            <a:ext cx="66247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 smtClean="0">
                <a:solidFill>
                  <a:srgbClr val="7030A0"/>
                </a:solidFill>
                <a:latin typeface="Comic Sans MS" pitchFamily="66" charset="0"/>
              </a:rPr>
              <a:t>Здоровьесберегающие</a:t>
            </a:r>
            <a:r>
              <a:rPr lang="ru-RU" sz="2800" b="1" dirty="0" smtClean="0">
                <a:solidFill>
                  <a:srgbClr val="7030A0"/>
                </a:solidFill>
                <a:latin typeface="Comic Sans MS" pitchFamily="66" charset="0"/>
              </a:rPr>
              <a:t> технологии:</a:t>
            </a:r>
          </a:p>
        </p:txBody>
      </p:sp>
      <p:sp>
        <p:nvSpPr>
          <p:cNvPr id="6" name="Овал 5"/>
          <p:cNvSpPr/>
          <p:nvPr/>
        </p:nvSpPr>
        <p:spPr>
          <a:xfrm>
            <a:off x="971600" y="1340768"/>
            <a:ext cx="7272808" cy="129614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dirty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Технология сохранения</a:t>
            </a:r>
          </a:p>
          <a:p>
            <a:pPr algn="ctr">
              <a:defRPr/>
            </a:pPr>
            <a:r>
              <a:rPr lang="ru-RU" dirty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и</a:t>
            </a:r>
          </a:p>
          <a:p>
            <a:pPr algn="ctr">
              <a:defRPr/>
            </a:pPr>
            <a:r>
              <a:rPr lang="ru-RU" dirty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стимулирования</a:t>
            </a:r>
          </a:p>
          <a:p>
            <a:pPr algn="ctr">
              <a:defRPr/>
            </a:pPr>
            <a:r>
              <a:rPr lang="ru-RU" dirty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здоровья</a:t>
            </a:r>
          </a:p>
        </p:txBody>
      </p:sp>
      <p:sp>
        <p:nvSpPr>
          <p:cNvPr id="8" name="Овал 7"/>
          <p:cNvSpPr/>
          <p:nvPr/>
        </p:nvSpPr>
        <p:spPr>
          <a:xfrm>
            <a:off x="971600" y="4509120"/>
            <a:ext cx="7272808" cy="1224136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Коррекционные технологии</a:t>
            </a:r>
            <a:endParaRPr lang="ru-RU" dirty="0">
              <a:solidFill>
                <a:srgbClr val="002060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971600" y="2852936"/>
            <a:ext cx="7272808" cy="1296144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 dirty="0">
                <a:solidFill>
                  <a:srgbClr val="7030A0"/>
                </a:solidFill>
                <a:latin typeface="Comic Sans MS" pitchFamily="66" charset="0"/>
                <a:cs typeface="Times New Roman" pitchFamily="18" charset="0"/>
              </a:rPr>
              <a:t>Технология обучения</a:t>
            </a:r>
          </a:p>
          <a:p>
            <a:pPr algn="ctr">
              <a:defRPr/>
            </a:pPr>
            <a:r>
              <a:rPr lang="ru-RU" b="1" dirty="0">
                <a:solidFill>
                  <a:srgbClr val="7030A0"/>
                </a:solidFill>
                <a:latin typeface="Comic Sans MS" pitchFamily="66" charset="0"/>
                <a:cs typeface="Times New Roman" pitchFamily="18" charset="0"/>
              </a:rPr>
              <a:t>здоровому образу</a:t>
            </a:r>
          </a:p>
          <a:p>
            <a:pPr algn="ctr">
              <a:defRPr/>
            </a:pPr>
            <a:r>
              <a:rPr lang="ru-RU" b="1" dirty="0">
                <a:solidFill>
                  <a:srgbClr val="7030A0"/>
                </a:solidFill>
                <a:latin typeface="Comic Sans MS" pitchFamily="66" charset="0"/>
                <a:cs typeface="Times New Roman" pitchFamily="18" charset="0"/>
              </a:rPr>
              <a:t>жизни</a:t>
            </a:r>
          </a:p>
        </p:txBody>
      </p:sp>
    </p:spTree>
    <p:extLst>
      <p:ext uri="{BB962C8B-B14F-4D97-AF65-F5344CB8AC3E}">
        <p14:creationId xmlns:p14="http://schemas.microsoft.com/office/powerpoint/2010/main" val="3797237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131" y="620688"/>
            <a:ext cx="7393285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3568" y="2019576"/>
            <a:ext cx="42484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Динамические паузы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Пальчиковая гимнастика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Дыхательная гимнастика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Гимнастика для глаз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Утренняя гимнастика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Гимнастика пробуждения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Подвижные и спортивные игры</a:t>
            </a:r>
          </a:p>
          <a:p>
            <a:pPr marL="285750" indent="-285750">
              <a:buFont typeface="Wingdings" pitchFamily="2" charset="2"/>
              <a:buChar char="ü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1812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131" y="620688"/>
            <a:ext cx="7297737" cy="132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23131" y="2204864"/>
            <a:ext cx="46330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Физкультурные занятия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Спортивные праздники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Чтение художественной литературы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Коммуникативные игры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4599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337" y="620688"/>
            <a:ext cx="7297737" cy="1243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2132856"/>
            <a:ext cx="74644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Арт-терапия (</a:t>
            </a:r>
            <a:r>
              <a:rPr lang="ru-RU" b="1" dirty="0" err="1" smtClean="0">
                <a:solidFill>
                  <a:srgbClr val="002060"/>
                </a:solidFill>
                <a:latin typeface="Comic Sans MS" pitchFamily="66" charset="0"/>
              </a:rPr>
              <a:t>изотерапия</a:t>
            </a: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  <a:latin typeface="Comic Sans MS" pitchFamily="66" charset="0"/>
              </a:rPr>
              <a:t>сказкотерапия</a:t>
            </a: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, музыкотерапия, </a:t>
            </a:r>
            <a:r>
              <a:rPr lang="ru-RU" b="1" dirty="0" err="1" smtClean="0">
                <a:solidFill>
                  <a:srgbClr val="002060"/>
                </a:solidFill>
                <a:latin typeface="Comic Sans MS" pitchFamily="66" charset="0"/>
              </a:rPr>
              <a:t>танцетерапия</a:t>
            </a: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)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Артикуляционная гимнастика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077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00628" y="692696"/>
            <a:ext cx="67858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Comic Sans MS" pitchFamily="66" charset="0"/>
              </a:rPr>
              <a:t>Технологии проектной деятельности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1560" y="1536173"/>
            <a:ext cx="424847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Проектная деятельность  предоставляет  детям возможности самостоятельного приобретения знаний при решений практических задач или проблем. Проект позволяет ребёнку «прожить» тему в разных видах деятельности, усвоить большой объём информации, осмыслить связи между предметами и явлениями.</a:t>
            </a:r>
            <a:endParaRPr lang="ru-RU" sz="20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242973"/>
            <a:ext cx="3691794" cy="48116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4026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31640" y="620688"/>
            <a:ext cx="64807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Проекты группы «Солнышко»:</a:t>
            </a:r>
          </a:p>
          <a:p>
            <a:pPr algn="ctr"/>
            <a:endParaRPr lang="ru-RU" sz="28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3792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540</Words>
  <Application>Microsoft Office PowerPoint</Application>
  <PresentationFormat>Экран (4:3)</PresentationFormat>
  <Paragraphs>80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Ольга</cp:lastModifiedBy>
  <cp:revision>26</cp:revision>
  <dcterms:created xsi:type="dcterms:W3CDTF">2019-11-26T15:30:06Z</dcterms:created>
  <dcterms:modified xsi:type="dcterms:W3CDTF">2019-12-16T18:06:35Z</dcterms:modified>
</cp:coreProperties>
</file>