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9"/>
  </p:notesMasterIdLst>
  <p:handoutMasterIdLst>
    <p:handoutMasterId r:id="rId20"/>
  </p:handoutMasterIdLst>
  <p:sldIdLst>
    <p:sldId id="265" r:id="rId3"/>
    <p:sldId id="283" r:id="rId4"/>
    <p:sldId id="284" r:id="rId5"/>
    <p:sldId id="285" r:id="rId6"/>
    <p:sldId id="302" r:id="rId7"/>
    <p:sldId id="286" r:id="rId8"/>
    <p:sldId id="303" r:id="rId9"/>
    <p:sldId id="288" r:id="rId10"/>
    <p:sldId id="290" r:id="rId11"/>
    <p:sldId id="291" r:id="rId12"/>
    <p:sldId id="292" r:id="rId13"/>
    <p:sldId id="293" r:id="rId14"/>
    <p:sldId id="298" r:id="rId15"/>
    <p:sldId id="304" r:id="rId16"/>
    <p:sldId id="296" r:id="rId17"/>
    <p:sldId id="297" r:id="rId18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302"/>
            <p14:sldId id="286"/>
            <p14:sldId id="303"/>
            <p14:sldId id="288"/>
            <p14:sldId id="290"/>
            <p14:sldId id="291"/>
            <p14:sldId id="292"/>
            <p14:sldId id="293"/>
            <p14:sldId id="298"/>
            <p14:sldId id="304"/>
          </p14:sldIdLst>
        </p14:section>
        <p14:section name="Раздел без заголовка" id="{EFDDF50C-AD5A-4B1F-98F3-724910AB5C93}">
          <p14:sldIdLst>
            <p14:sldId id="296"/>
            <p14:sldId id="29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 showGuides="1">
      <p:cViewPr>
        <p:scale>
          <a:sx n="81" d="100"/>
          <a:sy n="81" d="100"/>
        </p:scale>
        <p:origin x="-258" y="-72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16.12.2019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16.12.2019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503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366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237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5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16.12.2019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068" y="2564904"/>
            <a:ext cx="6264696" cy="1036712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2 младшая  группа,                             тема «Раз, два, три, четыре, пять – все мы учимся считать!»</a:t>
            </a:r>
            <a:r>
              <a:rPr lang="ru-RU" sz="1800" dirty="0">
                <a:latin typeface="Cambria"/>
              </a:rPr>
              <a:t/>
            </a:r>
            <a:br>
              <a:rPr lang="ru-RU" sz="1800" dirty="0">
                <a:latin typeface="Cambria"/>
              </a:rPr>
            </a:br>
            <a:r>
              <a:rPr lang="ru-RU" sz="1800" dirty="0" smtClean="0">
                <a:latin typeface="Cambria"/>
              </a:rPr>
              <a:t>(возраст)</a:t>
            </a: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462564" y="4869160"/>
            <a:ext cx="4343401" cy="1440160"/>
          </a:xfrm>
        </p:spPr>
        <p:txBody>
          <a:bodyPr>
            <a:normAutofit fontScale="700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algn="r"/>
            <a:r>
              <a:rPr lang="ru-RU" sz="2100" b="1" dirty="0" smtClean="0"/>
              <a:t>(Дешевых Василиса Викторовна, воспитатель, </a:t>
            </a:r>
            <a:r>
              <a:rPr lang="ru-RU" sz="2400" b="1" dirty="0" smtClean="0"/>
              <a:t>МБОУЛ «ВУВК им. А.П. Киселева» (дошкольное отделение)</a:t>
            </a:r>
            <a:r>
              <a:rPr lang="ru-RU" sz="2100" b="1" dirty="0" smtClean="0"/>
              <a:t>, город Воронеж,  Советский  район)</a:t>
            </a:r>
            <a:endParaRPr lang="ru-RU" sz="1800" b="1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2019-2020 учебный год</a:t>
            </a:r>
            <a:endParaRPr lang="ru-RU" sz="3600" b="0" i="0" baseline="0" dirty="0">
              <a:solidFill>
                <a:srgbClr val="1E83DE"/>
              </a:solidFill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4460" y="5949281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0950" y="6147723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H:\дешевых фото\IMG-20191029-WA000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686" y="500042"/>
            <a:ext cx="3978275" cy="5638800"/>
          </a:xfrm>
          <a:prstGeom prst="rect">
            <a:avLst/>
          </a:prstGeom>
          <a:noFill/>
        </p:spPr>
      </p:pic>
      <p:pic>
        <p:nvPicPr>
          <p:cNvPr id="7171" name="Picture 3" descr="H:\дешевых фото\IMG-20191029-WA00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0032" y="642918"/>
            <a:ext cx="5762581" cy="43219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4615" y="5933020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9660" y="6148388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2.2.5. Активный сектор </a:t>
            </a:r>
            <a:endParaRPr lang="ru-RU" sz="16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F:\дешевых фото\IMG-20191029-WA001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438" y="419100"/>
            <a:ext cx="3978275" cy="5638800"/>
          </a:xfrm>
          <a:prstGeom prst="rect">
            <a:avLst/>
          </a:prstGeom>
          <a:noFill/>
        </p:spPr>
      </p:pic>
      <p:pic>
        <p:nvPicPr>
          <p:cNvPr id="2051" name="Picture 3" descr="F:\дешевых фото\IMG-20191029-WA0006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6938" y="390525"/>
            <a:ext cx="3976687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6211361" y="5930708"/>
            <a:ext cx="5476644" cy="7750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 </a:t>
            </a:r>
            <a:endParaRPr lang="ru-RU" sz="16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37383" y="5941089"/>
            <a:ext cx="5040560" cy="7647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</a:t>
            </a:r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 </a:t>
            </a:r>
            <a:endParaRPr lang="ru-RU" sz="16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F:\дешевых фото\IMG-20191029-WA00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75" y="609600"/>
            <a:ext cx="5702300" cy="5299075"/>
          </a:xfrm>
          <a:prstGeom prst="rect">
            <a:avLst/>
          </a:prstGeom>
          <a:noFill/>
        </p:spPr>
      </p:pic>
      <p:pic>
        <p:nvPicPr>
          <p:cNvPr id="4099" name="Picture 3" descr="F:\дешевых фото\IMG-20191029-WA0007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1888" y="641350"/>
            <a:ext cx="5715000" cy="5321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24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6165850" y="6030856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  <a:b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165058" y="615573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дешевых фото\IMG-20191029-WA001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562" y="500042"/>
            <a:ext cx="3978275" cy="5638800"/>
          </a:xfrm>
          <a:prstGeom prst="rect">
            <a:avLst/>
          </a:prstGeom>
          <a:noFill/>
        </p:spPr>
      </p:pic>
      <p:pic>
        <p:nvPicPr>
          <p:cNvPr id="1027" name="Picture 3" descr="F:\дешевых фото\IMG-20191029-WA0014.jpg"/>
          <p:cNvPicPr>
            <a:picLocks noGrp="1" noChangeAspect="1" noChangeArrowheads="1"/>
          </p:cNvPicPr>
          <p:nvPr>
            <p:ph type="pic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0164" y="428604"/>
            <a:ext cx="3976687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</a:t>
            </a:r>
            <a:r>
              <a:rPr lang="ru-RU" sz="1800" b="1" dirty="0" smtClean="0">
                <a:solidFill>
                  <a:srgbClr val="FF9933"/>
                </a:solidFill>
              </a:rPr>
              <a:t>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7934" y="4500570"/>
            <a:ext cx="115471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приёмной для родителей есть всё о возрастных особенностях детей нашей группы, режиме дня, расписание занятий, теме занятий в текущей неделе, о закаливании, о правильном воспитании детей. Консультации по вопросам педагогики, психологии постоянно меняются и пополняются. Своей находкой я считаю «почту доверия», которая помогает установить с родителями более тесные и доверительные взаимоотношения.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" y="764704"/>
            <a:ext cx="5500157" cy="30938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6420" y="764704"/>
            <a:ext cx="5500157" cy="30938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6496" y="285728"/>
            <a:ext cx="3491254" cy="57340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Игровое оборудование периодически сменяется согласно сезону, теме и потребностям детей. Предметно-пространственная среда  рационально логична и удобна для детей.</a:t>
            </a:r>
            <a:r>
              <a:rPr lang="ru-RU" b="1" dirty="0" smtClean="0"/>
              <a:t>  </a:t>
            </a:r>
            <a:r>
              <a:rPr lang="ru-RU" dirty="0" smtClean="0"/>
              <a:t>Все игры и пособия доступны всем детям, обеспечена доступная среда во всех помещения, где осуществляется образовательная деятельность. Размещение игрушек, пособий производится таким образом, чтобы дети не только могли самостоятельно брать и укладывать на место игровой материал, но при необходимости и передвинуть часть оборудования, освободить площадь групповой комнаты для коллективных игр со строительным материалом или другими игрушками, пособиями. Все игровое оборудование находится на уровне роста детей. Развивающая предметно-пространственная среда группы создана с учетом ФГОС ДО и дает возможность эффективно развивать индивидуальность каждого ребенка с учетом его склонностей, интересов, уровня активности. </a:t>
            </a:r>
          </a:p>
          <a:p>
            <a:endParaRPr lang="ru-RU" dirty="0"/>
          </a:p>
        </p:txBody>
      </p:sp>
      <p:pic>
        <p:nvPicPr>
          <p:cNvPr id="5122" name="Picture 2" descr="F:\дешевых фото\IMG-20191029-WA000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3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-20191029-WA0001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36760" y="642918"/>
            <a:ext cx="8075612" cy="5638800"/>
          </a:xfrm>
        </p:spPr>
      </p:pic>
    </p:spTree>
    <p:extLst>
      <p:ext uri="{BB962C8B-B14F-4D97-AF65-F5344CB8AC3E}">
        <p14:creationId xmlns:p14="http://schemas.microsoft.com/office/powerpoint/2010/main" val="35022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809056" y="285728"/>
            <a:ext cx="3029387" cy="30003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младший,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редний, старший, подготовительный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H:\дешевых фото\IMG-20191029-WA0010.jpg"/>
          <p:cNvPicPr>
            <a:picLocks noGrp="1" noChangeAspect="1" noChangeArrowheads="1"/>
          </p:cNvPicPr>
          <p:nvPr>
            <p:ph type="pic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1338" y="285728"/>
            <a:ext cx="3978275" cy="2743200"/>
          </a:xfrm>
          <a:prstGeom prst="rect">
            <a:avLst/>
          </a:prstGeom>
          <a:noFill/>
        </p:spPr>
      </p:pic>
      <p:pic>
        <p:nvPicPr>
          <p:cNvPr id="2052" name="Picture 4" descr="H:\дешевых фото\IMG-20191029-WA0015.jpg"/>
          <p:cNvPicPr>
            <a:picLocks noGrp="1" noChangeAspect="1" noChangeArrowheads="1"/>
          </p:cNvPicPr>
          <p:nvPr>
            <p:ph type="pic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058" y="3357562"/>
            <a:ext cx="3978275" cy="2743200"/>
          </a:xfrm>
          <a:prstGeom prst="rect">
            <a:avLst/>
          </a:prstGeom>
          <a:noFill/>
        </p:spPr>
      </p:pic>
      <p:pic>
        <p:nvPicPr>
          <p:cNvPr id="2053" name="Picture 5" descr="H:\дешевых фото\IMG-20191029-WA00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1338" y="3357562"/>
            <a:ext cx="3978275" cy="2743200"/>
          </a:xfrm>
          <a:prstGeom prst="rect">
            <a:avLst/>
          </a:prstGeom>
          <a:noFill/>
        </p:spPr>
      </p:pic>
      <p:pic>
        <p:nvPicPr>
          <p:cNvPr id="2054" name="Picture 6" descr="H:\дешевых фото\IMG-20191029-WA000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9300" y="3357562"/>
            <a:ext cx="3619526" cy="2714644"/>
          </a:xfrm>
          <a:prstGeom prst="rect">
            <a:avLst/>
          </a:prstGeom>
          <a:noFill/>
        </p:spPr>
      </p:pic>
      <p:pic>
        <p:nvPicPr>
          <p:cNvPr id="1026" name="Picture 2" descr="F:\дешевых фото\IMG-20191029-WA0001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00" y="285750"/>
            <a:ext cx="3978275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65718" y="214290"/>
            <a:ext cx="6833350" cy="857256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51470" y="1928802"/>
            <a:ext cx="6044245" cy="450059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ОБРАЗОВАТЕЛЬНАЯ СРЕДА – совокупность условий, целенаправленных на всестороннее развитие ребенка в детском саду, на состояние его физического и психического здоровья, успешность его дальнейшего образования. </a:t>
            </a:r>
          </a:p>
          <a:p>
            <a:r>
              <a:rPr lang="ru-RU" dirty="0" smtClean="0"/>
              <a:t>РАЗВИВАЮЩАЯ ПРЕДМЕТНО-ПРОСТРАНСТВЕННАЯ СРЕДА – часть образовательной среды, представленная специально организованным пространством , материалами, оборудованием и инвентарем для развития ребенка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развития.</a:t>
            </a:r>
          </a:p>
          <a:p>
            <a:endParaRPr lang="ru-RU" dirty="0" smtClean="0"/>
          </a:p>
          <a:p>
            <a:r>
              <a:rPr lang="ru-RU" dirty="0" smtClean="0"/>
              <a:t>Учебная зона. Столы для занятий размещены в соответствии с нормами САНПИН 2.4.1.30 49-13. Доска находится на уровне глаз детей. В учебной зоне размещены: уголок творчества , уголок книги, математический уголок, речевой уголок. Такое размещение связано с тем, что расположенные рядом столы и стулья позволяют использовать эти «функциональные помещения» как на занятиях, так и в свободной деятельности, в индивидуальной работе с детьми.</a:t>
            </a:r>
          </a:p>
          <a:p>
            <a:pPr marL="342900" indent="-342900">
              <a:buFontTx/>
              <a:buChar char="-"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7" name="Picture 3" descr="H:\дешевых фото\IMG-20191029-WA00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058" y="285728"/>
            <a:ext cx="4804142" cy="64055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152" y="6187064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</a:t>
            </a: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</a:t>
            </a:r>
            <a:endParaRPr lang="ru-RU" sz="1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:\дешевых фото\IMG-20191029-WA00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3" y="473075"/>
            <a:ext cx="3978275" cy="5638800"/>
          </a:xfrm>
          <a:prstGeom prst="rect">
            <a:avLst/>
          </a:prstGeom>
          <a:noFill/>
        </p:spPr>
      </p:pic>
      <p:pic>
        <p:nvPicPr>
          <p:cNvPr id="3076" name="Picture 4" descr="H:\дешевых фото\IMG-20191029-WA00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2842" y="1214422"/>
            <a:ext cx="6381795" cy="478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старый пользователь\фото 153\Центры ДОУ\центры матем\IMG_5199.JPG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380296" y="428604"/>
            <a:ext cx="44291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своей работе я моделирую </a:t>
            </a:r>
            <a:r>
              <a:rPr lang="ru-RU" dirty="0" err="1" smtClean="0"/>
              <a:t>социокультурную</a:t>
            </a:r>
            <a:r>
              <a:rPr lang="ru-RU" dirty="0" smtClean="0"/>
              <a:t> предметно-пространственную развивающую среду, которая позволяет детям проявлять творческие способности, реализовывать познавательно-эстетические и культурно-коммуникативные потребности в свободном выборе. Развивающая среда, созданная воспитателем, обеспечивает личностно-ориентированное воспитание и социально-эмоциональное взаимодействие детей с взрослыми, где дети эмоционально проявляют себя, выражают осознанно-правильное отношение к окружающему, реализуют себя как личность.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165058" y="6217871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</a:t>
            </a: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7666048" y="6053915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  <a:endParaRPr lang="ru-RU" sz="1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:\дешевых фото\IMG-20191029-WA00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124" y="500042"/>
            <a:ext cx="4357718" cy="5810291"/>
          </a:xfrm>
          <a:prstGeom prst="rect">
            <a:avLst/>
          </a:prstGeom>
          <a:noFill/>
        </p:spPr>
      </p:pic>
      <p:pic>
        <p:nvPicPr>
          <p:cNvPr id="3074" name="Picture 2" descr="F:\дешевых фото\IMG-20191029-WA00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96" y="428604"/>
            <a:ext cx="4357718" cy="58102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метод лит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Рисунок 10" descr="метод.jpg"/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Рисунок 12" descr="методлитерат.jpg"/>
          <p:cNvPicPr>
            <a:picLocks noGrp="1" noChangeAspect="1"/>
          </p:cNvPicPr>
          <p:nvPr>
            <p:ph type="pic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500438"/>
            <a:ext cx="3977640" cy="2743200"/>
          </a:xfrm>
        </p:spPr>
      </p:pic>
      <p:pic>
        <p:nvPicPr>
          <p:cNvPr id="14" name="Рисунок 13" descr="моя литра.jpg"/>
          <p:cNvPicPr>
            <a:picLocks noGrp="1" noChangeAspect="1"/>
          </p:cNvPicPr>
          <p:nvPr>
            <p:ph type="pic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8297" y="3714752"/>
            <a:ext cx="4000528" cy="2556325"/>
          </a:xfrm>
        </p:spPr>
      </p:pic>
      <p:sp>
        <p:nvSpPr>
          <p:cNvPr id="8" name="Заголовок 2"/>
          <p:cNvSpPr txBox="1">
            <a:spLocks/>
          </p:cNvSpPr>
          <p:nvPr/>
        </p:nvSpPr>
        <p:spPr>
          <a:xfrm>
            <a:off x="3879834" y="3714752"/>
            <a:ext cx="4392487" cy="61244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1.6. Рабочий сектор 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(методическая литература педагога)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" name="Рисунок 15" descr="моя мет.jpg"/>
          <p:cNvPicPr>
            <a:picLocks noGrp="1" noChangeAspect="1"/>
          </p:cNvPicPr>
          <p:nvPr>
            <p:ph type="pic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9504" y="6072206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IMG-20191029-WA00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34" y="785794"/>
            <a:ext cx="7000892" cy="52506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66048" y="571480"/>
            <a:ext cx="41434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Основные цели и задачи центра сюжетно-ролевых игр: создание условий для развития игровой деятельности детей; формирование игровых умений, развитие культурных форм игры; всестороннее воспитание и гармоническое развитие детей в игре (эмоционально-нравственное, умственное, физическое, художественно-эстетическое и социально-коммуникативное); развитие самостоятельности, инициативы, творчества, навыков саморегуляции; формирование доброжелательного отношения к сверстникам, умения взаимодействовать, договариваться, самостоятельно разрешать конфликтные ситуации.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90856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  <a:r>
              <a:rPr lang="ru-RU" sz="16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8429" y="5908560"/>
            <a:ext cx="4537207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</a:t>
            </a:r>
            <a:endParaRPr lang="ru-RU" sz="16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:\дешевых фото\IMG-20191029-WA00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6035675" cy="4979988"/>
          </a:xfrm>
          <a:prstGeom prst="rect">
            <a:avLst/>
          </a:prstGeom>
          <a:noFill/>
        </p:spPr>
      </p:pic>
      <p:pic>
        <p:nvPicPr>
          <p:cNvPr id="5123" name="Picture 3" descr="H:\дешевых фото\IMG-20191029-WA0003.jpg"/>
          <p:cNvPicPr>
            <a:picLocks noGrp="1" noChangeAspect="1" noChangeArrowheads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3150" y="609600"/>
            <a:ext cx="6035675" cy="4979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554</Words>
  <Application>Microsoft Office PowerPoint</Application>
  <PresentationFormat>Произвольный</PresentationFormat>
  <Paragraphs>66</Paragraphs>
  <Slides>16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GraduationAlbum_16x9</vt:lpstr>
      <vt:lpstr>2 младшая  группа,                             тема «Раз, два, три, четыре, пять – все мы учимся считать!» (возраст)</vt:lpstr>
      <vt:lpstr>Вход в группу, нижняя левая точка</vt:lpstr>
      <vt:lpstr>1. Рабочий сектор  </vt:lpstr>
      <vt:lpstr>Презентация PowerPoint</vt:lpstr>
      <vt:lpstr>Презентация PowerPoint</vt:lpstr>
      <vt:lpstr>Презентация PowerPoint</vt:lpstr>
      <vt:lpstr>Презентация PowerPoint</vt:lpstr>
      <vt:lpstr>  Активный сектор   </vt:lpstr>
      <vt:lpstr>Презентация PowerPoint</vt:lpstr>
      <vt:lpstr> Активный сектор   </vt:lpstr>
      <vt:lpstr> Активный сектор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2018-04-22T15:15:56Z</dcterms:created>
  <dcterms:modified xsi:type="dcterms:W3CDTF">2019-12-16T11:54:37Z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