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3"/>
  </p:handoutMasterIdLst>
  <p:sldIdLst>
    <p:sldId id="259" r:id="rId2"/>
    <p:sldId id="256" r:id="rId3"/>
    <p:sldId id="257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4" r:id="rId17"/>
    <p:sldId id="275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31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37" d="100"/>
          <a:sy n="37" d="100"/>
        </p:scale>
        <p:origin x="2180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972551DC-C173-416B-A720-3EA1A134000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5AA986A-FE4D-46B9-8F15-AF0FC07458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69CCE-335C-48C1-962C-585FE255BD2A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A53A988-4C81-44D8-9D70-D50BABD819D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67B92C7-8441-4DC8-9C74-E51A447555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4E841-7346-4069-A1CA-351221062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241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DD66-50DF-4D62-9F06-35F0C11D8E11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846B-0917-46F4-BE75-20A779057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970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DD66-50DF-4D62-9F06-35F0C11D8E11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846B-0917-46F4-BE75-20A779057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88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DD66-50DF-4D62-9F06-35F0C11D8E11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846B-0917-46F4-BE75-20A779057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314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DD66-50DF-4D62-9F06-35F0C11D8E11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846B-0917-46F4-BE75-20A779057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222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DD66-50DF-4D62-9F06-35F0C11D8E11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846B-0917-46F4-BE75-20A779057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462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DD66-50DF-4D62-9F06-35F0C11D8E11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846B-0917-46F4-BE75-20A779057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926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DD66-50DF-4D62-9F06-35F0C11D8E11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846B-0917-46F4-BE75-20A779057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157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DD66-50DF-4D62-9F06-35F0C11D8E11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846B-0917-46F4-BE75-20A779057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521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DD66-50DF-4D62-9F06-35F0C11D8E11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846B-0917-46F4-BE75-20A779057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713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DD66-50DF-4D62-9F06-35F0C11D8E11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846B-0917-46F4-BE75-20A779057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24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BDD66-50DF-4D62-9F06-35F0C11D8E11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5846B-0917-46F4-BE75-20A779057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078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BDD66-50DF-4D62-9F06-35F0C11D8E11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5846B-0917-46F4-BE75-20A779057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588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2E8F7A8-43F2-4EB5-82B7-264A0AF7C8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38A1020D-3A4E-4F18-AFCC-A4E521DD3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1722758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sz="4000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Решение задач на вывод формул</a:t>
            </a:r>
          </a:p>
        </p:txBody>
      </p:sp>
    </p:spTree>
    <p:extLst>
      <p:ext uri="{BB962C8B-B14F-4D97-AF65-F5344CB8AC3E}">
        <p14:creationId xmlns:p14="http://schemas.microsoft.com/office/powerpoint/2010/main" val="508859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>
            <a:extLst>
              <a:ext uri="{FF2B5EF4-FFF2-40B4-BE49-F238E27FC236}">
                <a16:creationId xmlns:a16="http://schemas.microsoft.com/office/drawing/2014/main" id="{A3762E81-CFE7-47CC-9FB2-57D87ADFB1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28650" y="1253331"/>
            <a:ext cx="7886700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4000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2.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0" indent="0">
              <a:buNone/>
              <a:defRPr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Относительная плотность вещества по воздуху равна 2. </a:t>
            </a:r>
          </a:p>
          <a:p>
            <a:pPr marL="0" indent="0">
              <a:buNone/>
              <a:defRPr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Вычислите молекулярную массу вещества.</a:t>
            </a:r>
          </a:p>
          <a:p>
            <a:pPr>
              <a:defRPr/>
            </a:pP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5E09193A-93BE-4D4E-8500-1DD1575B50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288" y="1196975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 на определение молекулярной массы вещества по значению абсолютной плотности вещества.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29F8BAE5-789A-44D6-BF17-CB343C68E9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3133625"/>
            <a:ext cx="8229600" cy="4525962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ru-RU" sz="3600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1.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Определите молекулярную массу газа, если его плотность при </a:t>
            </a:r>
            <a:r>
              <a:rPr lang="ru-RU" sz="3600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н.у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составляет 1,96 г/л.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>
            <a:extLst>
              <a:ext uri="{FF2B5EF4-FFF2-40B4-BE49-F238E27FC236}">
                <a16:creationId xmlns:a16="http://schemas.microsoft.com/office/drawing/2014/main" id="{2DD70AFA-60F3-447E-A642-A2D3D6800E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79121" y="1814051"/>
            <a:ext cx="78867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4000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2.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Плотность газа при </a:t>
            </a:r>
            <a:r>
              <a:rPr lang="ru-RU" sz="4000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н.у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 составляет 1,43 г/л. Вычислите молекулярную массу вещества.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30F17B40-FB1D-41D7-A36C-E94059329D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8229600" cy="1143000"/>
          </a:xfrm>
        </p:spPr>
        <p:txBody>
          <a:bodyPr>
            <a:normAutofit fontScale="90000"/>
          </a:bodyPr>
          <a:lstStyle/>
          <a:p>
            <a:pPr marL="838200" indent="-838200">
              <a:defRPr/>
            </a:pPr>
            <a:r>
              <a:rPr lang="ru-RU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 на определение массовой доли элемента по формуле вещества.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B37CB90A-688E-4F19-B20B-88EE788C7F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2565400"/>
            <a:ext cx="8229600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Вычислите массовые доли углерода и водорода в метане (</a:t>
            </a: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094DFD96-CB37-42FB-B675-2A1DA36163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229600" cy="1143000"/>
          </a:xfrm>
        </p:spPr>
        <p:txBody>
          <a:bodyPr>
            <a:normAutofit fontScale="90000"/>
          </a:bodyPr>
          <a:lstStyle/>
          <a:p>
            <a:pPr marL="838200" indent="-838200">
              <a:defRPr/>
            </a:pPr>
            <a:r>
              <a:rPr lang="ru-RU" sz="32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 на определение  молекулярной формулы  вещества по его относительной плотности и массовой доле элемента в соединении.</a:t>
            </a:r>
            <a:r>
              <a:rPr lang="ru-RU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D05A39FB-D4D9-461B-87C7-4A949878024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2933761"/>
            <a:ext cx="8229600" cy="452596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3600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1.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Выведите формулу вещества, содержащего 82,75% углерода, 17,25% водорода. Относительная плотность паров этого вещества по воздуху равна 2.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6AC8CD89-40B4-473A-88EA-E5185BCD73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549275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 на определение молекулярной формулы вещества по массовым долям элементов, если нет молекулярной массы.</a:t>
            </a:r>
            <a:r>
              <a:rPr lang="ru-RU" sz="4000"/>
              <a:t> 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A881A2BD-B63D-4FF7-8A5F-48A4ADF7DE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2332038"/>
            <a:ext cx="8229600" cy="4525962"/>
          </a:xfrm>
        </p:spPr>
        <p:txBody>
          <a:bodyPr/>
          <a:lstStyle/>
          <a:p>
            <a:pPr marL="609600" indent="-609600">
              <a:defRPr/>
            </a:pPr>
            <a:r>
              <a:rPr lang="ru-RU" sz="36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1. </a:t>
            </a:r>
            <a:r>
              <a:rPr lang="ru-RU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Массовая доля углерода, кислорода, водорода в веществе соответственно равны 64,9 %, 21,6 %, 13,5 %. Установите молекулярную формулу органического вещества.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4613E767-66D7-49F6-AC75-3EBE464AFB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  на определение молекулярной формулы вещества, если указан класс соединения и указана </a:t>
            </a:r>
            <a:r>
              <a:rPr lang="ru-RU" sz="3600" b="1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относительная плотность газа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04D4D846-C467-46C9-B461-873842C1F6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2924175"/>
            <a:ext cx="8229600" cy="4525963"/>
          </a:xfrm>
        </p:spPr>
        <p:txBody>
          <a:bodyPr/>
          <a:lstStyle/>
          <a:p>
            <a:pPr marL="609600" indent="-609600">
              <a:defRPr/>
            </a:pPr>
            <a:r>
              <a:rPr lang="ru-RU" sz="4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1. </a:t>
            </a:r>
            <a: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Относительная плотность паров алкена по азоту равна 3,5. Установите молекулярную формулу алкена.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>
            <a:extLst>
              <a:ext uri="{FF2B5EF4-FFF2-40B4-BE49-F238E27FC236}">
                <a16:creationId xmlns:a16="http://schemas.microsoft.com/office/drawing/2014/main" id="{69AA912C-A00D-4E9F-8B92-F3D83E2279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3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2. </a:t>
            </a: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Относительная плотность паров </a:t>
            </a:r>
            <a:r>
              <a:rPr lang="ru-RU" sz="4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алкана</a:t>
            </a: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по воздуху равна 3,931. Установите молекулярную формулу </a:t>
            </a:r>
            <a:r>
              <a:rPr lang="ru-RU" sz="4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алкана</a:t>
            </a: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DD5450F8-B860-417A-8F6A-7434725D63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765175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  на определение молекулярной формулы вещества, если указан класс соединения и указана </a:t>
            </a:r>
            <a:r>
              <a:rPr lang="ru-RU" sz="3600" b="1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массовая доля элемента в соединении</a:t>
            </a:r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0524E4CF-EB9C-4C68-8346-61784D2448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2924175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ru-RU" sz="3600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1. </a:t>
            </a: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Массовая доля хлора в </a:t>
            </a:r>
            <a:r>
              <a:rPr lang="ru-RU" sz="4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монохлоралкане</a:t>
            </a: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равна 38,38 %. Установите молекулярную формулу </a:t>
            </a:r>
            <a:r>
              <a:rPr lang="ru-RU" sz="4000" b="1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монохлоралкана</a:t>
            </a: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4000" dirty="0"/>
              <a:t>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31BBD02E-D6F6-4C38-9F26-775E5ADEB2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Домашнее задание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056118F3-ABCF-467C-A9D7-C0FDD7B621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609600" indent="-609600">
              <a:defRPr/>
            </a:pPr>
            <a:r>
              <a:rPr lang="ru-RU" sz="36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1. </a:t>
            </a:r>
            <a:r>
              <a:rPr lang="ru-RU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Относительная плотность паров алкадиена по кислороду равна 2,125. Установите молекулярную формулу вещества.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754C69D-0EC2-4B09-AEC4-7B9B9F30BA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D04791E-47B3-4AE2-A01C-E066995EB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4429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>
              <a:defRPr/>
            </a:pPr>
            <a:r>
              <a:rPr lang="ru-RU" sz="4000" b="1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Для вывода формулы </a:t>
            </a:r>
          </a:p>
          <a:p>
            <a:pPr defTabSz="914400" eaLnBrk="1" hangingPunct="1">
              <a:defRPr/>
            </a:pPr>
            <a:r>
              <a:rPr lang="ru-RU" sz="4000" b="1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нужно найти: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DCC5BD8-FE50-472E-B214-62A1BFAF0BF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40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Молярную массу </a:t>
            </a: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44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</a:p>
          <a:p>
            <a:pPr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соотношение числа атомов в молекуле</a:t>
            </a:r>
          </a:p>
        </p:txBody>
      </p:sp>
    </p:spTree>
    <p:extLst>
      <p:ext uri="{BB962C8B-B14F-4D97-AF65-F5344CB8AC3E}">
        <p14:creationId xmlns:p14="http://schemas.microsoft.com/office/powerpoint/2010/main" val="3129106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>
            <a:extLst>
              <a:ext uri="{FF2B5EF4-FFF2-40B4-BE49-F238E27FC236}">
                <a16:creationId xmlns:a16="http://schemas.microsoft.com/office/drawing/2014/main" id="{5212FFAD-4AA8-4A2B-A6DF-A3971A11C8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defRPr/>
            </a:pPr>
            <a:r>
              <a:rPr lang="ru-RU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2. 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Установите молекулярную формулу алкина, плотность паров по воздуху равна 2,345.</a:t>
            </a:r>
            <a:r>
              <a:rPr lang="ru-RU" sz="2800"/>
              <a:t> </a:t>
            </a:r>
          </a:p>
          <a:p>
            <a:pPr marL="609600" indent="-609600">
              <a:defRPr/>
            </a:pPr>
            <a:r>
              <a:rPr lang="ru-RU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3. 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Углеводород имеет плотность по воздуху равную 1,34, массовая доля углерода равна 80%. Выведите формулу вещества.</a:t>
            </a:r>
            <a:r>
              <a:rPr lang="ru-RU" sz="2800"/>
              <a:t> </a:t>
            </a:r>
          </a:p>
        </p:txBody>
      </p:sp>
      <p:sp>
        <p:nvSpPr>
          <p:cNvPr id="35844" name="Rectangle 4">
            <a:extLst>
              <a:ext uri="{FF2B5EF4-FFF2-40B4-BE49-F238E27FC236}">
                <a16:creationId xmlns:a16="http://schemas.microsoft.com/office/drawing/2014/main" id="{58421D1D-E331-4B05-BC55-E52C886F9D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Домашнее задание</a:t>
            </a:r>
            <a:r>
              <a:rPr lang="ru-RU">
                <a:solidFill>
                  <a:srgbClr val="CC00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>
            <a:extLst>
              <a:ext uri="{FF2B5EF4-FFF2-40B4-BE49-F238E27FC236}">
                <a16:creationId xmlns:a16="http://schemas.microsoft.com/office/drawing/2014/main" id="{829DA0C7-3EC1-4FA4-AE46-A33F7BD2A1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defRPr/>
            </a:pPr>
            <a:r>
              <a:rPr lang="ru-RU" sz="36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4. </a:t>
            </a:r>
            <a:r>
              <a:rPr lang="ru-RU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Выведите формулу алкина, если его плотность равна 1,768 г/л.</a:t>
            </a:r>
          </a:p>
        </p:txBody>
      </p:sp>
      <p:sp>
        <p:nvSpPr>
          <p:cNvPr id="36868" name="Rectangle 4">
            <a:extLst>
              <a:ext uri="{FF2B5EF4-FFF2-40B4-BE49-F238E27FC236}">
                <a16:creationId xmlns:a16="http://schemas.microsoft.com/office/drawing/2014/main" id="{D256BDE5-47C1-4ACA-809F-2F59FAB7EF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Домашнее задание</a:t>
            </a:r>
            <a:r>
              <a:rPr lang="ru-RU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2E8F7A8-43F2-4EB5-82B7-264A0AF7C8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1F28925-30A7-49BD-B4C8-825D230010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Молярная масса выражается: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C4A36336-2E31-43E6-980B-A62AF0A31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sz="4000" b="1" i="0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1. Через плотность вещества </a:t>
            </a:r>
            <a:r>
              <a:rPr lang="en-US" sz="4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ρ</a:t>
            </a:r>
            <a:endParaRPr kumimoji="0" lang="ru-RU" sz="4000" b="1" i="0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/>
              <a:cs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4CD9BC62-3BAA-47AE-8369-541D1EE571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17" y="2684462"/>
            <a:ext cx="4019550" cy="241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388835F3-0886-4B65-837F-0BCA6A1F65B9}"/>
              </a:ext>
            </a:extLst>
          </p:cNvPr>
          <p:cNvSpPr/>
          <p:nvPr/>
        </p:nvSpPr>
        <p:spPr>
          <a:xfrm>
            <a:off x="4693666" y="3396969"/>
            <a:ext cx="902826" cy="3935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13">
            <a:extLst>
              <a:ext uri="{FF2B5EF4-FFF2-40B4-BE49-F238E27FC236}">
                <a16:creationId xmlns:a16="http://schemas.microsoft.com/office/drawing/2014/main" id="{D23976FC-7ADF-42AD-9150-90282105D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561" y="2970370"/>
            <a:ext cx="3527425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2EEA17-0BF4-4FBE-9174-A4C3291F0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2954338"/>
            <a:ext cx="628650" cy="88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0C9326B2-1510-4D40-A3F8-FD838989A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948" y="3273582"/>
            <a:ext cx="6286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8642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2E8F7A8-43F2-4EB5-82B7-264A0AF7C8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D1F28925-30A7-49BD-B4C8-825D230010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Молярная масса выражается: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1BBA95F3-0391-4382-93F5-D39FE71CC8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806" y="1482322"/>
            <a:ext cx="8592424" cy="5375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sz="4000" i="0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2. Через относительную плотность газа</a:t>
            </a:r>
            <a:endParaRPr kumimoji="0" lang="en-US" sz="4000" i="0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en-US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D</a:t>
            </a:r>
            <a:r>
              <a:rPr lang="en-US" sz="2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H2</a:t>
            </a:r>
            <a:r>
              <a:rPr lang="en-US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(</a:t>
            </a:r>
            <a:r>
              <a:rPr lang="ru-RU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газа) = </a:t>
            </a:r>
            <a:r>
              <a:rPr lang="en-US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M</a:t>
            </a:r>
            <a:r>
              <a:rPr lang="ru-RU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(газа) / 2</a:t>
            </a:r>
            <a:r>
              <a:rPr lang="ru-RU" sz="40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,</a:t>
            </a:r>
            <a:r>
              <a:rPr lang="ru-RU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</a:t>
            </a:r>
            <a:r>
              <a:rPr lang="ru-RU" sz="40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откуда</a:t>
            </a:r>
          </a:p>
          <a:p>
            <a:pPr marL="0" lvl="0" indent="0" defTabSz="914400" eaLnBrk="1" hangingPunct="1">
              <a:buNone/>
              <a:defRPr/>
            </a:pPr>
            <a:r>
              <a:rPr lang="en-US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M</a:t>
            </a:r>
            <a:r>
              <a:rPr lang="ru-RU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(газа) = 2 · </a:t>
            </a:r>
            <a:r>
              <a:rPr lang="en-US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D</a:t>
            </a:r>
            <a:r>
              <a:rPr lang="en-US" sz="2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H2</a:t>
            </a:r>
            <a:r>
              <a:rPr lang="en-US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(</a:t>
            </a:r>
            <a:r>
              <a:rPr lang="ru-RU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газа) </a:t>
            </a:r>
            <a:endParaRPr lang="ru-RU" sz="4000" kern="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/>
              <a:cs typeface="Arial"/>
            </a:endParaRPr>
          </a:p>
          <a:p>
            <a:pPr marL="0" indent="0" defTabSz="914400" eaLnBrk="1" hangingPunct="1">
              <a:buNone/>
              <a:defRPr/>
            </a:pPr>
            <a:r>
              <a:rPr lang="ru-RU" sz="40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и</a:t>
            </a:r>
          </a:p>
          <a:p>
            <a:pPr marL="0" indent="0" defTabSz="914400" eaLnBrk="1" hangingPunct="1">
              <a:buNone/>
              <a:defRPr/>
            </a:pPr>
            <a:r>
              <a:rPr lang="en-US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D</a:t>
            </a:r>
            <a:r>
              <a:rPr lang="ru-RU" sz="2000" b="1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возд</a:t>
            </a:r>
            <a:r>
              <a:rPr lang="en-US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(</a:t>
            </a:r>
            <a:r>
              <a:rPr lang="ru-RU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газа) = </a:t>
            </a:r>
            <a:r>
              <a:rPr lang="en-US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M</a:t>
            </a:r>
            <a:r>
              <a:rPr lang="ru-RU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(газа) / 29</a:t>
            </a:r>
            <a:r>
              <a:rPr lang="ru-RU" sz="4000" kern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, откуда</a:t>
            </a:r>
          </a:p>
          <a:p>
            <a:pPr marL="0" lvl="0" indent="0" defTabSz="91440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M</a:t>
            </a:r>
            <a:r>
              <a:rPr lang="ru-RU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(газа) = 29 · </a:t>
            </a:r>
            <a:r>
              <a:rPr lang="en-US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D</a:t>
            </a:r>
            <a:r>
              <a:rPr lang="ru-RU" sz="2000" b="1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возд</a:t>
            </a:r>
            <a:r>
              <a:rPr lang="en-US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(</a:t>
            </a:r>
            <a:r>
              <a:rPr lang="ru-RU" sz="4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газа) </a:t>
            </a:r>
            <a:endParaRPr lang="ru-RU" sz="4000" kern="0" dirty="0">
              <a:solidFill>
                <a:srgbClr val="44546A">
                  <a:lumMod val="75000"/>
                </a:srgb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lang="ru-RU" sz="4000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8338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D1F28925-30A7-49BD-B4C8-825D230010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Молярная масса выражается: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AB8950CD-CD97-4D53-A1F0-EF0960C51B8E}"/>
              </a:ext>
            </a:extLst>
          </p:cNvPr>
          <p:cNvSpPr txBox="1">
            <a:spLocks noChangeArrowheads="1"/>
          </p:cNvSpPr>
          <p:nvPr/>
        </p:nvSpPr>
        <p:spPr>
          <a:xfrm>
            <a:off x="323850" y="162877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ru-RU" sz="47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Через соотношение </a:t>
            </a:r>
            <a:r>
              <a:rPr lang="en-US" sz="47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 </a:t>
            </a:r>
            <a:r>
              <a:rPr lang="ru-RU" sz="47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</a:t>
            </a:r>
            <a:r>
              <a:rPr lang="ru-RU" sz="4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4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</a:t>
            </a:r>
            <a:endParaRPr lang="ru-RU" sz="4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None/>
              <a:defRPr/>
            </a:pPr>
            <a:endParaRPr lang="ru-RU" sz="4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3" name="Picture 5">
            <a:extLst>
              <a:ext uri="{FF2B5EF4-FFF2-40B4-BE49-F238E27FC236}">
                <a16:creationId xmlns:a16="http://schemas.microsoft.com/office/drawing/2014/main" id="{5891E2ED-A7EA-4B3D-96A8-81F691685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565400"/>
            <a:ext cx="3484563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760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D1F28925-30A7-49BD-B4C8-825D230010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FDE453E-9DBA-4B84-98CE-3DFB01342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j-ea"/>
                <a:cs typeface="Arial"/>
              </a:rPr>
              <a:t>Соотношение числа атомов в молекуле находится: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C6FE59C-F879-44FA-9409-D19B5838DDA1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Через общую формулу класса соединений</a:t>
            </a:r>
          </a:p>
          <a:p>
            <a:pPr>
              <a:buFontTx/>
              <a:buNone/>
              <a:defRPr/>
            </a:pPr>
            <a:r>
              <a:rPr lang="ru-RU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АЛКАН     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nH2n+2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  <a:defRPr/>
            </a:pP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M=12n+2n+2=14n+2</a:t>
            </a:r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  <a:defRPr/>
            </a:pPr>
            <a:r>
              <a:rPr lang="ru-RU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АЛКЕН      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nH2n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  <a:defRPr/>
            </a:pP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M=12n+2n=14n</a:t>
            </a:r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  <a:defRPr/>
            </a:pPr>
            <a:r>
              <a:rPr lang="ru-RU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АЛКИН      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nH2n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>
              <a:buFontTx/>
              <a:buNone/>
              <a:defRPr/>
            </a:pP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M=14n-2</a:t>
            </a:r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9834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D1F28925-30A7-49BD-B4C8-825D230010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FDE453E-9DBA-4B84-98CE-3DFB01342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j-ea"/>
                <a:cs typeface="Arial"/>
              </a:rPr>
              <a:t>Соотношение числа атомов в молекуле находится: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5B132F06-2133-4193-83F1-1D846E4C90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822959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sz="4400" b="1" i="0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2. Через массовые доли элемента в веществе</a:t>
            </a:r>
            <a:endParaRPr kumimoji="0" lang="ru-RU" sz="4000" b="1" i="0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/>
              <a:ea typeface="+mn-ea"/>
              <a:cs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                  ω</a:t>
            </a:r>
            <a:r>
              <a:rPr kumimoji="0" lang="en-US" sz="5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</a:t>
            </a:r>
            <a:r>
              <a:rPr kumimoji="0" lang="ru-RU" sz="5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С)   ω(</a:t>
            </a:r>
            <a:r>
              <a:rPr kumimoji="0" lang="en-US" sz="5400" b="1" i="0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H)</a:t>
            </a:r>
            <a:endParaRPr kumimoji="0" lang="ru-RU" sz="5400" b="1" i="0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                   </a:t>
            </a:r>
            <a:r>
              <a:rPr kumimoji="0" lang="en-US" sz="54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Ar</a:t>
            </a: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(</a:t>
            </a:r>
            <a:r>
              <a:rPr kumimoji="0" lang="ru-RU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С)  </a:t>
            </a:r>
            <a:r>
              <a:rPr kumimoji="0" lang="en-US" sz="54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Ar</a:t>
            </a: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(H)</a:t>
            </a:r>
            <a:endParaRPr kumimoji="0" lang="ru-RU" sz="5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E8C8D4C-1C0A-438E-B72F-25E0BAC38C97}"/>
              </a:ext>
            </a:extLst>
          </p:cNvPr>
          <p:cNvSpPr/>
          <p:nvPr/>
        </p:nvSpPr>
        <p:spPr>
          <a:xfrm>
            <a:off x="457200" y="3696540"/>
            <a:ext cx="39741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n(C)</a:t>
            </a:r>
            <a:r>
              <a:rPr lang="ru-RU" sz="5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:</a:t>
            </a:r>
            <a:r>
              <a:rPr lang="en-US" sz="5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n(H) = </a:t>
            </a: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FC4CA8F-9E38-4548-8FE4-95CC1993C8E0}"/>
              </a:ext>
            </a:extLst>
          </p:cNvPr>
          <p:cNvSpPr/>
          <p:nvPr/>
        </p:nvSpPr>
        <p:spPr>
          <a:xfrm>
            <a:off x="6031005" y="3557644"/>
            <a:ext cx="4154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kern="0" dirty="0">
                <a:solidFill>
                  <a:srgbClr val="FF0000"/>
                </a:solidFill>
                <a:latin typeface="Arial"/>
                <a:cs typeface="Arial"/>
              </a:rPr>
              <a:t>:</a:t>
            </a:r>
            <a:endParaRPr lang="ru-RU" dirty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EC5B9A8E-9D08-4713-AF4A-D231742824C1}"/>
              </a:ext>
            </a:extLst>
          </p:cNvPr>
          <p:cNvCxnSpPr>
            <a:cxnSpLocks/>
          </p:cNvCxnSpPr>
          <p:nvPr/>
        </p:nvCxnSpPr>
        <p:spPr>
          <a:xfrm>
            <a:off x="4431365" y="4114800"/>
            <a:ext cx="144857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BA545AB0-95A6-4D91-BB4C-5203B62701E5}"/>
              </a:ext>
            </a:extLst>
          </p:cNvPr>
          <p:cNvCxnSpPr>
            <a:cxnSpLocks/>
          </p:cNvCxnSpPr>
          <p:nvPr/>
        </p:nvCxnSpPr>
        <p:spPr>
          <a:xfrm>
            <a:off x="6446503" y="4114800"/>
            <a:ext cx="144857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3417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D1F28925-30A7-49BD-B4C8-825D230010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pPr eaLnBrk="1" hangingPunct="1"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FDE453E-9DBA-4B84-98CE-3DFB01342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j-ea"/>
                <a:cs typeface="Arial"/>
              </a:rPr>
              <a:t>Соотношение числа атомов в молекуле находится: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943FB928-100B-4952-BE00-218E82133B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96691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sz="4000" b="1" i="0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Arial"/>
              </a:rPr>
              <a:t>3. Через количество продуктов реакций, в которой участвует искомое вещество</a:t>
            </a:r>
          </a:p>
        </p:txBody>
      </p:sp>
    </p:spTree>
    <p:extLst>
      <p:ext uri="{BB962C8B-B14F-4D97-AF65-F5344CB8AC3E}">
        <p14:creationId xmlns:p14="http://schemas.microsoft.com/office/powerpoint/2010/main" val="672376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5B7088FD-B24E-4E07-BD5F-FFAC28CF1D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836613"/>
            <a:ext cx="8362950" cy="16414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Задачи на определение молекулярной массы вещества по значению относительной плотности вещества.</a:t>
            </a:r>
            <a:br>
              <a:rPr lang="ru-RU" sz="40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134307DC-02D9-407E-9861-9ACA4C4723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2708275"/>
            <a:ext cx="8229600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sz="3600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Задача 1.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Относительная плотность паров органического соединения по водороду равна 15. Найдите относительную молекулярную массу вещества. </a:t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580</Words>
  <Application>Microsoft Office PowerPoint</Application>
  <PresentationFormat>Экран (4:3)</PresentationFormat>
  <Paragraphs>60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Молярная масса выражается:</vt:lpstr>
      <vt:lpstr>Молярная масса выражается:</vt:lpstr>
      <vt:lpstr>Молярная масса выражается:</vt:lpstr>
      <vt:lpstr>Презентация PowerPoint</vt:lpstr>
      <vt:lpstr>Презентация PowerPoint</vt:lpstr>
      <vt:lpstr>Презентация PowerPoint</vt:lpstr>
      <vt:lpstr> Задачи на определение молекулярной массы вещества по значению относительной плотности вещества. </vt:lpstr>
      <vt:lpstr>Презентация PowerPoint</vt:lpstr>
      <vt:lpstr>Задачи на определение молекулярной массы вещества по значению абсолютной плотности вещества.</vt:lpstr>
      <vt:lpstr>Презентация PowerPoint</vt:lpstr>
      <vt:lpstr>Задачи на определение массовой доли элемента по формуле вещества.</vt:lpstr>
      <vt:lpstr>Задачи на определение  молекулярной формулы  вещества по его относительной плотности и массовой доле элемента в соединении. </vt:lpstr>
      <vt:lpstr>Задачи на определение молекулярной формулы вещества по массовым долям элементов, если нет молекулярной массы. </vt:lpstr>
      <vt:lpstr>Задачи  на определение молекулярной формулы вещества, если указан класс соединения и указана относительная плотность газа</vt:lpstr>
      <vt:lpstr>Презентация PowerPoint</vt:lpstr>
      <vt:lpstr>Задачи  на определение молекулярной формулы вещества, если указан класс соединения и указана массовая доля элемента в соединении</vt:lpstr>
      <vt:lpstr>Домашнее задание </vt:lpstr>
      <vt:lpstr>Домашнее задание </vt:lpstr>
      <vt:lpstr>Домашнее задание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9</cp:revision>
  <dcterms:created xsi:type="dcterms:W3CDTF">2019-12-16T12:22:24Z</dcterms:created>
  <dcterms:modified xsi:type="dcterms:W3CDTF">2019-12-16T14:10:00Z</dcterms:modified>
</cp:coreProperties>
</file>