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6" r:id="rId2"/>
    <p:sldId id="280" r:id="rId3"/>
    <p:sldId id="281" r:id="rId4"/>
    <p:sldId id="279" r:id="rId5"/>
    <p:sldId id="258" r:id="rId6"/>
    <p:sldId id="259" r:id="rId7"/>
    <p:sldId id="260" r:id="rId8"/>
    <p:sldId id="275" r:id="rId9"/>
    <p:sldId id="276" r:id="rId10"/>
    <p:sldId id="261" r:id="rId11"/>
    <p:sldId id="292" r:id="rId12"/>
    <p:sldId id="262" r:id="rId13"/>
    <p:sldId id="263" r:id="rId14"/>
    <p:sldId id="266" r:id="rId15"/>
    <p:sldId id="282" r:id="rId16"/>
    <p:sldId id="283" r:id="rId17"/>
    <p:sldId id="284" r:id="rId18"/>
    <p:sldId id="285" r:id="rId19"/>
    <p:sldId id="287" r:id="rId20"/>
    <p:sldId id="289" r:id="rId21"/>
    <p:sldId id="264" r:id="rId22"/>
    <p:sldId id="290" r:id="rId23"/>
    <p:sldId id="291" r:id="rId24"/>
    <p:sldId id="277" r:id="rId25"/>
    <p:sldId id="29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8F26224-FBE0-4AA6-B4CA-4EA07439E05E}">
          <p14:sldIdLst>
            <p14:sldId id="256"/>
            <p14:sldId id="280"/>
            <p14:sldId id="281"/>
            <p14:sldId id="279"/>
            <p14:sldId id="258"/>
            <p14:sldId id="259"/>
            <p14:sldId id="260"/>
            <p14:sldId id="275"/>
            <p14:sldId id="276"/>
            <p14:sldId id="261"/>
            <p14:sldId id="292"/>
            <p14:sldId id="262"/>
            <p14:sldId id="263"/>
            <p14:sldId id="266"/>
            <p14:sldId id="282"/>
            <p14:sldId id="283"/>
            <p14:sldId id="284"/>
            <p14:sldId id="285"/>
            <p14:sldId id="287"/>
            <p14:sldId id="289"/>
          </p14:sldIdLst>
        </p14:section>
        <p14:section name="Раздел без заголовка" id="{88439241-8240-4E20-B196-97F072726931}">
          <p14:sldIdLst>
            <p14:sldId id="264"/>
            <p14:sldId id="290"/>
            <p14:sldId id="291"/>
            <p14:sldId id="277"/>
            <p14:sldId id="29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660"/>
  </p:normalViewPr>
  <p:slideViewPr>
    <p:cSldViewPr>
      <p:cViewPr varScale="1">
        <p:scale>
          <a:sx n="114" d="100"/>
          <a:sy n="114" d="100"/>
        </p:scale>
        <p:origin x="-1554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A3A2B-9D6E-428B-93B5-8D3646BCF74B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FBB67-B6D5-4758-A26A-303D1FD391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5213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571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08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4872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00229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2542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4698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1085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768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659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0761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9452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5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331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698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370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797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827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AC7A713-7007-4913-B2CB-7614D15284D3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22804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unfl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524925">
            <a:off x="161875" y="425425"/>
            <a:ext cx="2744471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280920" cy="3329581"/>
          </a:xfrm>
        </p:spPr>
        <p:txBody>
          <a:bodyPr/>
          <a:lstStyle/>
          <a:p>
            <a:pPr algn="ctr"/>
            <a:r>
              <a:rPr lang="ru-RU" sz="40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Математические закономерности в природе. Числа Фибоначчи.</a:t>
            </a:r>
            <a:endParaRPr lang="en-US" sz="4000" b="1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777380"/>
            <a:ext cx="8280920" cy="1747964"/>
          </a:xfrm>
        </p:spPr>
        <p:txBody>
          <a:bodyPr>
            <a:normAutofit fontScale="40000" lnSpcReduction="20000"/>
          </a:bodyPr>
          <a:lstStyle/>
          <a:p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Выполнила </a:t>
            </a:r>
          </a:p>
          <a:p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Яценко </a:t>
            </a:r>
            <a:r>
              <a:rPr lang="ru-RU" sz="6200" b="1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Дарья</a:t>
            </a:r>
            <a:endParaRPr lang="ru-RU" sz="6200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  <a:p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Ученица 7 </a:t>
            </a:r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класса</a:t>
            </a:r>
          </a:p>
          <a:p>
            <a:r>
              <a:rPr lang="ru-RU" sz="6200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Маоу</a:t>
            </a:r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 </a:t>
            </a:r>
            <a:r>
              <a:rPr lang="ru-RU" sz="6200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сош</a:t>
            </a:r>
            <a:r>
              <a:rPr lang="ru-RU" sz="62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 </a:t>
            </a:r>
            <a:r>
              <a:rPr lang="ru-RU" sz="6200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С.чапланово</a:t>
            </a:r>
            <a:endParaRPr lang="ru-RU" sz="6200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  <a:p>
            <a:endParaRPr lang="en-US" dirty="0"/>
          </a:p>
        </p:txBody>
      </p:sp>
      <p:pic>
        <p:nvPicPr>
          <p:cNvPr id="4" name="Рисунок 3" descr="1.19 Фибоначчи в цветку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157192"/>
            <a:ext cx="2664296" cy="1821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369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78392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В 1202 году он пытался решить практическую задачу: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356992"/>
            <a:ext cx="763096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«Сколько </a:t>
            </a:r>
            <a:r>
              <a:rPr lang="ru-RU" altLang="ru-RU" sz="20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пар кроликов родится в течении года, если известно, что через месяц пара кроликов производит на свет другую пару, а рождают кролики со второго месяца после своего </a:t>
            </a:r>
            <a:r>
              <a:rPr lang="ru-RU" altLang="ru-RU" sz="20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рождения»</a:t>
            </a:r>
            <a:endParaRPr lang="ru-RU" altLang="ru-RU" sz="20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45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0"/>
            <a:ext cx="1928826" cy="1446620"/>
          </a:xfrm>
          <a:prstGeom prst="rect">
            <a:avLst/>
          </a:prstGeom>
          <a:noFill/>
        </p:spPr>
      </p:pic>
      <p:pic>
        <p:nvPicPr>
          <p:cNvPr id="3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00108"/>
            <a:ext cx="1928826" cy="1446620"/>
          </a:xfrm>
          <a:prstGeom prst="rect">
            <a:avLst/>
          </a:prstGeom>
          <a:noFill/>
        </p:spPr>
      </p:pic>
      <p:pic>
        <p:nvPicPr>
          <p:cNvPr id="4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000372"/>
            <a:ext cx="1928826" cy="1446620"/>
          </a:xfrm>
          <a:prstGeom prst="rect">
            <a:avLst/>
          </a:prstGeom>
          <a:noFill/>
        </p:spPr>
      </p:pic>
      <p:pic>
        <p:nvPicPr>
          <p:cNvPr id="5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1928826" cy="1446620"/>
          </a:xfrm>
          <a:prstGeom prst="rect">
            <a:avLst/>
          </a:prstGeom>
          <a:noFill/>
        </p:spPr>
      </p:pic>
      <p:pic>
        <p:nvPicPr>
          <p:cNvPr id="6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071942"/>
            <a:ext cx="1928826" cy="1446620"/>
          </a:xfrm>
          <a:prstGeom prst="rect">
            <a:avLst/>
          </a:prstGeom>
          <a:noFill/>
        </p:spPr>
      </p:pic>
      <p:pic>
        <p:nvPicPr>
          <p:cNvPr id="7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000240"/>
            <a:ext cx="1928826" cy="1446620"/>
          </a:xfrm>
          <a:prstGeom prst="rect">
            <a:avLst/>
          </a:prstGeom>
          <a:noFill/>
        </p:spPr>
      </p:pic>
      <p:pic>
        <p:nvPicPr>
          <p:cNvPr id="8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000372"/>
            <a:ext cx="1928826" cy="1446620"/>
          </a:xfrm>
          <a:prstGeom prst="rect">
            <a:avLst/>
          </a:prstGeom>
          <a:noFill/>
        </p:spPr>
      </p:pic>
      <p:pic>
        <p:nvPicPr>
          <p:cNvPr id="9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000372"/>
            <a:ext cx="1928826" cy="1446620"/>
          </a:xfrm>
          <a:prstGeom prst="rect">
            <a:avLst/>
          </a:prstGeom>
          <a:noFill/>
        </p:spPr>
      </p:pic>
      <p:pic>
        <p:nvPicPr>
          <p:cNvPr id="10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071942"/>
            <a:ext cx="1928826" cy="1446620"/>
          </a:xfrm>
          <a:prstGeom prst="rect">
            <a:avLst/>
          </a:prstGeom>
          <a:noFill/>
        </p:spPr>
      </p:pic>
      <p:pic>
        <p:nvPicPr>
          <p:cNvPr id="11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143380"/>
            <a:ext cx="1928826" cy="1446620"/>
          </a:xfrm>
          <a:prstGeom prst="rect">
            <a:avLst/>
          </a:prstGeom>
          <a:noFill/>
        </p:spPr>
      </p:pic>
      <p:pic>
        <p:nvPicPr>
          <p:cNvPr id="12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71942"/>
            <a:ext cx="1928826" cy="1446620"/>
          </a:xfrm>
          <a:prstGeom prst="rect">
            <a:avLst/>
          </a:prstGeom>
          <a:noFill/>
        </p:spPr>
      </p:pic>
      <p:pic>
        <p:nvPicPr>
          <p:cNvPr id="13" name="Picture 1" descr="D:\Мой\конференция\кроли\Two of a Kind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18" y="4071942"/>
            <a:ext cx="1928826" cy="1446620"/>
          </a:xfrm>
          <a:prstGeom prst="rect">
            <a:avLst/>
          </a:prstGeom>
          <a:noFill/>
        </p:spPr>
      </p:pic>
      <p:cxnSp>
        <p:nvCxnSpPr>
          <p:cNvPr id="37" name="Прямая со стрелкой 36"/>
          <p:cNvCxnSpPr/>
          <p:nvPr/>
        </p:nvCxnSpPr>
        <p:spPr>
          <a:xfrm>
            <a:off x="3071802" y="2071678"/>
            <a:ext cx="214314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2393141" y="225027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2393141" y="12501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2428860" y="328612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 flipV="1">
            <a:off x="1643042" y="3143248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5679289" y="325040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5715008" y="428625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6429388" y="4071942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964381" y="425053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2500298" y="428625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3286116" y="4000504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Заголовок 1"/>
          <p:cNvSpPr txBox="1">
            <a:spLocks/>
          </p:cNvSpPr>
          <p:nvPr/>
        </p:nvSpPr>
        <p:spPr>
          <a:xfrm>
            <a:off x="7786710" y="285728"/>
            <a:ext cx="694038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ru-RU" sz="4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" name="Заголовок 1"/>
          <p:cNvSpPr txBox="1">
            <a:spLocks/>
          </p:cNvSpPr>
          <p:nvPr/>
        </p:nvSpPr>
        <p:spPr>
          <a:xfrm>
            <a:off x="8215338" y="1285860"/>
            <a:ext cx="694038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endParaRPr kumimoji="0" lang="ru-RU" sz="4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" name="Заголовок 1"/>
          <p:cNvSpPr txBox="1">
            <a:spLocks/>
          </p:cNvSpPr>
          <p:nvPr/>
        </p:nvSpPr>
        <p:spPr>
          <a:xfrm>
            <a:off x="8449962" y="2285992"/>
            <a:ext cx="694038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ru-RU" sz="4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3" name="Заголовок 1"/>
          <p:cNvSpPr txBox="1">
            <a:spLocks/>
          </p:cNvSpPr>
          <p:nvPr/>
        </p:nvSpPr>
        <p:spPr>
          <a:xfrm>
            <a:off x="8572528" y="3357562"/>
            <a:ext cx="694038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ru-RU" sz="4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4" name="Заголовок 1"/>
          <p:cNvSpPr txBox="1">
            <a:spLocks/>
          </p:cNvSpPr>
          <p:nvPr/>
        </p:nvSpPr>
        <p:spPr>
          <a:xfrm>
            <a:off x="8449962" y="4429132"/>
            <a:ext cx="694038" cy="714380"/>
          </a:xfrm>
          <a:prstGeom prst="rect">
            <a:avLst/>
          </a:prstGeo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ru-RU" sz="4000" b="1" i="0" u="none" strike="noStrike" kern="1200" cap="all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97316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23528" y="436022"/>
            <a:ext cx="7632848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39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На второй месяц мы будем иметь одну пару, на третий месяц 1+1=2, на четвертый месяц 2+1=3 пары, на пятый месяц 3+2=5 пар, на шестой месяц 5+3=8 пар</a:t>
            </a:r>
            <a:r>
              <a:rPr lang="ru-RU" alt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Разгадкой стал числовой ряд, каждое последующее число которого, является суммой двух предыдущих</a:t>
            </a:r>
            <a:r>
              <a:rPr lang="ru-RU" alt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Отслеживая каждый месяц количество пар кроликов, мы получили такой ряд чисел</a:t>
            </a:r>
            <a:r>
              <a:rPr lang="ru-RU" alt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1, 1, 2, 3, 5, 8, 13, 21, 34, 55, 89, 144, 233, 377…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400" b="1" cap="all" dirty="0" smtClean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Ответ</a:t>
            </a:r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: 377 пар.</a:t>
            </a:r>
          </a:p>
        </p:txBody>
      </p:sp>
    </p:spTree>
    <p:extLst>
      <p:ext uri="{BB962C8B-B14F-4D97-AF65-F5344CB8AC3E}">
        <p14:creationId xmlns:p14="http://schemas.microsoft.com/office/powerpoint/2010/main" xmlns="" val="38943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Решая задачу о размножении кроликов, Леонардо описал бесконечную числовую последовательность, любой член которой, начиная с третьего, выражается через предыдущие числа.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 честь автора этой задачи вся последовательность называется рядом Фибоначчи, а члены её – числами Фибоначчи. </a:t>
            </a:r>
          </a:p>
        </p:txBody>
      </p:sp>
    </p:spTree>
    <p:extLst>
      <p:ext uri="{BB962C8B-B14F-4D97-AF65-F5344CB8AC3E}">
        <p14:creationId xmlns:p14="http://schemas.microsoft.com/office/powerpoint/2010/main" xmlns="" val="25663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229200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dirty="0"/>
          </a:p>
          <a:p>
            <a:pPr algn="ctr"/>
            <a:endParaRPr lang="ru-RU" altLang="ru-RU" dirty="0"/>
          </a:p>
          <a:p>
            <a:pPr algn="ctr"/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7205819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Свойства</a:t>
            </a:r>
          </a:p>
          <a:p>
            <a:pPr>
              <a:spcBef>
                <a:spcPct val="50000"/>
              </a:spcBef>
            </a:pPr>
            <a:r>
              <a:rPr lang="ru-RU" alt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последовательности 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95702"/>
            <a:ext cx="7629799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b="1" dirty="0">
                <a:solidFill>
                  <a:srgbClr val="F5EFD7"/>
                </a:solidFill>
                <a:latin typeface="Garamond" panose="02020404030301010803" pitchFamily="18" charset="0"/>
              </a:rPr>
              <a:t>Каждое третье число Фибоначчи </a:t>
            </a:r>
            <a:r>
              <a:rPr lang="ru-RU" altLang="ru-RU" b="1" dirty="0" smtClean="0">
                <a:solidFill>
                  <a:srgbClr val="F5EFD7"/>
                </a:solidFill>
                <a:latin typeface="Garamond" panose="02020404030301010803" pitchFamily="18" charset="0"/>
              </a:rPr>
              <a:t>четно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1, 1, </a:t>
            </a:r>
            <a:r>
              <a:rPr lang="ru-RU" altLang="ru-RU" b="1" u="sng" dirty="0"/>
              <a:t>2</a:t>
            </a:r>
            <a:r>
              <a:rPr lang="ru-RU" altLang="ru-RU" dirty="0"/>
              <a:t>, 3, 5, </a:t>
            </a:r>
            <a:r>
              <a:rPr lang="ru-RU" altLang="ru-RU" b="1" u="sng" dirty="0"/>
              <a:t>8</a:t>
            </a:r>
            <a:r>
              <a:rPr lang="ru-RU" altLang="ru-RU" dirty="0"/>
              <a:t>, 13, 21, </a:t>
            </a:r>
            <a:r>
              <a:rPr lang="ru-RU" altLang="ru-RU" b="1" u="sng" dirty="0"/>
              <a:t>34</a:t>
            </a:r>
            <a:r>
              <a:rPr lang="ru-RU" altLang="ru-RU" dirty="0"/>
              <a:t>, 55, 89, </a:t>
            </a:r>
            <a:r>
              <a:rPr lang="ru-RU" altLang="ru-RU" b="1" u="sng" dirty="0"/>
              <a:t>144</a:t>
            </a:r>
            <a:r>
              <a:rPr lang="ru-RU" altLang="ru-RU" dirty="0"/>
              <a:t>, 233, 377, </a:t>
            </a:r>
            <a:r>
              <a:rPr lang="ru-RU" altLang="ru-RU" b="1" u="sng" dirty="0"/>
              <a:t>610</a:t>
            </a:r>
            <a:r>
              <a:rPr lang="ru-RU" altLang="ru-RU" dirty="0"/>
              <a:t>,…</a:t>
            </a:r>
          </a:p>
          <a:p>
            <a:pPr>
              <a:spcBef>
                <a:spcPct val="50000"/>
              </a:spcBef>
            </a:pPr>
            <a:endParaRPr lang="ru-RU" altLang="ru-RU" b="1" dirty="0">
              <a:solidFill>
                <a:srgbClr val="F5EFD7"/>
              </a:solidFill>
              <a:latin typeface="Garamond" panose="02020404030301010803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b="1" dirty="0">
                <a:solidFill>
                  <a:srgbClr val="F5EFD7"/>
                </a:solidFill>
                <a:latin typeface="Garamond" panose="02020404030301010803" pitchFamily="18" charset="0"/>
              </a:rPr>
              <a:t>Каждое четвертое делится на </a:t>
            </a:r>
            <a:r>
              <a:rPr lang="ru-RU" altLang="ru-RU" b="1" dirty="0" smtClean="0">
                <a:solidFill>
                  <a:srgbClr val="F5EFD7"/>
                </a:solidFill>
                <a:latin typeface="Garamond" panose="02020404030301010803" pitchFamily="18" charset="0"/>
              </a:rPr>
              <a:t>три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1, 1, 2, </a:t>
            </a:r>
            <a:r>
              <a:rPr lang="ru-RU" altLang="ru-RU" b="1" u="sng" dirty="0"/>
              <a:t>3</a:t>
            </a:r>
            <a:r>
              <a:rPr lang="ru-RU" altLang="ru-RU" dirty="0"/>
              <a:t>, 5, 8, 13, </a:t>
            </a:r>
            <a:r>
              <a:rPr lang="ru-RU" altLang="ru-RU" b="1" u="sng" dirty="0"/>
              <a:t>21</a:t>
            </a:r>
            <a:r>
              <a:rPr lang="ru-RU" altLang="ru-RU" dirty="0"/>
              <a:t>, 34, 55, 89, </a:t>
            </a:r>
            <a:r>
              <a:rPr lang="ru-RU" altLang="ru-RU" b="1" u="sng" dirty="0"/>
              <a:t>144</a:t>
            </a:r>
            <a:r>
              <a:rPr lang="ru-RU" altLang="ru-RU" dirty="0"/>
              <a:t>, 233, 377, 610,…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b="1" dirty="0">
              <a:solidFill>
                <a:srgbClr val="F5EFD7"/>
              </a:solidFill>
              <a:latin typeface="Garamond" panose="02020404030301010803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b="1" dirty="0">
                <a:solidFill>
                  <a:srgbClr val="F5EFD7"/>
                </a:solidFill>
                <a:latin typeface="Garamond" panose="02020404030301010803" pitchFamily="18" charset="0"/>
              </a:rPr>
              <a:t>Каждое пятнадцатое оканчивается </a:t>
            </a:r>
            <a:r>
              <a:rPr lang="ru-RU" altLang="ru-RU" b="1" dirty="0" smtClean="0">
                <a:solidFill>
                  <a:srgbClr val="F5EFD7"/>
                </a:solidFill>
                <a:latin typeface="Garamond" panose="02020404030301010803" pitchFamily="18" charset="0"/>
              </a:rPr>
              <a:t>нулем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1, 1, 2, 3, 5, 8, 13, 21, 34, 55, 89, 144, 233, 377, </a:t>
            </a:r>
            <a:r>
              <a:rPr lang="ru-RU" altLang="ru-RU" b="1" u="sng" dirty="0"/>
              <a:t>610</a:t>
            </a:r>
            <a:r>
              <a:rPr lang="ru-RU" altLang="ru-RU" dirty="0"/>
              <a:t>,…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b="1" dirty="0">
              <a:solidFill>
                <a:srgbClr val="F5EFD7"/>
              </a:solidFill>
              <a:latin typeface="Garamond" panose="02020404030301010803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b="1" dirty="0">
                <a:solidFill>
                  <a:srgbClr val="F5EFD7"/>
                </a:solidFill>
                <a:latin typeface="Garamond" panose="02020404030301010803" pitchFamily="18" charset="0"/>
              </a:rPr>
              <a:t>Два соседних числа взаимно </a:t>
            </a:r>
            <a:r>
              <a:rPr lang="ru-RU" altLang="ru-RU" b="1" dirty="0" smtClean="0">
                <a:solidFill>
                  <a:srgbClr val="F5EFD7"/>
                </a:solidFill>
                <a:latin typeface="Garamond" panose="02020404030301010803" pitchFamily="18" charset="0"/>
              </a:rPr>
              <a:t>просты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i="1" u="sng" dirty="0"/>
              <a:t>1, 1</a:t>
            </a:r>
            <a:r>
              <a:rPr lang="ru-RU" altLang="ru-RU" dirty="0"/>
              <a:t>, </a:t>
            </a:r>
            <a:r>
              <a:rPr lang="ru-RU" altLang="ru-RU" b="1" dirty="0"/>
              <a:t>2, 3</a:t>
            </a:r>
            <a:r>
              <a:rPr lang="ru-RU" altLang="ru-RU" dirty="0"/>
              <a:t>, </a:t>
            </a:r>
            <a:r>
              <a:rPr lang="ru-RU" altLang="ru-RU" i="1" u="sng" dirty="0"/>
              <a:t>5, 8</a:t>
            </a:r>
            <a:r>
              <a:rPr lang="ru-RU" altLang="ru-RU" dirty="0"/>
              <a:t>, </a:t>
            </a:r>
            <a:r>
              <a:rPr lang="ru-RU" altLang="ru-RU" b="1" dirty="0"/>
              <a:t>13, 21</a:t>
            </a:r>
            <a:r>
              <a:rPr lang="ru-RU" altLang="ru-RU" dirty="0"/>
              <a:t>, </a:t>
            </a:r>
            <a:r>
              <a:rPr lang="ru-RU" altLang="ru-RU" i="1" u="sng" dirty="0"/>
              <a:t>34, 55</a:t>
            </a:r>
            <a:r>
              <a:rPr lang="ru-RU" altLang="ru-RU" dirty="0"/>
              <a:t>, </a:t>
            </a:r>
            <a:r>
              <a:rPr lang="ru-RU" altLang="ru-RU" b="1" dirty="0"/>
              <a:t>89, 144</a:t>
            </a:r>
            <a:r>
              <a:rPr lang="ru-RU" altLang="ru-RU" dirty="0"/>
              <a:t>, </a:t>
            </a:r>
            <a:r>
              <a:rPr lang="ru-RU" altLang="ru-RU" i="1" u="sng" dirty="0"/>
              <a:t>233, 377</a:t>
            </a:r>
            <a:r>
              <a:rPr lang="ru-RU" altLang="ru-RU" dirty="0"/>
              <a:t>, </a:t>
            </a:r>
            <a:r>
              <a:rPr lang="ru-RU" altLang="ru-RU" b="1" dirty="0"/>
              <a:t>610</a:t>
            </a:r>
            <a:r>
              <a:rPr lang="ru-RU" altLang="ru-RU" dirty="0"/>
              <a:t>,…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altLang="ru-RU" b="1" dirty="0">
              <a:solidFill>
                <a:srgbClr val="F5EFD7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14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371" y="154740"/>
            <a:ext cx="7653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Закономерность Фибоначчи в живой природе.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37928" y="2636912"/>
            <a:ext cx="3368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Числа Фибоначчи </a:t>
            </a:r>
          </a:p>
          <a:p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проявляются в строении</a:t>
            </a:r>
          </a:p>
          <a:p>
            <a:r>
              <a:rPr lang="ru-RU" alt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различных организмов</a:t>
            </a:r>
          </a:p>
        </p:txBody>
      </p:sp>
      <p:pic>
        <p:nvPicPr>
          <p:cNvPr id="5" name="Picture 5" descr="1240590231_1240523489_1228662675_04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3122" y="4581128"/>
            <a:ext cx="2841625" cy="21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1240590147_1240523410_1228662734_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96757">
            <a:off x="1726640" y="1643643"/>
            <a:ext cx="1587706" cy="10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1240590184_1240523445_1228662780_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12249"/>
            <a:ext cx="2696518" cy="202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1.19 Фибоначчи в цветку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1546" y="5065865"/>
            <a:ext cx="2664296" cy="1821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fs.nashaucheba.ru/tw_files2/urls_3/1301/d-1300966/1300966_html_m12acf6db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77972"/>
            <a:ext cx="2393114" cy="1488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487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04" y="1846349"/>
            <a:ext cx="188549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://fs.nashaucheba.ru/tw_files2/urls_3/1301/d-1300966/1300966_html_m53f94fbf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51741">
            <a:off x="493944" y="4113321"/>
            <a:ext cx="2227946" cy="24369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468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90266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Рассмотрим количество лепесточков у некоторых цветов: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29" y="2708920"/>
            <a:ext cx="36622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Ирис - 3 лепестка</a:t>
            </a:r>
            <a:endParaRPr lang="ru-RU" sz="24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 descr="http://fs.nashaucheba.ru/tw_files2/urls_3/1301/d-1300966/1300966_html_m12acf6d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42561">
            <a:off x="746305" y="4134067"/>
            <a:ext cx="2186667" cy="1339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fs.nashaucheba.ru/tw_files2/urls_3/1301/d-1300966/1300966_html_m57f8063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45619">
            <a:off x="4769884" y="2437441"/>
            <a:ext cx="2770449" cy="19489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809955" y="5085184"/>
            <a:ext cx="36583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Лютик - </a:t>
            </a: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5 лепестков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33599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s.nashaucheba.ru/tw_files2/urls_3/1301/d-1300966/1300966_html_m1fccd9d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56780">
            <a:off x="637154" y="1361292"/>
            <a:ext cx="1920180" cy="1479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fs.nashaucheba.ru/tw_files2/urls_3/1301/d-1300966/1300966_html_m53f94fb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160">
            <a:off x="5407671" y="2946521"/>
            <a:ext cx="1372134" cy="189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fs.nashaucheba.ru/tw_files2/urls_3/1301/d-1300966/1300966_html_m65e1567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10527">
            <a:off x="1748456" y="4110329"/>
            <a:ext cx="2387257" cy="23935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5582" y="476672"/>
            <a:ext cx="4852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Златоцвет - </a:t>
            </a: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8 лепестков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4048" y="5301208"/>
            <a:ext cx="3970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Цикорий - </a:t>
            </a: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21лепесток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21278" y="2467622"/>
            <a:ext cx="46535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дельфиниум, 13 лепестков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114643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9414" y="692696"/>
            <a:ext cx="4083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Астра - </a:t>
            </a: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34 лепестка</a:t>
            </a:r>
          </a:p>
        </p:txBody>
      </p:sp>
      <p:pic>
        <p:nvPicPr>
          <p:cNvPr id="3" name="Рисунок 2" descr="http://fs.nashaucheba.ru/tw_files2/urls_3/1301/d-1300966/1300966_html_3c95654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26907">
            <a:off x="4669255" y="674960"/>
            <a:ext cx="3024336" cy="2255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fs.nashaucheba.ru/tw_files2/urls_3/1301/d-1300966/1300966_html_m16ea523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502818">
            <a:off x="974020" y="3181448"/>
            <a:ext cx="2449038" cy="2539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442905" y="5229200"/>
            <a:ext cx="4626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Маргаритки – 55 лепестков</a:t>
            </a:r>
            <a:endParaRPr lang="ru-RU" sz="24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72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2490"/>
            <a:ext cx="803517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chemeClr val="tx2"/>
                </a:solidFill>
                <a:latin typeface="+mj-lt"/>
                <a:ea typeface="+mj-ea"/>
                <a:cs typeface="+mj-cs"/>
              </a:rPr>
              <a:t>Числа Фибоначчи в строении человека.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24544" y="1675541"/>
            <a:ext cx="66247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spcAft>
                <a:spcPts val="0"/>
              </a:spcAft>
            </a:pPr>
            <a:r>
              <a:rPr lang="ru-RU" sz="20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Можно рассмотреть части тела и с другой стороны. У человека 2 руки, пальцы на каждой руке состоят из 3 фаланг (за исключением большого пальца). На каждой руке имеется по 5 пальцев, только 8 пальцев </a:t>
            </a:r>
            <a:r>
              <a:rPr lang="ru-RU" sz="2000" b="1" cap="all" dirty="0" err="1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трехфаланговые</a:t>
            </a:r>
            <a:r>
              <a:rPr lang="ru-RU" sz="20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. Все эти цифры 2, 3, 5 и 8 есть числа последовательности Фибоначчи.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95" y="4537863"/>
            <a:ext cx="1852425" cy="21027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2040" y="558924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Позвоночник человека состоит из 34 позвонков.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1386832"/>
            <a:ext cx="1987156" cy="372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95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88840"/>
            <a:ext cx="8605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Может ли природа быть как то связанной с математикой?</a:t>
            </a:r>
          </a:p>
          <a:p>
            <a:pPr algn="ctr"/>
            <a:endParaRPr lang="ru-RU" sz="3600" b="1" dirty="0">
              <a:ln>
                <a:solidFill>
                  <a:schemeClr val="bg1"/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36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Можно ли найти математические закономерности в природе?</a:t>
            </a:r>
          </a:p>
        </p:txBody>
      </p:sp>
      <p:pic>
        <p:nvPicPr>
          <p:cNvPr id="3" name="Picture 10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-315416"/>
            <a:ext cx="1655762" cy="21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324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888050"/>
          </a:xfrm>
        </p:spPr>
        <p:txBody>
          <a:bodyPr/>
          <a:lstStyle/>
          <a:p>
            <a:r>
              <a:rPr lang="ru-RU" sz="44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Наши исследования.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340768"/>
            <a:ext cx="2644369" cy="18746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4710" y="1677944"/>
            <a:ext cx="5743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Возьмём сосновую шишку: 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Рассмотрим её поближе:</a:t>
            </a:r>
          </a:p>
        </p:txBody>
      </p:sp>
      <p:pic>
        <p:nvPicPr>
          <p:cNvPr id="5" name="Рисунок 4" descr="http://fs.nashaucheba.ru/tw_files2/urls_3/1301/d-1300966/1300966_html_mf22751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5450"/>
            <a:ext cx="1800200" cy="1653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fs.nashaucheba.ru/tw_files2/urls_3/1301/d-1300966/1300966_html_54ac8f2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5450"/>
            <a:ext cx="1605657" cy="1653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fs.nashaucheba.ru/tw_files2/urls_3/1301/d-1300966/1300966_html_m6a01f328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9545" y="3537565"/>
            <a:ext cx="1790700" cy="13315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484711" y="4891584"/>
            <a:ext cx="85318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Замечаем две серии спиралей Фибоначчи: одна - по часовой стрелки, другая - против, их число 8 и 13.</a:t>
            </a:r>
          </a:p>
        </p:txBody>
      </p:sp>
    </p:spTree>
    <p:extLst>
      <p:ext uri="{BB962C8B-B14F-4D97-AF65-F5344CB8AC3E}">
        <p14:creationId xmlns:p14="http://schemas.microsoft.com/office/powerpoint/2010/main" xmlns="" val="203921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3856" y="337423"/>
            <a:ext cx="4941417" cy="5749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Возьмём тысячелистник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fs.nashaucheba.ru/tw_files2/urls_3/1301/d-1300966/1300966_html_m6daf0f5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3197"/>
            <a:ext cx="1431925" cy="20186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790840" y="1376243"/>
            <a:ext cx="6497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Внимательно рассмотрим строение стеблей и цветов:</a:t>
            </a:r>
          </a:p>
        </p:txBody>
      </p:sp>
      <p:pic>
        <p:nvPicPr>
          <p:cNvPr id="5" name="Рисунок 4" descr="http://fs.nashaucheba.ru/tw_files2/urls_3/1301/d-1300966/1300966_html_1f03c3f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6951"/>
            <a:ext cx="2665730" cy="20097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36603" y="2786544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Заметим, что каждая новая ветвь тысячелистника растет из пазухи, и от новой ветви растут новые ветви. Складывая старые и новые ветви, мы нашли число Фибоначчи в каждой горизонтальной плоскости.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3808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23513"/>
            <a:ext cx="69044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Рассмотрим всем известного комара:</a:t>
            </a:r>
          </a:p>
        </p:txBody>
      </p:sp>
      <p:pic>
        <p:nvPicPr>
          <p:cNvPr id="3" name="Рисунок 2" descr="http://fs.nashaucheba.ru/tw_files2/urls_3/1301/d-1300966/1300966_html_m526d317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1907">
            <a:off x="5405305" y="1326289"/>
            <a:ext cx="2862274" cy="1799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fs.nashaucheba.ru/tw_files2/urls_3/1301/d-1300966/1300966_html_36857eea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59015"/>
            <a:ext cx="4277072" cy="249898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506660"/>
            <a:ext cx="6534472" cy="2236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Видим: 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3 пары ног, 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на голове 5 усиков – антенн, 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брюшко делится на 8 сегментов.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59015"/>
            <a:ext cx="4211960" cy="249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61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5756" y="332656"/>
            <a:ext cx="4392488" cy="1045095"/>
          </a:xfrm>
        </p:spPr>
        <p:txBody>
          <a:bodyPr/>
          <a:lstStyle/>
          <a:p>
            <a:r>
              <a:rPr lang="ru-RU" b="1" u="sng" dirty="0">
                <a:ln w="12700"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Вывод: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52928" cy="46085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	</a:t>
            </a:r>
            <a:r>
              <a:rPr lang="ru-RU" sz="26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Arial Black" panose="020B0A04020102020204" pitchFamily="34" charset="0"/>
              </a:rPr>
              <a:t>В </a:t>
            </a:r>
            <a:r>
              <a:rPr lang="ru-RU" sz="2600" b="1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Arial Black" panose="020B0A04020102020204" pitchFamily="34" charset="0"/>
              </a:rPr>
              <a:t>наших исследованиях мы увидели, что в окружающих нас растениях, живых организмах проявляют себя числа из последовательности Фибоначчи, что отражает гармоничность их строения.</a:t>
            </a:r>
          </a:p>
          <a:p>
            <a:r>
              <a:rPr lang="ru-RU" sz="26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Arial Black" panose="020B0A04020102020204" pitchFamily="34" charset="0"/>
              </a:rPr>
              <a:t>	Сосновая </a:t>
            </a:r>
            <a:r>
              <a:rPr lang="ru-RU" sz="2600" b="1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Arial Black" panose="020B0A04020102020204" pitchFamily="34" charset="0"/>
              </a:rPr>
              <a:t>шишка, тысячелистник, комар, человек устроены с математической точностью.</a:t>
            </a:r>
          </a:p>
        </p:txBody>
      </p:sp>
    </p:spTree>
    <p:extLst>
      <p:ext uri="{BB962C8B-B14F-4D97-AF65-F5344CB8AC3E}">
        <p14:creationId xmlns:p14="http://schemas.microsoft.com/office/powerpoint/2010/main" xmlns="" val="52277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4294967295"/>
          </p:nvPr>
        </p:nvSpPr>
        <p:spPr>
          <a:xfrm>
            <a:off x="395536" y="1484784"/>
            <a:ext cx="8280920" cy="518457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¯"/>
            </a:pPr>
            <a:r>
              <a:rPr lang="ru-RU" altLang="ru-RU" sz="2800" b="1" dirty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В результате работы я  познакомился с числами </a:t>
            </a:r>
            <a:r>
              <a:rPr lang="ru-RU" altLang="ru-RU" sz="2800" b="1" dirty="0" smtClean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Фибоначчи и их свойствами.</a:t>
            </a:r>
            <a:endParaRPr lang="ru-RU" altLang="ru-RU" sz="2800" b="1" dirty="0">
              <a:ln>
                <a:solidFill>
                  <a:schemeClr val="bg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¯"/>
            </a:pPr>
            <a:endParaRPr lang="ru-RU" altLang="ru-RU" sz="1200" b="1" dirty="0">
              <a:ln>
                <a:solidFill>
                  <a:schemeClr val="bg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¯"/>
            </a:pPr>
            <a:r>
              <a:rPr lang="ru-RU" altLang="ru-RU" sz="2800" b="1" dirty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Числа Фибоначчи – это красиво, серьёзно, актуально</a:t>
            </a:r>
          </a:p>
          <a:p>
            <a:pPr>
              <a:buFont typeface="Wingdings" panose="05000000000000000000" pitchFamily="2" charset="2"/>
              <a:buChar char="¯"/>
            </a:pPr>
            <a:endParaRPr lang="ru-RU" altLang="ru-RU" sz="1200" b="1" dirty="0">
              <a:ln>
                <a:solidFill>
                  <a:schemeClr val="bg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¯"/>
            </a:pPr>
            <a:r>
              <a:rPr lang="ru-RU" altLang="ru-RU" sz="2800" b="1" dirty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Числа Фибоначчи имеют различное проявление в </a:t>
            </a:r>
            <a:r>
              <a:rPr lang="ru-RU" altLang="ru-RU" sz="2800" b="1" dirty="0" smtClean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природе</a:t>
            </a:r>
            <a:endParaRPr lang="ru-RU" altLang="ru-RU" sz="2800" b="1" dirty="0">
              <a:ln>
                <a:solidFill>
                  <a:schemeClr val="bg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¯"/>
            </a:pPr>
            <a:endParaRPr lang="ru-RU" altLang="ru-RU" sz="1200" b="1" dirty="0">
              <a:ln>
                <a:solidFill>
                  <a:schemeClr val="bg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¯"/>
            </a:pPr>
            <a:r>
              <a:rPr lang="ru-RU" altLang="ru-RU" sz="2800" b="1" dirty="0">
                <a:ln>
                  <a:solidFill>
                    <a:schemeClr val="bg1"/>
                  </a:solidFill>
                </a:ln>
                <a:latin typeface="Arial Black" panose="020B0A04020102020204" pitchFamily="34" charset="0"/>
              </a:rPr>
              <a:t>При выполнении работы я убедился, что природа сама творит красоту по законам  математики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84213" y="476250"/>
            <a:ext cx="77755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З</a:t>
            </a:r>
            <a:r>
              <a:rPr lang="ru-RU" altLang="ru-RU" sz="4400" b="1" dirty="0" smtClean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аключение</a:t>
            </a:r>
            <a:endParaRPr lang="ru-RU" altLang="ru-RU" sz="4400" b="1" dirty="0">
              <a:ln>
                <a:solidFill>
                  <a:schemeClr val="bg1"/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03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248472" cy="2304256"/>
          </a:xfrm>
        </p:spPr>
        <p:txBody>
          <a:bodyPr/>
          <a:lstStyle/>
          <a:p>
            <a:pPr algn="ctr"/>
            <a: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</a:rPr>
              <a:t>Спасибо</a:t>
            </a:r>
            <a:b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</a:rPr>
            </a:br>
            <a: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</a:rPr>
              <a:t>за</a:t>
            </a:r>
            <a:b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</a:rPr>
            </a:br>
            <a:r>
              <a:rPr lang="ru-RU" sz="4400" b="1" dirty="0">
                <a:ln w="12700">
                  <a:solidFill>
                    <a:schemeClr val="bg1">
                      <a:lumMod val="85000"/>
                      <a:lumOff val="15000"/>
                    </a:schemeClr>
                  </a:solidFill>
                </a:ln>
              </a:rPr>
              <a:t>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68222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49809 0.60718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5" y="3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60848"/>
            <a:ext cx="820891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Предмет исследования:</a:t>
            </a:r>
          </a:p>
          <a:p>
            <a:endParaRPr lang="ru-RU" sz="4400" b="1" dirty="0"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25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Числа в формах и строении исследуемых объектов </a:t>
            </a:r>
            <a:r>
              <a:rPr lang="ru-RU" sz="2500" b="1" cap="all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природы.</a:t>
            </a:r>
          </a:p>
          <a:p>
            <a:endParaRPr lang="ru-RU" sz="2500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Объект изучения:</a:t>
            </a:r>
          </a:p>
          <a:p>
            <a:endParaRPr lang="ru-RU" sz="4400" b="1" dirty="0"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25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Числовой ряд Фибоначчи.</a:t>
            </a:r>
          </a:p>
        </p:txBody>
      </p:sp>
      <p:pic>
        <p:nvPicPr>
          <p:cNvPr id="3" name="Picture 10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1655762" cy="21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674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484784"/>
            <a:ext cx="6620967" cy="772317"/>
          </a:xfrm>
        </p:spPr>
        <p:txBody>
          <a:bodyPr/>
          <a:lstStyle/>
          <a:p>
            <a:pPr algn="ctr"/>
            <a:r>
              <a:rPr lang="ru-RU" sz="44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Цель данной работы: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3068960"/>
            <a:ext cx="7704856" cy="2736304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ru-RU" sz="2700" b="1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узнать закономерность чисел Фибоначчи и изучить проявление этих закономерностей в природе.</a:t>
            </a:r>
          </a:p>
          <a:p>
            <a:endParaRPr lang="ru-RU" dirty="0"/>
          </a:p>
        </p:txBody>
      </p:sp>
      <p:pic>
        <p:nvPicPr>
          <p:cNvPr id="4" name="Picture 10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168" y="-144721"/>
            <a:ext cx="1440160" cy="184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893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В ходе исследования сформировались задачи: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Изучить литературу по данной теме;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Познакомиться с числами Фибоначчи и историей их создания;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Познакомиться с библиографией их создателя;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Найти описанные в литературе примеры чисел Фибоначчи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Рассмотреть примеры из живой природы в которых встречается закономерность чисел Фибоначчи.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769620" algn="l"/>
              </a:tabLst>
            </a:pPr>
            <a:r>
              <a:rPr lang="ru-RU" sz="24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Познакомить с результатами исследования моих одноклассников.</a:t>
            </a:r>
          </a:p>
        </p:txBody>
      </p:sp>
      <p:pic>
        <p:nvPicPr>
          <p:cNvPr id="3" name="Picture 10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-315415"/>
            <a:ext cx="13461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226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352928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Гипотеза: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7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Существуют особые числовые закономерности, которые отвечают за гармонию в природе.</a:t>
            </a:r>
          </a:p>
        </p:txBody>
      </p:sp>
      <p:pic>
        <p:nvPicPr>
          <p:cNvPr id="3" name="Picture 10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65104"/>
            <a:ext cx="1655762" cy="212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517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38" y="4653135"/>
            <a:ext cx="3258834" cy="1800201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Леонардо </a:t>
            </a:r>
            <a:b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Пизанский</a:t>
            </a:r>
            <a:b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(Фибоначчи)</a:t>
            </a:r>
            <a:b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altLang="ru-RU" sz="2800" b="1" dirty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  <a:ea typeface="+mn-ea"/>
                <a:cs typeface="+mn-cs"/>
              </a:rPr>
              <a:t>1170-1240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51912" y="6957392"/>
            <a:ext cx="3814728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300px-Fibonac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168352" cy="427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1556792"/>
            <a:ext cx="4572000" cy="2504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700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это первый крупный математик средневековой Европы.</a:t>
            </a:r>
          </a:p>
        </p:txBody>
      </p:sp>
    </p:spTree>
    <p:extLst>
      <p:ext uri="{BB962C8B-B14F-4D97-AF65-F5344CB8AC3E}">
        <p14:creationId xmlns:p14="http://schemas.microsoft.com/office/powerpoint/2010/main" xmlns="" val="153318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4294967295"/>
          </p:nvPr>
        </p:nvSpPr>
        <p:spPr>
          <a:xfrm>
            <a:off x="935038" y="1125538"/>
            <a:ext cx="8208962" cy="547370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²"/>
            </a:pPr>
            <a:r>
              <a:rPr lang="ru-RU" altLang="ru-RU" sz="2800" b="1" dirty="0"/>
              <a:t>В молодости часто бывал в Алжире. Изучал там математику у арабских учителей</a:t>
            </a:r>
            <a:endParaRPr lang="en-US" altLang="ru-RU" sz="2800" b="1" dirty="0"/>
          </a:p>
          <a:p>
            <a:pPr>
              <a:buFont typeface="Wingdings" panose="05000000000000000000" pitchFamily="2" charset="2"/>
              <a:buChar char="²"/>
            </a:pPr>
            <a:endParaRPr lang="ru-RU" altLang="ru-RU" sz="1000" b="1" dirty="0"/>
          </a:p>
          <a:p>
            <a:pPr>
              <a:buFont typeface="Wingdings" panose="05000000000000000000" pitchFamily="2" charset="2"/>
              <a:buChar char="²"/>
            </a:pPr>
            <a:r>
              <a:rPr lang="ru-RU" altLang="ru-RU" sz="2800" b="1" dirty="0"/>
              <a:t>Позже посетил Египет, Сирию, Византию, Сицилию. Везде изучал труды математиков</a:t>
            </a:r>
            <a:endParaRPr lang="en-US" altLang="ru-RU" sz="2800" b="1" dirty="0"/>
          </a:p>
          <a:p>
            <a:pPr>
              <a:buFont typeface="Wingdings" panose="05000000000000000000" pitchFamily="2" charset="2"/>
              <a:buChar char="²"/>
            </a:pPr>
            <a:endParaRPr lang="ru-RU" altLang="ru-RU" sz="1000" b="1" dirty="0"/>
          </a:p>
          <a:p>
            <a:pPr>
              <a:buFont typeface="Wingdings" panose="05000000000000000000" pitchFamily="2" charset="2"/>
              <a:buChar char="²"/>
            </a:pPr>
            <a:r>
              <a:rPr lang="ru-RU" altLang="ru-RU" sz="2800" b="1" dirty="0"/>
              <a:t>По арабским переводам ознакомился с достижениями античных и индийских математиков</a:t>
            </a:r>
            <a:endParaRPr lang="en-US" altLang="ru-RU" sz="2800" b="1" dirty="0"/>
          </a:p>
          <a:p>
            <a:pPr>
              <a:buFont typeface="Wingdings" panose="05000000000000000000" pitchFamily="2" charset="2"/>
              <a:buChar char="²"/>
            </a:pPr>
            <a:endParaRPr lang="ru-RU" altLang="ru-RU" sz="1000" b="1" dirty="0"/>
          </a:p>
          <a:p>
            <a:pPr>
              <a:buFont typeface="Wingdings" panose="05000000000000000000" pitchFamily="2" charset="2"/>
              <a:buChar char="²"/>
            </a:pPr>
            <a:r>
              <a:rPr lang="ru-RU" altLang="ru-RU" sz="2800" b="1" dirty="0"/>
              <a:t>На основе усвоенных им знаний Фибоначчи написал ряд выдающихся математических трактатов</a:t>
            </a:r>
          </a:p>
        </p:txBody>
      </p:sp>
    </p:spTree>
    <p:extLst>
      <p:ext uri="{BB962C8B-B14F-4D97-AF65-F5344CB8AC3E}">
        <p14:creationId xmlns:p14="http://schemas.microsoft.com/office/powerpoint/2010/main" xmlns="" val="233991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4294967295"/>
          </p:nvPr>
        </p:nvSpPr>
        <p:spPr>
          <a:xfrm>
            <a:off x="0" y="1989138"/>
            <a:ext cx="8229600" cy="44291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&amp;"/>
            </a:pPr>
            <a:r>
              <a:rPr lang="ru-RU" altLang="ru-RU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</a:rPr>
              <a:t>«Книга абака» (1202 г.)  - содержит почти все арифметические  и алгебраические сведения того времени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&amp;"/>
            </a:pPr>
            <a:r>
              <a:rPr lang="ru-RU" altLang="ru-RU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</a:rPr>
              <a:t>«Практика геометрии» (1220 г.)  - содержит теоремы, относящиеся к измерительным методам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&amp;"/>
            </a:pPr>
            <a:r>
              <a:rPr lang="ru-RU" altLang="ru-RU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</a:rPr>
              <a:t>Трактат «Цветок» (1225 г.)  - исследование кубического уравнения</a:t>
            </a:r>
          </a:p>
          <a:p>
            <a:pPr>
              <a:buFont typeface="Wingdings" panose="05000000000000000000" pitchFamily="2" charset="2"/>
              <a:buNone/>
            </a:pPr>
            <a:endParaRPr lang="en-US" altLang="ru-RU" b="1" cap="all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1"/>
              </a:solidFill>
            </a:endParaRPr>
          </a:p>
          <a:p>
            <a:pPr>
              <a:buFont typeface="Wingdings" panose="05000000000000000000" pitchFamily="2" charset="2"/>
              <a:buChar char="&amp;"/>
            </a:pPr>
            <a:r>
              <a:rPr lang="ru-RU" altLang="ru-RU" b="1" cap="all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1"/>
                </a:solidFill>
              </a:rPr>
              <a:t>«Книга квадратов» (1225)  - ряд задач на решение неопределенных квадратных уравнений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84213" y="333375"/>
            <a:ext cx="7559675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400" b="1" dirty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Научная деятельность Фибоначчи</a:t>
            </a:r>
          </a:p>
        </p:txBody>
      </p:sp>
    </p:spTree>
    <p:extLst>
      <p:ext uri="{BB962C8B-B14F-4D97-AF65-F5344CB8AC3E}">
        <p14:creationId xmlns:p14="http://schemas.microsoft.com/office/powerpoint/2010/main" xmlns="" val="3111798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416</TotalTime>
  <Words>841</Words>
  <Application>Microsoft Office PowerPoint</Application>
  <PresentationFormat>Экран (4:3)</PresentationFormat>
  <Paragraphs>114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Ион</vt:lpstr>
      <vt:lpstr>Математические закономерности в природе. Числа Фибоначчи.</vt:lpstr>
      <vt:lpstr>Слайд 2</vt:lpstr>
      <vt:lpstr>Слайд 3</vt:lpstr>
      <vt:lpstr>Цель данной работы:</vt:lpstr>
      <vt:lpstr>Слайд 5</vt:lpstr>
      <vt:lpstr>Слайд 6</vt:lpstr>
      <vt:lpstr>Леонардо  Пизанский (Фибоначчи) 1170-1240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Наши исследования.</vt:lpstr>
      <vt:lpstr>Слайд 21</vt:lpstr>
      <vt:lpstr>Слайд 22</vt:lpstr>
      <vt:lpstr>Вывод:</vt:lpstr>
      <vt:lpstr>Слайд 24</vt:lpstr>
      <vt:lpstr>Спасибо за внимание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Я</cp:lastModifiedBy>
  <cp:revision>31</cp:revision>
  <dcterms:created xsi:type="dcterms:W3CDTF">2014-01-01T05:52:29Z</dcterms:created>
  <dcterms:modified xsi:type="dcterms:W3CDTF">2018-10-24T02:35:50Z</dcterms:modified>
</cp:coreProperties>
</file>