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BABB9-E1DB-4CC5-8F68-8DCE247D0A37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2B352-1C06-4F90-A3F8-6480A0D39B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2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2B352-1C06-4F90-A3F8-6480A0D39BF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556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6B3544F-7436-4F66-8C3D-D3C5C47A75AC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C9920B-755A-4CE6-8416-461F75C865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-214338"/>
            <a:ext cx="8062912" cy="817577"/>
          </a:xfrm>
        </p:spPr>
        <p:txBody>
          <a:bodyPr>
            <a:norm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8215370" cy="600079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/>
              <a:t>FESTIVE TIME</a:t>
            </a:r>
          </a:p>
          <a:p>
            <a:pPr algn="ctr"/>
            <a:endParaRPr lang="en-US" b="1" dirty="0" smtClean="0"/>
          </a:p>
          <a:p>
            <a:pPr algn="l"/>
            <a:r>
              <a:rPr lang="en-US" dirty="0" smtClean="0">
                <a:solidFill>
                  <a:srgbClr val="FFFF00"/>
                </a:solidFill>
              </a:rPr>
              <a:t>Make(</a:t>
            </a:r>
            <a:r>
              <a:rPr lang="ru-RU" dirty="0" smtClean="0">
                <a:solidFill>
                  <a:srgbClr val="FFFF00"/>
                </a:solidFill>
              </a:rPr>
              <a:t>делать</a:t>
            </a:r>
            <a:r>
              <a:rPr lang="en-US" dirty="0" smtClean="0">
                <a:solidFill>
                  <a:srgbClr val="FFFF00"/>
                </a:solidFill>
              </a:rPr>
              <a:t>) something </a:t>
            </a:r>
            <a:r>
              <a:rPr lang="en-US" dirty="0" smtClean="0"/>
              <a:t>– produce (</a:t>
            </a:r>
            <a:r>
              <a:rPr lang="ru-RU" dirty="0" smtClean="0"/>
              <a:t>изготавливать, производить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>
                <a:solidFill>
                  <a:srgbClr val="FFFF00"/>
                </a:solidFill>
              </a:rPr>
              <a:t>Do</a:t>
            </a:r>
            <a:r>
              <a:rPr lang="ru-RU" dirty="0" smtClean="0">
                <a:solidFill>
                  <a:srgbClr val="FFFF00"/>
                </a:solidFill>
              </a:rPr>
              <a:t>(делать)</a:t>
            </a:r>
            <a:r>
              <a:rPr lang="en-US" dirty="0" smtClean="0">
                <a:solidFill>
                  <a:srgbClr val="FFFF00"/>
                </a:solidFill>
              </a:rPr>
              <a:t> something </a:t>
            </a:r>
            <a:r>
              <a:rPr lang="en-US" dirty="0" smtClean="0"/>
              <a:t>– perform an action (</a:t>
            </a:r>
            <a:r>
              <a:rPr lang="ru-RU" dirty="0" smtClean="0"/>
              <a:t>выполнять действие</a:t>
            </a:r>
            <a:r>
              <a:rPr lang="en-US" dirty="0" smtClean="0"/>
              <a:t>)</a:t>
            </a:r>
          </a:p>
          <a:p>
            <a:pPr algn="l"/>
            <a:endParaRPr lang="ru-RU" dirty="0" smtClean="0"/>
          </a:p>
          <a:p>
            <a:pPr algn="l"/>
            <a:r>
              <a:rPr lang="ru-RU" b="1" u="sng" dirty="0" smtClean="0"/>
              <a:t>Ключи </a:t>
            </a:r>
            <a:r>
              <a:rPr lang="en-US" b="1" u="sng" dirty="0" smtClean="0"/>
              <a:t>ex.1</a:t>
            </a:r>
            <a:r>
              <a:rPr lang="ru-RU" b="1" u="sng" dirty="0" smtClean="0"/>
              <a:t>:</a:t>
            </a:r>
          </a:p>
          <a:p>
            <a:pPr algn="l"/>
            <a:r>
              <a:rPr lang="ru-RU" dirty="0" smtClean="0"/>
              <a:t>1 </a:t>
            </a:r>
            <a:r>
              <a:rPr lang="en-US" dirty="0" smtClean="0"/>
              <a:t>make </a:t>
            </a:r>
          </a:p>
          <a:p>
            <a:pPr algn="l"/>
            <a:r>
              <a:rPr lang="en-US" dirty="0" smtClean="0"/>
              <a:t>2 do </a:t>
            </a:r>
          </a:p>
          <a:p>
            <a:pPr algn="l"/>
            <a:r>
              <a:rPr lang="en-US" dirty="0" smtClean="0"/>
              <a:t>3 do </a:t>
            </a:r>
          </a:p>
          <a:p>
            <a:pPr algn="l"/>
            <a:r>
              <a:rPr lang="en-US" dirty="0" smtClean="0"/>
              <a:t>4 make </a:t>
            </a:r>
          </a:p>
          <a:p>
            <a:pPr algn="l"/>
            <a:r>
              <a:rPr lang="en-US" dirty="0" smtClean="0"/>
              <a:t>5 do </a:t>
            </a:r>
          </a:p>
          <a:p>
            <a:pPr algn="l"/>
            <a:r>
              <a:rPr lang="en-US" dirty="0" smtClean="0"/>
              <a:t>6 make</a:t>
            </a:r>
            <a:r>
              <a:rPr lang="ru-RU" dirty="0" smtClean="0"/>
              <a:t> </a:t>
            </a:r>
            <a:endParaRPr lang="en-US" dirty="0" smtClean="0"/>
          </a:p>
          <a:p>
            <a:pPr algn="l"/>
            <a:r>
              <a:rPr lang="en-US" dirty="0" smtClean="0"/>
              <a:t>7 make </a:t>
            </a:r>
          </a:p>
          <a:p>
            <a:pPr algn="l"/>
            <a:r>
              <a:rPr lang="en-US" dirty="0" smtClean="0"/>
              <a:t>8 do </a:t>
            </a:r>
          </a:p>
          <a:p>
            <a:pPr algn="l"/>
            <a:r>
              <a:rPr lang="en-US" dirty="0" smtClean="0"/>
              <a:t>9 do </a:t>
            </a:r>
          </a:p>
          <a:p>
            <a:pPr algn="l"/>
            <a:r>
              <a:rPr lang="en-US" dirty="0" smtClean="0"/>
              <a:t>10 make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69636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4495800" y="3429000"/>
            <a:ext cx="4419600" cy="1447800"/>
          </a:xfrm>
          <a:noFill/>
          <a:ln/>
        </p:spPr>
        <p:txBody>
          <a:bodyPr/>
          <a:lstStyle/>
          <a:p>
            <a:pPr marL="87313" indent="-87313">
              <a:spcBef>
                <a:spcPct val="50000"/>
              </a:spcBef>
              <a:buFontTx/>
              <a:buNone/>
            </a:pPr>
            <a:r>
              <a:rPr lang="en-US" sz="4400">
                <a:solidFill>
                  <a:srgbClr val="FF3300"/>
                </a:solidFill>
              </a:rPr>
              <a:t>We’re reading a book</a:t>
            </a:r>
            <a:endParaRPr lang="ru-RU" sz="4400">
              <a:solidFill>
                <a:srgbClr val="FF3300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600200" y="914400"/>
            <a:ext cx="2209800" cy="1103313"/>
            <a:chOff x="864" y="2400"/>
            <a:chExt cx="1392" cy="695"/>
          </a:xfrm>
        </p:grpSpPr>
        <p:pic>
          <p:nvPicPr>
            <p:cNvPr id="69637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8367"/>
            <a:stretch>
              <a:fillRect/>
            </a:stretch>
          </p:blipFill>
          <p:spPr bwMode="auto">
            <a:xfrm>
              <a:off x="1296" y="2400"/>
              <a:ext cx="960" cy="695"/>
            </a:xfrm>
            <a:prstGeom prst="rect">
              <a:avLst/>
            </a:prstGeom>
            <a:noFill/>
          </p:spPr>
        </p:pic>
        <p:sp>
          <p:nvSpPr>
            <p:cNvPr id="69638" name="AutoShape 6"/>
            <p:cNvSpPr>
              <a:spLocks noChangeArrowheads="1"/>
            </p:cNvSpPr>
            <p:nvPr/>
          </p:nvSpPr>
          <p:spPr bwMode="auto">
            <a:xfrm>
              <a:off x="864" y="2496"/>
              <a:ext cx="336" cy="336"/>
            </a:xfrm>
            <a:prstGeom prst="plus">
              <a:avLst>
                <a:gd name="adj" fmla="val 25000"/>
              </a:avLst>
            </a:prstGeom>
            <a:solidFill>
              <a:srgbClr val="CC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09600" y="685800"/>
            <a:ext cx="609600" cy="1479550"/>
            <a:chOff x="1440" y="576"/>
            <a:chExt cx="384" cy="932"/>
          </a:xfrm>
        </p:grpSpPr>
        <p:sp>
          <p:nvSpPr>
            <p:cNvPr id="69640" name="AutoShape 8"/>
            <p:cNvSpPr>
              <a:spLocks noChangeArrowheads="1"/>
            </p:cNvSpPr>
            <p:nvPr/>
          </p:nvSpPr>
          <p:spPr bwMode="auto">
            <a:xfrm>
              <a:off x="1440" y="576"/>
              <a:ext cx="336" cy="43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1" name="Text Box 9"/>
            <p:cNvSpPr txBox="1">
              <a:spLocks noChangeArrowheads="1"/>
            </p:cNvSpPr>
            <p:nvPr/>
          </p:nvSpPr>
          <p:spPr bwMode="auto">
            <a:xfrm>
              <a:off x="1440" y="816"/>
              <a:ext cx="384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6600">
                  <a:solidFill>
                    <a:srgbClr val="FF0000"/>
                  </a:solidFill>
                  <a:latin typeface="Verdana" pitchFamily="34" charset="0"/>
                </a:rPr>
                <a:t>I</a:t>
              </a:r>
              <a:endParaRPr lang="ru-RU" sz="660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pic>
        <p:nvPicPr>
          <p:cNvPr id="69643" name="Picture 11" descr="PE0228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429000"/>
            <a:ext cx="2286000" cy="2689225"/>
          </a:xfrm>
          <a:prstGeom prst="rect">
            <a:avLst/>
          </a:prstGeom>
          <a:noFill/>
        </p:spPr>
      </p:pic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4953000" y="1447800"/>
            <a:ext cx="373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 sz="4400">
                <a:solidFill>
                  <a:srgbClr val="FF3300"/>
                </a:solidFill>
              </a:rPr>
              <a:t>We’re …ing</a:t>
            </a:r>
            <a:endParaRPr lang="ru-RU" sz="44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9001156" cy="5929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200" i="1" dirty="0" smtClean="0">
                <a:solidFill>
                  <a:srgbClr val="FFFF00"/>
                </a:solidFill>
              </a:rPr>
              <a:t>PRESENT            </a:t>
            </a:r>
            <a:r>
              <a:rPr lang="en-US" sz="3200" b="1" i="1" dirty="0" smtClean="0">
                <a:solidFill>
                  <a:srgbClr val="FFFF00"/>
                </a:solidFill>
              </a:rPr>
              <a:t>CONTINUOUS        </a:t>
            </a:r>
            <a:r>
              <a:rPr lang="en-US" sz="3200" i="1" dirty="0" smtClean="0">
                <a:solidFill>
                  <a:srgbClr val="FFFF00"/>
                </a:solidFill>
              </a:rPr>
              <a:t>TENSE</a:t>
            </a:r>
          </a:p>
          <a:p>
            <a:pPr>
              <a:buNone/>
            </a:pPr>
            <a:r>
              <a:rPr lang="en-US" sz="3200" i="1" dirty="0" smtClean="0">
                <a:solidFill>
                  <a:srgbClr val="FFFF00"/>
                </a:solidFill>
              </a:rPr>
              <a:t>(</a:t>
            </a:r>
            <a:r>
              <a:rPr lang="ru-RU" sz="3200" i="1" dirty="0" smtClean="0">
                <a:solidFill>
                  <a:srgbClr val="FFFF00"/>
                </a:solidFill>
              </a:rPr>
              <a:t>НАСТОЯЩЕЕ </a:t>
            </a:r>
            <a:r>
              <a:rPr lang="ru-RU" sz="3200" b="1" i="1" dirty="0" smtClean="0">
                <a:solidFill>
                  <a:srgbClr val="FFFF00"/>
                </a:solidFill>
              </a:rPr>
              <a:t>ПРОДОЛЖЕННОЕ</a:t>
            </a:r>
            <a:r>
              <a:rPr lang="ru-RU" sz="3200" i="1" dirty="0" smtClean="0">
                <a:solidFill>
                  <a:srgbClr val="FFFF00"/>
                </a:solidFill>
              </a:rPr>
              <a:t> ВРЕМЯ</a:t>
            </a:r>
            <a:r>
              <a:rPr lang="en-US" sz="3200" i="1" dirty="0" smtClean="0">
                <a:solidFill>
                  <a:srgbClr val="FFFF00"/>
                </a:solidFill>
              </a:rPr>
              <a:t>)</a:t>
            </a:r>
          </a:p>
          <a:p>
            <a:pPr>
              <a:buNone/>
            </a:pPr>
            <a:endParaRPr lang="en-US" sz="3200" i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Look</a:t>
            </a:r>
            <a:r>
              <a:rPr lang="en-US" sz="2800" dirty="0" smtClean="0"/>
              <a:t>! I </a:t>
            </a:r>
            <a:r>
              <a:rPr lang="en-US" sz="2800" b="1" dirty="0" smtClean="0"/>
              <a:t>am</a:t>
            </a:r>
            <a:r>
              <a:rPr lang="en-US" sz="2800" dirty="0" smtClean="0"/>
              <a:t> mak</a:t>
            </a:r>
            <a:r>
              <a:rPr lang="en-US" sz="2800" b="1" dirty="0" smtClean="0"/>
              <a:t>ing</a:t>
            </a:r>
            <a:r>
              <a:rPr lang="en-US" sz="2800" dirty="0" smtClean="0"/>
              <a:t> a phone call </a:t>
            </a:r>
            <a:r>
              <a:rPr lang="en-US" sz="2800" dirty="0" smtClean="0">
                <a:solidFill>
                  <a:srgbClr val="FFFF00"/>
                </a:solidFill>
              </a:rPr>
              <a:t>now</a:t>
            </a:r>
            <a:r>
              <a:rPr lang="en-US" sz="2800" dirty="0" smtClean="0"/>
              <a:t>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(</a:t>
            </a:r>
            <a:r>
              <a:rPr lang="ru-RU" sz="2800" i="1" dirty="0" smtClean="0"/>
              <a:t>сейчас, в момент речи</a:t>
            </a:r>
            <a:r>
              <a:rPr lang="ru-RU" sz="2800" dirty="0" smtClean="0"/>
              <a:t>)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en-US" sz="2800" dirty="0" smtClean="0"/>
              <a:t>She </a:t>
            </a:r>
            <a:r>
              <a:rPr lang="en-US" sz="2800" b="1" dirty="0" smtClean="0"/>
              <a:t>is</a:t>
            </a:r>
            <a:r>
              <a:rPr lang="en-US" sz="2800" dirty="0" smtClean="0"/>
              <a:t> do</a:t>
            </a:r>
            <a:r>
              <a:rPr lang="en-US" sz="2800" b="1" dirty="0" smtClean="0"/>
              <a:t>ing</a:t>
            </a:r>
            <a:r>
              <a:rPr lang="en-US" sz="2800" dirty="0" smtClean="0"/>
              <a:t> his homework.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(в </a:t>
            </a:r>
            <a:r>
              <a:rPr lang="ru-RU" sz="2800" dirty="0" err="1" smtClean="0"/>
              <a:t>наст.период</a:t>
            </a:r>
            <a:r>
              <a:rPr lang="ru-RU" sz="2800" dirty="0" smtClean="0"/>
              <a:t> времени, но не обязательно в момент речи)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They </a:t>
            </a:r>
            <a:r>
              <a:rPr lang="en-US" sz="2800" b="1" dirty="0" smtClean="0"/>
              <a:t>are</a:t>
            </a:r>
            <a:r>
              <a:rPr lang="en-US" sz="2800" dirty="0" smtClean="0"/>
              <a:t> mak</a:t>
            </a:r>
            <a:r>
              <a:rPr lang="en-US" sz="2800" b="1" dirty="0" smtClean="0"/>
              <a:t>ing </a:t>
            </a:r>
            <a:r>
              <a:rPr lang="en-US" sz="2800" dirty="0" smtClean="0"/>
              <a:t>a cake</a:t>
            </a:r>
            <a:r>
              <a:rPr lang="ru-RU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on Saturday</a:t>
            </a:r>
            <a:r>
              <a:rPr lang="en-US" sz="2800" dirty="0" smtClean="0"/>
              <a:t>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ru-RU" sz="2800" dirty="0" smtClean="0"/>
              <a:t>(в субботу, запланированное действие в будущем)</a:t>
            </a:r>
            <a:r>
              <a:rPr lang="en-US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Указатели времени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3829048" cy="4572000"/>
          </a:xfrm>
        </p:spPr>
        <p:txBody>
          <a:bodyPr/>
          <a:lstStyle/>
          <a:p>
            <a:r>
              <a:rPr lang="en-US" dirty="0" smtClean="0"/>
              <a:t>Now</a:t>
            </a:r>
          </a:p>
          <a:p>
            <a:r>
              <a:rPr lang="en-US" dirty="0" smtClean="0"/>
              <a:t>At the moment</a:t>
            </a:r>
          </a:p>
          <a:p>
            <a:r>
              <a:rPr lang="en-US" dirty="0" smtClean="0"/>
              <a:t>These days</a:t>
            </a:r>
          </a:p>
          <a:p>
            <a:r>
              <a:rPr lang="en-US" dirty="0" smtClean="0"/>
              <a:t>At present</a:t>
            </a:r>
          </a:p>
          <a:p>
            <a:r>
              <a:rPr lang="en-US" dirty="0" smtClean="0"/>
              <a:t>Always</a:t>
            </a:r>
          </a:p>
          <a:p>
            <a:r>
              <a:rPr lang="en-US" dirty="0" smtClean="0"/>
              <a:t>Tonight</a:t>
            </a:r>
          </a:p>
          <a:p>
            <a:r>
              <a:rPr lang="en-US" dirty="0" smtClean="0"/>
              <a:t>Still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1961272"/>
            <a:ext cx="44291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Сейчас</a:t>
            </a:r>
          </a:p>
          <a:p>
            <a:r>
              <a:rPr lang="ru-RU" sz="3200" dirty="0" smtClean="0"/>
              <a:t>В данный момент</a:t>
            </a:r>
          </a:p>
          <a:p>
            <a:r>
              <a:rPr lang="ru-RU" sz="3200" smtClean="0"/>
              <a:t>На днях</a:t>
            </a:r>
            <a:endParaRPr lang="ru-RU" sz="3200" dirty="0" smtClean="0"/>
          </a:p>
          <a:p>
            <a:r>
              <a:rPr lang="ru-RU" sz="3200" dirty="0" smtClean="0"/>
              <a:t>В настоящее время</a:t>
            </a:r>
          </a:p>
          <a:p>
            <a:r>
              <a:rPr lang="ru-RU" sz="3200" dirty="0" smtClean="0"/>
              <a:t>Всегда</a:t>
            </a:r>
          </a:p>
          <a:p>
            <a:r>
              <a:rPr lang="ru-RU" sz="3200" dirty="0" smtClean="0"/>
              <a:t>Сегодня вечером</a:t>
            </a:r>
          </a:p>
          <a:p>
            <a:r>
              <a:rPr lang="ru-RU" sz="3200" dirty="0" smtClean="0"/>
              <a:t>Всё ещё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Правописание окончаний глаголов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</a:t>
            </a:r>
            <a:r>
              <a:rPr lang="en-US" b="1" dirty="0" smtClean="0">
                <a:solidFill>
                  <a:srgbClr val="FFFF00"/>
                </a:solidFill>
              </a:rPr>
              <a:t>e</a:t>
            </a:r>
            <a:r>
              <a:rPr lang="en-US" dirty="0" smtClean="0"/>
              <a:t> – writ</a:t>
            </a:r>
            <a:r>
              <a:rPr lang="en-US" b="1" dirty="0" smtClean="0">
                <a:solidFill>
                  <a:srgbClr val="FFFF00"/>
                </a:solidFill>
              </a:rPr>
              <a:t>ing</a:t>
            </a:r>
          </a:p>
          <a:p>
            <a:r>
              <a:rPr lang="en-US" dirty="0" smtClean="0"/>
              <a:t>Sit – sit</a:t>
            </a:r>
            <a:r>
              <a:rPr lang="en-US" b="1" dirty="0" smtClean="0">
                <a:solidFill>
                  <a:srgbClr val="FFFF00"/>
                </a:solidFill>
              </a:rPr>
              <a:t>ting    </a:t>
            </a:r>
            <a:r>
              <a:rPr lang="en-US" dirty="0" smtClean="0"/>
              <a:t>swim - swim</a:t>
            </a:r>
            <a:r>
              <a:rPr lang="en-US" b="1" dirty="0" smtClean="0">
                <a:solidFill>
                  <a:srgbClr val="FFFF00"/>
                </a:solidFill>
              </a:rPr>
              <a:t>ming</a:t>
            </a:r>
          </a:p>
          <a:p>
            <a:r>
              <a:rPr lang="en-US" dirty="0" smtClean="0"/>
              <a:t>Travel – travel</a:t>
            </a:r>
            <a:r>
              <a:rPr lang="en-US" b="1" dirty="0" smtClean="0">
                <a:solidFill>
                  <a:srgbClr val="FFFF00"/>
                </a:solidFill>
              </a:rPr>
              <a:t>ling</a:t>
            </a:r>
          </a:p>
          <a:p>
            <a:r>
              <a:rPr lang="en-US" dirty="0" smtClean="0"/>
              <a:t>L</a:t>
            </a:r>
            <a:r>
              <a:rPr lang="en-US" b="1" dirty="0" smtClean="0">
                <a:solidFill>
                  <a:srgbClr val="FFFF00"/>
                </a:solidFill>
              </a:rPr>
              <a:t>ie</a:t>
            </a:r>
            <a:r>
              <a:rPr lang="en-US" dirty="0" smtClean="0"/>
              <a:t> – l</a:t>
            </a:r>
            <a:r>
              <a:rPr lang="en-US" b="1" dirty="0" smtClean="0">
                <a:solidFill>
                  <a:srgbClr val="FFFF00"/>
                </a:solidFill>
              </a:rPr>
              <a:t>ying</a:t>
            </a:r>
            <a:r>
              <a:rPr lang="en-US" b="1" dirty="0" smtClean="0"/>
              <a:t>  </a:t>
            </a:r>
            <a:r>
              <a:rPr lang="en-US" dirty="0" smtClean="0"/>
              <a:t>    d</a:t>
            </a:r>
            <a:r>
              <a:rPr lang="en-US" b="1" dirty="0" smtClean="0">
                <a:solidFill>
                  <a:srgbClr val="FFFF00"/>
                </a:solidFill>
              </a:rPr>
              <a:t>ie</a:t>
            </a:r>
            <a:r>
              <a:rPr lang="en-US" dirty="0" smtClean="0"/>
              <a:t> - d</a:t>
            </a:r>
            <a:r>
              <a:rPr lang="en-US" b="1" dirty="0" smtClean="0">
                <a:solidFill>
                  <a:srgbClr val="FFFF00"/>
                </a:solidFill>
              </a:rPr>
              <a:t>ying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Ex.5 </a:t>
            </a:r>
          </a:p>
          <a:p>
            <a:pPr>
              <a:buNone/>
            </a:pPr>
            <a:r>
              <a:rPr lang="en-US" dirty="0" smtClean="0"/>
              <a:t>Clues :</a:t>
            </a:r>
          </a:p>
          <a:p>
            <a:r>
              <a:rPr lang="en-US" dirty="0" smtClean="0"/>
              <a:t>Alex is talking on his mobile.</a:t>
            </a:r>
          </a:p>
          <a:p>
            <a:r>
              <a:rPr lang="en-US" dirty="0" smtClean="0"/>
              <a:t>Ann and Kelly are dancing.</a:t>
            </a:r>
          </a:p>
          <a:p>
            <a:r>
              <a:rPr lang="en-US" dirty="0" smtClean="0"/>
              <a:t>Ken is playing the drums.</a:t>
            </a:r>
          </a:p>
          <a:p>
            <a:r>
              <a:rPr lang="en-US" dirty="0" smtClean="0"/>
              <a:t>Steve is eating a sandwich.</a:t>
            </a:r>
          </a:p>
          <a:p>
            <a:r>
              <a:rPr lang="en-US" dirty="0" smtClean="0"/>
              <a:t>Laura is bringing a cake.</a:t>
            </a:r>
          </a:p>
          <a:p>
            <a:r>
              <a:rPr lang="en-US" dirty="0" smtClean="0"/>
              <a:t>John is blowing a party horn.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Clues :  </a:t>
            </a:r>
          </a:p>
          <a:p>
            <a:r>
              <a:rPr lang="en-US" dirty="0" smtClean="0"/>
              <a:t>party music, </a:t>
            </a:r>
          </a:p>
          <a:p>
            <a:r>
              <a:rPr lang="en-US" dirty="0" smtClean="0"/>
              <a:t>doorbell ringing, </a:t>
            </a:r>
          </a:p>
          <a:p>
            <a:r>
              <a:rPr lang="en-US" dirty="0" smtClean="0"/>
              <a:t>breaking</a:t>
            </a:r>
          </a:p>
          <a:p>
            <a:r>
              <a:rPr lang="en-US" dirty="0" smtClean="0"/>
              <a:t>glass, </a:t>
            </a:r>
          </a:p>
          <a:p>
            <a:r>
              <a:rPr lang="en-US" dirty="0" smtClean="0"/>
              <a:t>door slamming shut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it? (card, note, letter, email.)</a:t>
            </a:r>
          </a:p>
          <a:p>
            <a:pPr>
              <a:buNone/>
            </a:pPr>
            <a:r>
              <a:rPr lang="en-US" dirty="0" smtClean="0"/>
              <a:t>Clues :  </a:t>
            </a:r>
          </a:p>
          <a:p>
            <a:r>
              <a:rPr lang="en-US" dirty="0" smtClean="0"/>
              <a:t>1 party </a:t>
            </a:r>
          </a:p>
          <a:p>
            <a:r>
              <a:rPr lang="en-US" dirty="0" smtClean="0"/>
              <a:t>2 Friday </a:t>
            </a:r>
          </a:p>
          <a:p>
            <a:r>
              <a:rPr lang="en-US" dirty="0" smtClean="0"/>
              <a:t>3 7:30 </a:t>
            </a:r>
          </a:p>
          <a:p>
            <a:r>
              <a:rPr lang="en-US" dirty="0" smtClean="0"/>
              <a:t>4 Market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WB p.29 ex.1,2,3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Ex.1 b) </a:t>
            </a:r>
          </a:p>
          <a:p>
            <a:pPr>
              <a:buNone/>
            </a:pPr>
            <a:r>
              <a:rPr lang="en-US" dirty="0" smtClean="0"/>
              <a:t>Clues :</a:t>
            </a:r>
          </a:p>
          <a:p>
            <a:r>
              <a:rPr lang="en-US" dirty="0" smtClean="0"/>
              <a:t>2 She’s making a special dish.</a:t>
            </a:r>
          </a:p>
          <a:p>
            <a:r>
              <a:rPr lang="en-US" dirty="0" smtClean="0"/>
              <a:t>3 They’re doing the washing up.</a:t>
            </a:r>
          </a:p>
          <a:p>
            <a:r>
              <a:rPr lang="en-US" dirty="0" smtClean="0"/>
              <a:t>4 He’s doing the shopping.</a:t>
            </a:r>
          </a:p>
          <a:p>
            <a:r>
              <a:rPr lang="en-US" dirty="0" smtClean="0"/>
              <a:t>5 She’s doing the gardening.</a:t>
            </a:r>
          </a:p>
          <a:p>
            <a:r>
              <a:rPr lang="en-US" dirty="0" smtClean="0"/>
              <a:t>6 They’re making decorations.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Ex.3 a)</a:t>
            </a:r>
          </a:p>
          <a:p>
            <a:pPr>
              <a:buNone/>
            </a:pPr>
            <a:r>
              <a:rPr lang="en-US" dirty="0" smtClean="0"/>
              <a:t>Clues :</a:t>
            </a:r>
          </a:p>
          <a:p>
            <a:r>
              <a:rPr lang="en-US" dirty="0" smtClean="0"/>
              <a:t>Picture 1 — Aunt </a:t>
            </a:r>
            <a:r>
              <a:rPr lang="en-US" dirty="0" err="1" smtClean="0"/>
              <a:t>Betsie</a:t>
            </a:r>
            <a:endParaRPr lang="en-US" dirty="0" smtClean="0"/>
          </a:p>
          <a:p>
            <a:r>
              <a:rPr lang="en-US" dirty="0" smtClean="0"/>
              <a:t>Picture 2 — Mum</a:t>
            </a:r>
          </a:p>
          <a:p>
            <a:r>
              <a:rPr lang="en-US" dirty="0" smtClean="0"/>
              <a:t>Picture 3 — Clara &amp; Steve</a:t>
            </a:r>
          </a:p>
          <a:p>
            <a:r>
              <a:rPr lang="en-US" dirty="0" smtClean="0"/>
              <a:t>Picture 4 — Dad</a:t>
            </a:r>
          </a:p>
          <a:p>
            <a:r>
              <a:rPr lang="en-US" dirty="0" smtClean="0"/>
              <a:t>Picture 5 — Grandma</a:t>
            </a:r>
          </a:p>
          <a:p>
            <a:r>
              <a:rPr lang="en-US" dirty="0" smtClean="0"/>
              <a:t>Picture 6 — the twins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447800" y="160020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914400" y="671513"/>
            <a:ext cx="7315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itchFamily="66" charset="0"/>
              </a:rPr>
              <a:t>Сегодня </a:t>
            </a:r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мы научимся рассказывать о том, что происходит сейчас, в данный момент. Мы будем делать это с помощью картинок.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4111" name="Picture 15" descr="AG00052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457575"/>
            <a:ext cx="3581400" cy="2238375"/>
          </a:xfrm>
          <a:prstGeom prst="rect">
            <a:avLst/>
          </a:prstGeom>
          <a:noFill/>
        </p:spPr>
      </p:pic>
      <p:pic>
        <p:nvPicPr>
          <p:cNvPr id="4113" name="Picture 17" descr="0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314700"/>
            <a:ext cx="28194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228600"/>
            <a:ext cx="5486400" cy="990600"/>
          </a:xfrm>
        </p:spPr>
        <p:txBody>
          <a:bodyPr>
            <a:normAutofit fontScale="90000"/>
          </a:bodyPr>
          <a:lstStyle/>
          <a:p>
            <a:r>
              <a:rPr lang="ru-RU" sz="2400" b="1">
                <a:latin typeface="Verdana" pitchFamily="34" charset="0"/>
              </a:rPr>
              <a:t>Мы рассказываем о том, что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происходит сейчас так: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6096000" y="3810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71600" y="1219200"/>
            <a:ext cx="609600" cy="1479550"/>
            <a:chOff x="1440" y="576"/>
            <a:chExt cx="384" cy="932"/>
          </a:xfrm>
        </p:grpSpPr>
        <p:sp>
          <p:nvSpPr>
            <p:cNvPr id="71685" name="AutoShape 5"/>
            <p:cNvSpPr>
              <a:spLocks noChangeArrowheads="1"/>
            </p:cNvSpPr>
            <p:nvPr/>
          </p:nvSpPr>
          <p:spPr bwMode="auto">
            <a:xfrm>
              <a:off x="1440" y="576"/>
              <a:ext cx="336" cy="43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686" name="Text Box 6"/>
            <p:cNvSpPr txBox="1">
              <a:spLocks noChangeArrowheads="1"/>
            </p:cNvSpPr>
            <p:nvPr/>
          </p:nvSpPr>
          <p:spPr bwMode="auto">
            <a:xfrm>
              <a:off x="1440" y="816"/>
              <a:ext cx="384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6600">
                  <a:solidFill>
                    <a:srgbClr val="FF0000"/>
                  </a:solidFill>
                  <a:latin typeface="Verdana" pitchFamily="34" charset="0"/>
                </a:rPr>
                <a:t>I</a:t>
              </a:r>
              <a:endParaRPr lang="ru-RU" sz="6600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4572000" y="17526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Comic Sans MS" pitchFamily="66" charset="0"/>
              </a:rPr>
              <a:t>I’m …ing</a:t>
            </a:r>
            <a:endParaRPr lang="ru-RU" sz="400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1688" name="Picture 8" descr="BD19582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3" y="3429000"/>
            <a:ext cx="2132012" cy="3181350"/>
          </a:xfrm>
          <a:prstGeom prst="rect">
            <a:avLst/>
          </a:prstGeom>
          <a:noFill/>
        </p:spPr>
      </p:pic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4191000" y="3429000"/>
            <a:ext cx="441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solidFill>
                  <a:srgbClr val="FF0000"/>
                </a:solidFill>
                <a:latin typeface="Comic Sans MS" pitchFamily="66" charset="0"/>
              </a:rPr>
              <a:t>I’m playing computer games</a:t>
            </a:r>
            <a:endParaRPr lang="ru-RU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66564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4953000" y="914400"/>
            <a:ext cx="3352800" cy="10668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She’s ….ing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66565" name="Picture 5" descr="PE0068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9600"/>
            <a:ext cx="1211263" cy="1828800"/>
          </a:xfrm>
          <a:prstGeom prst="rect">
            <a:avLst/>
          </a:prstGeom>
          <a:noFill/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105400" y="3429000"/>
            <a:ext cx="335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She’s playing the piano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66567" name="Picture 7" descr="J01886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429000"/>
            <a:ext cx="30480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67588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5029200" y="762000"/>
            <a:ext cx="3200400" cy="685800"/>
          </a:xfrm>
          <a:noFill/>
          <a:ln/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He’s ….ing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367"/>
          <a:stretch>
            <a:fillRect/>
          </a:stretch>
        </p:blipFill>
        <p:spPr bwMode="auto">
          <a:xfrm>
            <a:off x="838200" y="685800"/>
            <a:ext cx="1828800" cy="1323975"/>
          </a:xfrm>
          <a:prstGeom prst="rect">
            <a:avLst/>
          </a:prstGeom>
          <a:noFill/>
        </p:spPr>
      </p:pic>
      <p:pic>
        <p:nvPicPr>
          <p:cNvPr id="67590" name="Picture 6" descr="SL00286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2895600" cy="2841625"/>
          </a:xfrm>
          <a:prstGeom prst="rect">
            <a:avLst/>
          </a:prstGeom>
          <a:noFill/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114800" y="2590800"/>
            <a:ext cx="502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He’s riding his bike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65540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4800600" y="762000"/>
            <a:ext cx="3124200" cy="685800"/>
          </a:xfrm>
          <a:noFill/>
          <a:ln/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You’re …ing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  <p:pic>
        <p:nvPicPr>
          <p:cNvPr id="65541" name="Picture 5" descr="BD19563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3429000"/>
            <a:ext cx="1979613" cy="2952750"/>
          </a:xfrm>
          <a:prstGeom prst="rect">
            <a:avLst/>
          </a:prstGeom>
          <a:noFill/>
        </p:spPr>
      </p:pic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685800"/>
            <a:ext cx="1752600" cy="1487488"/>
          </a:xfrm>
          <a:prstGeom prst="rect">
            <a:avLst/>
          </a:prstGeom>
          <a:noFill/>
        </p:spPr>
      </p:pic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4572000" y="3429000"/>
            <a:ext cx="441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You’re playing a game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Present Continuous</a:t>
            </a:r>
            <a:endParaRPr lang="ru-RU"/>
          </a:p>
        </p:txBody>
      </p:sp>
      <p:sp>
        <p:nvSpPr>
          <p:cNvPr id="68612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4572000" y="838200"/>
            <a:ext cx="4191000" cy="838200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They’re …ing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33400" y="533400"/>
            <a:ext cx="2133600" cy="1371600"/>
            <a:chOff x="384" y="3216"/>
            <a:chExt cx="1200" cy="733"/>
          </a:xfrm>
        </p:grpSpPr>
        <p:pic>
          <p:nvPicPr>
            <p:cNvPr id="68614" name="Picture 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299" t="-731" r="-1482" b="4747"/>
            <a:stretch>
              <a:fillRect/>
            </a:stretch>
          </p:blipFill>
          <p:spPr bwMode="auto">
            <a:xfrm>
              <a:off x="816" y="3216"/>
              <a:ext cx="768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15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4" y="3408"/>
              <a:ext cx="576" cy="541"/>
            </a:xfrm>
            <a:prstGeom prst="rect">
              <a:avLst/>
            </a:prstGeom>
            <a:noFill/>
          </p:spPr>
        </p:pic>
      </p:grpSp>
      <p:pic>
        <p:nvPicPr>
          <p:cNvPr id="68617" name="Picture 9" descr="J01027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438400"/>
            <a:ext cx="1905000" cy="3297238"/>
          </a:xfrm>
          <a:prstGeom prst="rect">
            <a:avLst/>
          </a:prstGeom>
          <a:noFill/>
        </p:spPr>
      </p:pic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4191000" y="3009900"/>
            <a:ext cx="449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 sz="4000">
                <a:solidFill>
                  <a:srgbClr val="FF3300"/>
                </a:solidFill>
                <a:latin typeface="Comic Sans MS" pitchFamily="66" charset="0"/>
              </a:rPr>
              <a:t>They are dancing</a:t>
            </a:r>
            <a:endParaRPr lang="ru-RU" sz="4000">
              <a:solidFill>
                <a:srgbClr val="FF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238</TotalTime>
  <Words>398</Words>
  <Application>Microsoft Office PowerPoint</Application>
  <PresentationFormat>Экран (4:3)</PresentationFormat>
  <Paragraphs>109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Century Gothic</vt:lpstr>
      <vt:lpstr>Comic Sans MS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Мы рассказываем о том, что  происходит сейчас так: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Указатели времени </vt:lpstr>
      <vt:lpstr>Правописание окончаний глаголов</vt:lpstr>
      <vt:lpstr>Презентация PowerPoint</vt:lpstr>
      <vt:lpstr>Ex. 6</vt:lpstr>
      <vt:lpstr>Ex. 8</vt:lpstr>
      <vt:lpstr>Homework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25th of December. Wednesday.</dc:title>
  <dc:creator>МОУ СОШ №5</dc:creator>
  <cp:lastModifiedBy>Кристина</cp:lastModifiedBy>
  <cp:revision>12</cp:revision>
  <dcterms:created xsi:type="dcterms:W3CDTF">2013-12-25T06:52:52Z</dcterms:created>
  <dcterms:modified xsi:type="dcterms:W3CDTF">2019-12-17T11:49:42Z</dcterms:modified>
</cp:coreProperties>
</file>