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74" r:id="rId15"/>
    <p:sldId id="268" r:id="rId16"/>
    <p:sldId id="269" r:id="rId17"/>
    <p:sldId id="270" r:id="rId18"/>
    <p:sldId id="271" r:id="rId19"/>
    <p:sldId id="272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8000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A6A3F-A390-48CB-B76F-43D319497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DEF1A-8318-4397-A2FB-6D3D73315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49A0C-AA44-4E6E-8EF5-197DCD3BD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A6645-F4B9-4788-BD8C-5DF0A465C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E025F-9EA7-4987-99AB-27036368E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660DC-4512-40B4-AF51-50EB8B89B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50779-331A-45B3-84FE-E5182F1C2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BC458-DDA9-4A71-A802-95670165F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8AFD1-61E2-4FE8-B530-BAF670CD3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AE61E-DCE9-4A49-A007-27C1F5675A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D6FDE-A2B6-4461-A910-F43122FC2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D7E833E7-74C7-4B2E-84F3-A374E33C3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Агрессия и агрессивность. Агрессивное </a:t>
            </a:r>
            <a:r>
              <a:rPr lang="ru-RU" sz="4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поведение </a:t>
            </a:r>
            <a:r>
              <a:rPr lang="ru-RU" sz="4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40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4437111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3861048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Составила: Педагог-психолог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Волкова Т.В.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93175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Патологическое агрессивное поведение – психическое расстройство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53276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Если поведение наблюдается более 6-и месяцев и включает в себя симптомы:</a:t>
            </a:r>
          </a:p>
          <a:p>
            <a:pPr marL="609600" indent="-609600" eaLnBrk="1" hangingPunct="1"/>
            <a:r>
              <a:rPr lang="ru-RU" sz="2800" b="1" smtClean="0">
                <a:solidFill>
                  <a:srgbClr val="000066"/>
                </a:solidFill>
              </a:rPr>
              <a:t>Ребенок проявляет для своего возраста необычные частые или тяжелые вспышки гнева</a:t>
            </a:r>
          </a:p>
          <a:p>
            <a:pPr marL="609600" indent="-609600" eaLnBrk="1" hangingPunct="1"/>
            <a:r>
              <a:rPr lang="ru-RU" sz="2800" b="1" smtClean="0">
                <a:solidFill>
                  <a:srgbClr val="000066"/>
                </a:solidFill>
              </a:rPr>
              <a:t>Часто спорит со взрослыми</a:t>
            </a:r>
          </a:p>
          <a:p>
            <a:pPr marL="609600" indent="-609600" eaLnBrk="1" hangingPunct="1"/>
            <a:r>
              <a:rPr lang="ru-RU" sz="2800" b="1" smtClean="0">
                <a:solidFill>
                  <a:srgbClr val="000066"/>
                </a:solidFill>
              </a:rPr>
              <a:t>Часто активно отказывается выполнять требования взрослых или нарушает их правила</a:t>
            </a:r>
          </a:p>
          <a:p>
            <a:pPr marL="609600" indent="-609600" eaLnBrk="1" hangingPunct="1"/>
            <a:r>
              <a:rPr lang="ru-RU" sz="2800" b="1" smtClean="0">
                <a:solidFill>
                  <a:srgbClr val="000066"/>
                </a:solidFill>
              </a:rPr>
              <a:t>Намеренно делает вещи, которые досаждают другим людям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93175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Патологическое агрессивное поведение – психическое расстройство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56610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5. Часто обвиняет других в своих ошибках или поведении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6. Часто обидчив или ему легко досадить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7. Часто сердится или негодует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8. Часто злобен или мстителен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9. Часто обманывает или нарушает обещания для получения выгоды или уклонения от обязательств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10. Часто затевает драки (сюда не относятся драки с сестрами и братьями)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11. Использует оружие, которое способно причинить физический вред другим (клюшку, кирпич и пр.)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ru-RU" sz="2800" b="1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93175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Патологическое агрессивное поведение – психическое расстройство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642350" cy="22320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12. Проявляет физическую жестокость по отношению к другим людям или животным (связывает жертву, наносит порезы, ожоги и пр.)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93175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Варианты проявления детской агрессивности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547211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Дети, склонные к проявлению </a:t>
            </a:r>
            <a:r>
              <a:rPr lang="ru-RU" sz="2800" b="1" smtClean="0">
                <a:solidFill>
                  <a:srgbClr val="800000"/>
                </a:solidFill>
              </a:rPr>
              <a:t>физической агрессии</a:t>
            </a:r>
            <a:r>
              <a:rPr lang="ru-RU" sz="2800" b="1" smtClean="0">
                <a:solidFill>
                  <a:srgbClr val="000066"/>
                </a:solidFill>
              </a:rPr>
              <a:t> (обычно активные, деятельные, целеустремленные, склонные к риску и авантюризму, честолюбивые и стремящиеся к общественному признанию)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Дети, склонные к проявлению </a:t>
            </a:r>
            <a:r>
              <a:rPr lang="ru-RU" sz="2800" b="1" smtClean="0">
                <a:solidFill>
                  <a:srgbClr val="800000"/>
                </a:solidFill>
              </a:rPr>
              <a:t>вербальной агрессии</a:t>
            </a:r>
            <a:r>
              <a:rPr lang="ru-RU" sz="2800" b="1" smtClean="0">
                <a:solidFill>
                  <a:srgbClr val="000066"/>
                </a:solidFill>
              </a:rPr>
              <a:t> (неуравновешанные, тревожные, сомневающиеся, неуверенные, со сниженным фоном настроения, обидчивые)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800" b="1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endParaRPr lang="ru-RU" sz="2800" b="1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93175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Варианты проявления детской агрессивности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5472113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3. Дети, склонные к проявлению </a:t>
            </a:r>
            <a:r>
              <a:rPr lang="ru-RU" sz="2800" b="1" smtClean="0">
                <a:solidFill>
                  <a:srgbClr val="800000"/>
                </a:solidFill>
              </a:rPr>
              <a:t>косвенной агрессии-</a:t>
            </a:r>
            <a:r>
              <a:rPr lang="ru-RU" sz="2800" b="1" smtClean="0">
                <a:solidFill>
                  <a:srgbClr val="000066"/>
                </a:solidFill>
              </a:rPr>
              <a:t> ребенок сплетничает, ябедничает, провоцирует сверстников  (слабый самоконтроль, импульсивность, низкая осознанность своих поступков, не задумываются о причинах своих поступков, примитивные влечения и низкие духовные интересы)</a:t>
            </a:r>
          </a:p>
          <a:p>
            <a:pPr marL="609600" indent="-609600" eaLnBrk="1" hangingPunct="1">
              <a:buFontTx/>
              <a:buNone/>
            </a:pPr>
            <a:endParaRPr lang="ru-RU" sz="2800" b="1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Ошибки родителей, влияющие на формирование агрессивности и агрессивного поведения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8893175" cy="554355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800000"/>
                </a:solidFill>
              </a:rPr>
              <a:t>Стремление подавлять всяческие проявления детской агрессивности.</a:t>
            </a:r>
            <a:r>
              <a:rPr lang="ru-RU" sz="2400" b="1" smtClean="0">
                <a:solidFill>
                  <a:srgbClr val="000066"/>
                </a:solidFill>
              </a:rPr>
              <a:t> Для большинства взрослых агрессия – насилие. Поэтому идет запрет на игры  и фантазии с проявлением враждебности.   Дети подавляют свои мысли, эмоции. Подавленная агрессия копится (не исчезает) и однажды вырывается наружу в виде яростного взрыва.</a:t>
            </a:r>
          </a:p>
          <a:p>
            <a:pPr marL="609600" indent="-609600" eaLnBrk="1" hangingPunct="1">
              <a:buFontTx/>
              <a:buNone/>
            </a:pPr>
            <a:r>
              <a:rPr lang="ru-RU" sz="2400" b="1" smtClean="0">
                <a:solidFill>
                  <a:srgbClr val="800000"/>
                </a:solidFill>
              </a:rPr>
              <a:t>Выход</a:t>
            </a:r>
            <a:r>
              <a:rPr lang="ru-RU" sz="2400" b="1" smtClean="0">
                <a:solidFill>
                  <a:srgbClr val="000066"/>
                </a:solidFill>
              </a:rPr>
              <a:t> – направлять агрессию в нужное русло, учить проявлять агрессию приемлемыми способами, учить ребенка проводить необходимую грань между допустимым проявлением агрессии и непозволительным, соизмерять силу своей агрессии.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Ошибки родителей, влияющие на формирование агрессивности и агрессивного поведения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713787" cy="55435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2. </a:t>
            </a:r>
            <a:r>
              <a:rPr lang="ru-RU" sz="2800" b="1" smtClean="0">
                <a:solidFill>
                  <a:srgbClr val="800000"/>
                </a:solidFill>
              </a:rPr>
              <a:t>Чрезмерно предупредительные родители</a:t>
            </a:r>
            <a:r>
              <a:rPr lang="ru-RU" sz="2800" b="1" smtClean="0">
                <a:solidFill>
                  <a:srgbClr val="000066"/>
                </a:solidFill>
              </a:rPr>
              <a:t> формируют стереотип агрессивного поведения у ребенка. Ребенок за счет агрессии получает нужный результат. При малейшем промедлении его желаний он начинает кричать, топать ногами и пр.  Стереотип закрепляясь дома, переносится в другой социум.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800000"/>
                </a:solidFill>
              </a:rPr>
              <a:t>Выход</a:t>
            </a:r>
            <a:r>
              <a:rPr lang="ru-RU" sz="2800" b="1" smtClean="0">
                <a:solidFill>
                  <a:srgbClr val="000066"/>
                </a:solidFill>
              </a:rPr>
              <a:t> – найти ошибки, пересмотреть стиль воспитания ребенка, формировать новый стереотип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Ошибки родителей, влияющие на формирование агрессивности и агрессивного поведения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713787" cy="55435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3. </a:t>
            </a:r>
            <a:r>
              <a:rPr lang="ru-RU" sz="2800" b="1" smtClean="0">
                <a:solidFill>
                  <a:srgbClr val="800000"/>
                </a:solidFill>
              </a:rPr>
              <a:t>Родители эмоционально отвергают ребенка</a:t>
            </a:r>
            <a:r>
              <a:rPr lang="ru-RU" sz="2800" b="1" smtClean="0">
                <a:solidFill>
                  <a:srgbClr val="000066"/>
                </a:solidFill>
              </a:rPr>
              <a:t>, относятся к нему пренебрежительно, негативно или никак. Это рождает страх, потом агрессию. Оторванность (надолго) от матерей в раннем возрасте, холодность матери в отношении своего ребенка  ведет к возможности эмоциональной разрядки через агрессию и привлечении внимания. Альтернативный вариант – замкнутый, тревожный, безынициативный ребенок, готовый подчиниться всем и каждому.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Ошибки родителей, влияющие на формирование агрессивности и агрессивного поведения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713787" cy="55435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4. Попадая в ситуацию неудовлетворения своих потребностей ребенок пытается изменить ситуацию при помощи агрессивного поведения, и если это ему удается неоднократно, стереотип закрепляется. 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800000"/>
                </a:solidFill>
              </a:rPr>
              <a:t>Выход:</a:t>
            </a:r>
            <a:r>
              <a:rPr lang="ru-RU" sz="2800" b="1" smtClean="0">
                <a:solidFill>
                  <a:srgbClr val="000066"/>
                </a:solidFill>
              </a:rPr>
              <a:t> признать чувства ребенка, дать им выход, научить приемлемым способам, формировать у ребенка умения справится с ситуацией – внутренний самоконтроль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Ошибки родителей, влияющие на формирование агрессивности и агрессивного поведения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713787" cy="55435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5. </a:t>
            </a:r>
            <a:r>
              <a:rPr lang="ru-RU" sz="2800" b="1" smtClean="0">
                <a:solidFill>
                  <a:srgbClr val="800000"/>
                </a:solidFill>
              </a:rPr>
              <a:t>Демонстрация агрессивного поведения со стороны родителей</a:t>
            </a:r>
            <a:r>
              <a:rPr lang="ru-RU" sz="2800" b="1" smtClean="0">
                <a:solidFill>
                  <a:srgbClr val="000066"/>
                </a:solidFill>
              </a:rPr>
              <a:t>. В наших детях мы больше всего не любим черты, которые нам не нравятся в нас самих. Если ребенок копирует наше поведение, то получает неодобрительные замечания ,  угрозы, наказание.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800000"/>
                </a:solidFill>
              </a:rPr>
              <a:t>Выход:</a:t>
            </a:r>
            <a:r>
              <a:rPr lang="ru-RU" sz="2800" b="1" smtClean="0">
                <a:solidFill>
                  <a:srgbClr val="000066"/>
                </a:solidFill>
              </a:rPr>
              <a:t> понимание и узнавание в агрессивном поведении ребенка себя.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Анкета «Признаки агрессивности»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8769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Ваш ребенок    </a:t>
            </a:r>
            <a:r>
              <a:rPr lang="ru-RU" sz="2800" b="1" smtClean="0">
                <a:solidFill>
                  <a:srgbClr val="800000"/>
                </a:solidFill>
              </a:rPr>
              <a:t>( часто   иногда   нет  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Он не может промолчать, когда чем-то недоволен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Когда кто-то причинит ему зло, старается отплатить ему тем же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Часто спорит, ругается со взрослыми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Он не прочь подразнить животных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Очень сердится, если ему кажется, что кто-то подшучивает над ним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Часто ворчлив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Воспринимает себя как самостоятельного и решительного</a:t>
            </a:r>
          </a:p>
          <a:p>
            <a:pPr marL="609600" indent="-609600" eaLnBrk="1" hangingPunct="1">
              <a:buFontTx/>
              <a:buNone/>
            </a:pPr>
            <a:endParaRPr lang="ru-RU" sz="2800" b="1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Какие дети вырастают агрессивными наиболее часто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534400" cy="54451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«Кумиры семьи» - выросшие без отцов, в сплошном женском окружении - мальчики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Семьи с жестким авторитарным отцом и мягкой, уступчивой матерью (механизм идентификации с отцом)  - мальчики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Семьи с жесткой, авторитарной матерью при мягком, уступчивом отце (срабатывает механизм идентификации с матерью) – девочки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Девочки, предоставленные сами себе и самостоятельно пробивающиеся в жизни (агрессивность для выживания)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640762" cy="596265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Агрессивные дети, как правило, вырастают в семьях, где дистанция между родителями и детьми огромна, где мало интересуются развитием детей, где не хватает тепла и ласки, отношение к проявлению детской агрессивности безразличное или снисходительное, где в качестве дисциплинарных воздействий вместо заботы и терпеливого объяснения предпочитают силовые методы, особенно физические наказания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4905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Вопросы для себя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534400" cy="58769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Что стоит за агрессивностью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Почему он так себя ведет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Уверен ли мой ребенок, что единственный путь получить желаемое – это вести себя агрессивно или таким образом он старается наказать того, на кого рассердился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Думает ли он, что именно так должен вести себя человек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Знает ли он другие формы проявления гнева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Могу ли я научить его другому поведению (формирование новых стереотипов)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800" b="1" smtClean="0">
              <a:solidFill>
                <a:srgbClr val="000066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800" b="1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Способы выражения гнева (важно, чтобы агрессия не накапливалась)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534400" cy="54451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Громко спеть любимую песню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Пометать дротики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Попрыгать на скакалке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Используя «стаканчик для криков», высказать свои отрицательные эмоции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Боксерская груша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Быстрыми движениями стереть с доски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Пробежать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Отжаться от пола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Скомкать листки бумаги, выбросить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Сделать 10-12 глубоких вдохов и выдохов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endParaRPr lang="ru-RU" sz="2800" b="1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Приемы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534400" cy="6264275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000066"/>
                </a:solidFill>
              </a:rPr>
              <a:t>Формирование у себя умения прислушиваться к чувствам ребенка и описывая свое эмоциональное состояние (я сержусь, мне обидно и пр  - такие чувства естественны)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000066"/>
                </a:solidFill>
              </a:rPr>
              <a:t>Поощрять развитие умений слышать себя у ребенка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000066"/>
                </a:solidFill>
              </a:rPr>
              <a:t>Во время агрессии ребенка ощущать собственную уверенность, амортизировать ситуацию, помня, что в основе агрессивного поведения лежит неуверенность (затем – я вижу, что ты сейчас сердишься, в таком состоянии мы не найдем решение, я предлагаю тебе успокоиться – использовать технику «заезженной пластинки»).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Приемы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836613"/>
            <a:ext cx="8534400" cy="626427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4. Важно перенаправить агрессию в нужное русло (работа по дому, сломать палки, физическая нагрузка и пр.)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5. Видеть внешние признаки агрессии: сдерживает дыхание, скованность в груди, напряженность в руках, сжаты кулаки, закрывает глаза и пр. – увидев проявления, спросить: «Ты сейчас сердишься, может хочешь побыть один или расскажешь, что происходит»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6. Обучать технике «Я-высказывание»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Экстренное вмешательство при агрессивных проявлениях в конфликтной ситуации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534400" cy="5832475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Спокойное отношение в случае незначительной агрессии (агрессия неопасна и объяснима)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 - полное игнорирование реакций ребенка – весьма мощный способ прекращения нежелательного поведения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Выражение понимания чувств ребенка (конечно, тебе обидно)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Переключение внимания, предложение какого-то занятия – движения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Позитивное обозначение поведения (ты злишься, потому, что ты устал)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2800" b="1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Экстренное вмешательство при агрессивных проявлениях в конфликтной ситуации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534400" cy="583247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2. Акцентирование внимания на поступках (поведении), а не на личности – техника объективного описания поведения ребенка: как вел, что делал, какие действия совершал, без оценок, без эмоций, только конкретные факты про здесь и сейчас, без прошлых проступков. При этом важно быть заинтересованными, доброжелательными, твердыми – ребенок должен понять, что родители его любят, но против того, как он себя ведет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Экстренное вмешательство при агрессивных проявлениях в конфликтной ситуации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534400" cy="583247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3. Контроль над собственными негативными эмоциями. Управлять своим естественными эмоциями (раздражением, гневом, возмущением, беспомощность) , сохранять доброжелательность, не подкреплять агрессивное поведение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Экстренное вмешательство при агрессивных проявлениях в конфликтной ситуации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534400" cy="583247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4. Снижение напряжения ситуации. Не допускать следующего поведения: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Повышение голоса, изменение тона на угрожающий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Демонстрация власти(как я скажу, так и будет)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Крик, негодование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Агрессивные позы и жесты, сарказм, насмешки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Негативная оценка личности ребенка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Использование физической силы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Анкета «Признаки агрессивности»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8769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8. Любит быть первым, командовать и подчинять себе других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9. Неудачи вызывают у него сильное раздражение и поиски виноватых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10. Легко ссорится, вступает в драку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11. Старается общаться с младшими и физически более слабыми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12. Уверен, что любое задание он выполнит лучше всех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13. Он часто теряет контроль над собой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14. Он часто винит других в своих ошибках</a:t>
            </a:r>
          </a:p>
          <a:p>
            <a:pPr marL="609600" indent="-609600" eaLnBrk="1" hangingPunct="1">
              <a:buFontTx/>
              <a:buNone/>
            </a:pPr>
            <a:endParaRPr lang="ru-RU" sz="2800" b="1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Экстренное вмешательство при агрессивных проявлениях в конфликтной ситуации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534400" cy="5832475"/>
          </a:xfrm>
        </p:spPr>
        <p:txBody>
          <a:bodyPr/>
          <a:lstStyle/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Втягивание в конфликт посторонних людей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Непреклонное настаивание на своей правоте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Нотации, проповеди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Наказания или угрозы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Обобщения типа «вы все одинаковы»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Команды, жесткие требования, давление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Сравнение ребенка с другими</a:t>
            </a:r>
          </a:p>
          <a:p>
            <a:pPr marL="609600" indent="-609600" eaLnBrk="1" hangingPunct="1">
              <a:buFontTx/>
              <a:buChar char="-"/>
            </a:pPr>
            <a:r>
              <a:rPr lang="ru-RU" sz="2800" b="1" smtClean="0">
                <a:solidFill>
                  <a:srgbClr val="000066"/>
                </a:solidFill>
              </a:rPr>
              <a:t>Оправдания, подкупы, награды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Экстренное вмешательство при агрессивных проявлениях в конфликтной ситуации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557338"/>
            <a:ext cx="8534400" cy="583247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5. Обсуждение проступка. Только после того, как ситуация разрешится и все успокоятся. Наедине, без свидетелей, с объективностью и спокойствием. Обсудить негативные последствия агрессивного поведения, его разрушительность для других и для самого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91440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Экстренное вмешательство при агрессивных проявлениях в конфликтной ситуации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557338"/>
            <a:ext cx="7886700" cy="345598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6. Сохранение положительной репутации ребенка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7. Демонстрация модели неагрессивного поведения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Анкета «Признаки агрессивности»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8769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Часто – 1 балл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Иногда – 0,5  балла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Нет – 0 балл</a:t>
            </a:r>
          </a:p>
          <a:p>
            <a:pPr marL="609600" indent="-609600" eaLnBrk="1" hangingPunct="1">
              <a:buFontTx/>
              <a:buNone/>
            </a:pPr>
            <a:endParaRPr lang="ru-RU" sz="2800" b="1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Высокая агрессивность – 8-14 баллов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Средняя агрессивность – 5-7 баллов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Низкая агрессивность – 1-4 балла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Особенности личностных характеристик агрессивных детей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876925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Бедность ценностных ориентаций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Примитивность ценностных ориентаций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Отсутствие увлечений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Узость и неустойчивость интересов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Низкий уровень интеллектуального развития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Повышенная внушаемость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Склонность к подражательности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Ограниченность нравственных представлений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b="1" smtClean="0">
                <a:solidFill>
                  <a:srgbClr val="000066"/>
                </a:solidFill>
              </a:rPr>
              <a:t>Эмоциональная грубость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Особенности личностных характеристик агрессивных детей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8769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10. Односторонняя самооценка (максимально положительная или максимально отрицательная)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11. Повышенная тревожность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12. Страх перед широкими социальными контактами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13. Эгоцентризм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14. Неумение находить выход из трудных ситуаций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15. Преобладание защитных механизмов над другими механизмами, регулирующими поведение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Особенности личностных характеристик агрессивных детей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8820150" cy="5876925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	16. Повышенная возбудимость нервной системы вследствие различных причин (травмы, болезни и пр.)</a:t>
            </a:r>
          </a:p>
          <a:p>
            <a:pPr marL="609600" indent="-609600" eaLnBrk="1" hangingPunct="1">
              <a:buFontTx/>
              <a:buNone/>
            </a:pPr>
            <a:endParaRPr lang="ru-RU" sz="2800" b="1" smtClean="0">
              <a:solidFill>
                <a:srgbClr val="000066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	Вместе с тем, среди агрессивных детей встречаются дети с высоким интеллектом, социально развитые – для них агрессивность – средство поднятия престижа, демонстрация самостоятельности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Агрессивные действия выступают в качестве: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557338"/>
            <a:ext cx="7561263" cy="44640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1. Средства достижения какой-либо значимой цели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2. Способа психологической разрядки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3. Способа удовлетворения потребностей в самореализации и самоутверждении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800000"/>
                </a:solidFill>
              </a:rPr>
              <a:t>Агрессия, агрессивность, агрессивное поведение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532765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Агрессия – индивидуальное или коллективное  поведение, действие, направленное на нанесение физического или психологического вреда, ущерба 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Агрессивность – более сложная структура психических свойств человека, отражающая предрасположенность к агрессивным действиям</a:t>
            </a:r>
          </a:p>
          <a:p>
            <a:pPr marL="609600" indent="-609600" eaLnBrk="1" hangingPunct="1">
              <a:buFontTx/>
              <a:buNone/>
            </a:pPr>
            <a:r>
              <a:rPr lang="ru-RU" sz="2800" b="1" smtClean="0">
                <a:solidFill>
                  <a:srgbClr val="000066"/>
                </a:solidFill>
              </a:rPr>
              <a:t>Агрессивное поведение – серия агрессивных действий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1718</Words>
  <Application>Microsoft Office PowerPoint</Application>
  <PresentationFormat>Экран (4:3)</PresentationFormat>
  <Paragraphs>159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Агрессия и агрессивность. Агрессивное поведение ребенка.</vt:lpstr>
      <vt:lpstr>Анкета «Признаки агрессивности»</vt:lpstr>
      <vt:lpstr>Анкета «Признаки агрессивности»</vt:lpstr>
      <vt:lpstr>Анкета «Признаки агрессивности»</vt:lpstr>
      <vt:lpstr>Особенности личностных характеристик агрессивных детей</vt:lpstr>
      <vt:lpstr>Особенности личностных характеристик агрессивных детей</vt:lpstr>
      <vt:lpstr>Особенности личностных характеристик агрессивных детей</vt:lpstr>
      <vt:lpstr>Агрессивные действия выступают в качестве:</vt:lpstr>
      <vt:lpstr>Агрессия, агрессивность, агрессивное поведение</vt:lpstr>
      <vt:lpstr>Патологическое агрессивное поведение – психическое расстройство</vt:lpstr>
      <vt:lpstr>Патологическое агрессивное поведение – психическое расстройство</vt:lpstr>
      <vt:lpstr>Патологическое агрессивное поведение – психическое расстройство</vt:lpstr>
      <vt:lpstr>Варианты проявления детской агрессивности</vt:lpstr>
      <vt:lpstr>Варианты проявления детской агрессивности</vt:lpstr>
      <vt:lpstr>Ошибки родителей, влияющие на формирование агрессивности и агрессивного поведения</vt:lpstr>
      <vt:lpstr>Ошибки родителей, влияющие на формирование агрессивности и агрессивного поведения</vt:lpstr>
      <vt:lpstr>Ошибки родителей, влияющие на формирование агрессивности и агрессивного поведения</vt:lpstr>
      <vt:lpstr>Ошибки родителей, влияющие на формирование агрессивности и агрессивного поведения</vt:lpstr>
      <vt:lpstr>Ошибки родителей, влияющие на формирование агрессивности и агрессивного поведения</vt:lpstr>
      <vt:lpstr>Какие дети вырастают агрессивными наиболее часто</vt:lpstr>
      <vt:lpstr>Агрессивные дети, как правило, вырастают в семьях, где дистанция между родителями и детьми огромна, где мало интересуются развитием детей, где не хватает тепла и ласки, отношение к проявлению детской агрессивности безразличное или снисходительное, где в качестве дисциплинарных воздействий вместо заботы и терпеливого объяснения предпочитают силовые методы, особенно физические наказания</vt:lpstr>
      <vt:lpstr>Вопросы для себя</vt:lpstr>
      <vt:lpstr>Способы выражения гнева (важно, чтобы агрессия не накапливалась)</vt:lpstr>
      <vt:lpstr>Приемы</vt:lpstr>
      <vt:lpstr>Приемы</vt:lpstr>
      <vt:lpstr>Экстренное вмешательство при агрессивных проявлениях в конфликтной ситуации</vt:lpstr>
      <vt:lpstr>Экстренное вмешательство при агрессивных проявлениях в конфликтной ситуации</vt:lpstr>
      <vt:lpstr>Экстренное вмешательство при агрессивных проявлениях в конфликтной ситуации</vt:lpstr>
      <vt:lpstr>Экстренное вмешательство при агрессивных проявлениях в конфликтной ситуации</vt:lpstr>
      <vt:lpstr>Экстренное вмешательство при агрессивных проявлениях в конфликтной ситуации</vt:lpstr>
      <vt:lpstr>Экстренное вмешательство при агрессивных проявлениях в конфликтной ситуации</vt:lpstr>
      <vt:lpstr>Экстренное вмешательство при агрессивных проявлениях в конфликтной ситуации</vt:lpstr>
    </vt:vector>
  </TitlesOfParts>
  <Company>Школа74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Агрессия и агрессивность. Особенности агрессивных детей.</dc:title>
  <dc:creator>Психологи</dc:creator>
  <cp:lastModifiedBy>Ольга</cp:lastModifiedBy>
  <cp:revision>36</cp:revision>
  <dcterms:created xsi:type="dcterms:W3CDTF">2011-11-15T06:25:31Z</dcterms:created>
  <dcterms:modified xsi:type="dcterms:W3CDTF">2019-11-27T05:30:48Z</dcterms:modified>
</cp:coreProperties>
</file>