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7" r:id="rId2"/>
    <p:sldId id="316" r:id="rId3"/>
    <p:sldId id="264" r:id="rId4"/>
    <p:sldId id="265" r:id="rId5"/>
    <p:sldId id="315" r:id="rId6"/>
    <p:sldId id="283" r:id="rId7"/>
    <p:sldId id="295" r:id="rId8"/>
    <p:sldId id="313" r:id="rId9"/>
    <p:sldId id="296" r:id="rId10"/>
    <p:sldId id="260" r:id="rId11"/>
    <p:sldId id="310" r:id="rId12"/>
    <p:sldId id="312" r:id="rId13"/>
    <p:sldId id="311" r:id="rId14"/>
    <p:sldId id="314" r:id="rId15"/>
    <p:sldId id="306" r:id="rId16"/>
    <p:sldId id="297" r:id="rId17"/>
    <p:sldId id="300" r:id="rId18"/>
    <p:sldId id="308" r:id="rId19"/>
    <p:sldId id="309" r:id="rId20"/>
    <p:sldId id="278" r:id="rId21"/>
  </p:sldIdLst>
  <p:sldSz cx="9144000" cy="6858000" type="screen4x3"/>
  <p:notesSz cx="6811963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3333FF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8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04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1392F-1004-4265-91C5-62FC98E725B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197" y="4724202"/>
            <a:ext cx="544957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8536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DD612-B10D-49CA-949B-748CE55008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615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 </a:t>
            </a:r>
            <a:r>
              <a:rPr lang="ru-RU" sz="1200" dirty="0" smtClean="0"/>
              <a:t>Конь - это воплощение красоты городецкой росписи и безошибочной точности руки мастера. Мир</a:t>
            </a:r>
            <a:r>
              <a:rPr lang="ru-RU" sz="1200" baseline="0" dirty="0" smtClean="0"/>
              <a:t> Городецких птиц</a:t>
            </a:r>
            <a:r>
              <a:rPr lang="ru-RU" sz="1200" dirty="0" smtClean="0"/>
              <a:t> так же богат и неисчерпаем, как и мир городецких цветов.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В Х</a:t>
            </a:r>
            <a:r>
              <a:rPr lang="en-US" sz="1200" dirty="0" smtClean="0">
                <a:solidFill>
                  <a:schemeClr val="tx1"/>
                </a:solidFill>
              </a:rPr>
              <a:t>I</a:t>
            </a:r>
            <a:r>
              <a:rPr lang="ru-RU" sz="1200" dirty="0" smtClean="0">
                <a:solidFill>
                  <a:schemeClr val="tx1"/>
                </a:solidFill>
              </a:rPr>
              <a:t>Х веке в деревнях вокруг Городца мастера, делали деревянную расписную игрушку. Прославились своими игрушками мастера </a:t>
            </a:r>
            <a:r>
              <a:rPr lang="ru-RU" sz="1200" dirty="0" err="1" smtClean="0">
                <a:solidFill>
                  <a:schemeClr val="tx1"/>
                </a:solidFill>
              </a:rPr>
              <a:t>Краснояровы</a:t>
            </a:r>
            <a:r>
              <a:rPr lang="ru-RU" sz="1200" dirty="0" smtClean="0">
                <a:solidFill>
                  <a:schemeClr val="tx1"/>
                </a:solidFill>
              </a:rPr>
              <a:t>.  Вырезались из дерева «запряжки» – кони с повозками и гордым изгибом шеи, каталки – вертушки, куклы. Делали и механические игрушки, отличавшиеся большой выдумкой и оригинальностью. Игрушки раскрашивали в стиле городецкой росписи.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Расписные деревянные игрушки фабрики «Городецкая роспись» - настоящие произведения искусства! Мастера-художники создают настоящие шедевры изделий.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Игрушки изготовлены из натурального дерева и расписаны городецкой росписью с мотивами городов, купечества, с цветочными мотивами и сюжетными образами.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Паровозик с вагонами и пассажирами — одна из популярных тем городецкой игрушки.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Мы видим необычный поезд: паровоз и вагоны раскрасились в яркие тона, на них распустились необычные цветы. Из окон вагонов выглядывают пары — дамы и господа в нарядах начала XX века., а из паровоза — красавец-машинист. Это — городецкая роспись, паровозик с вагонами тоже  </a:t>
            </a:r>
            <a:r>
              <a:rPr lang="ru-RU" sz="1200" dirty="0" err="1" smtClean="0">
                <a:solidFill>
                  <a:schemeClr val="tx1"/>
                </a:solidFill>
              </a:rPr>
              <a:t>Гордецкий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Конь – любимый персонаж городецкой росписи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Есть на Волге город древний,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 Под названьем – Городец.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гости к мастерам. </a:t>
            </a:r>
            <a:r>
              <a:rPr lang="ru-RU" dirty="0" smtClean="0"/>
              <a:t>Приглашаю вас ребята в путешествие по старинным русским городам, знаменитым на весь мир своими художественными промыслами. И сегодня я приглашаю вас в старинный город на реке Волге, Городец. Берег здесь обрывист и крут, он сплошь усеян небольшими домиками, одетыми в тонкую резьбу, вьющуюся по окнам и стенам. В этой резьбе и перья Жар-птицы, и сплетения цветов и трав, и русалки, и сказочные львы. Резной наряд Городецких изб принес славу городку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Мы с вами познакомимся с удивительной росписью. Посмотрите, какие удивительные, красивые изделия выпускают на фабрике в этом городе. А как они необычно расписаны. Это, ребята, знаменитая на весь мир Городецкая роспись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Городецкая роспись – это фантастические узоры,</a:t>
            </a:r>
            <a:r>
              <a:rPr lang="ru-RU" baseline="0" dirty="0" smtClean="0"/>
              <a:t> украшающие разные необходимые предметы и сувениры.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городецкой росписи подходят как мягкие, так и твердые сорта деревьев не подвергающихся </a:t>
            </a:r>
            <a:r>
              <a:rPr lang="ru-RU" dirty="0" err="1" smtClean="0"/>
              <a:t>рассыханию</a:t>
            </a:r>
            <a:r>
              <a:rPr lang="ru-RU" dirty="0" smtClean="0"/>
              <a:t> и растрескиванию: береза, осина, липа, ольха и др. Можно использовать заготовки из прессованной древесины. Деревянную основу шлифуют наждачной бумагой, а затем поверхность выравнивают универсальной шпаклевкой для дерева. После сглаживают шкуркой, а  потом чистой тряпкой удаляют пудру. Подготовленное таким образом изделие покрывают грунтом (разведенный клей ПВА 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выполнения Городецкой росписи.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Роспись, которая зародилась в Городце, трудно спутать с какой-нибудь другой - так велико ее своеобразие. Ни одно городецкое изделие не обходится без пышных гирлянд, букетов цветов, напоминающих розы, купавки, ромашки.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Городецкие цветы Чудо, как хороши. Они душу веселят  и на нас с тобой глядят.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11.03.2013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1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collections/user/harm1624/gorodetskaia-rospis-kartinki/" TargetMode="External"/><Relationship Id="rId2" Type="http://schemas.openxmlformats.org/officeDocument/2006/relationships/hyperlink" Target="https://ru.wikipedia.org/wiki/%D0%93%D0%BE%D1%80%D0%BE%D0%B4%D0%B5%D1%86%D0%BA%D0%B0%D1%8F_%D1%80%D0%BE%D1%81%D0%BF%D0%B8%D1%81%D1%8C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9.png"/><Relationship Id="rId12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fileserver\groups\12.31.21\&#1042;&#1067;&#1055;&#1059;&#1057;&#1050;&#1053;&#1067;&#1045;_&#1056;&#1040;&#1041;&#1054;&#1058;&#1067;\&#1044;&#1091;&#1088;&#1085;&#1099;&#1075;&#1080;&#1085;&#1072;%20&#1045;.&#1042;\&#1056;&#1091;&#1089;&#1089;&#1082;&#1080;&#1077;%20&#1085;&#1072;&#1088;&#1086;&#1076;&#1085;&#1099;&#1077;%20&#1087;&#1077;&#1089;&#1085;&#1080;%20-%20&#1041;&#1040;&#1056;&#1067;&#1053;&#1071;-&#1057;&#1059;&#1044;&#1040;&#1056;&#1067;&#1053;&#1071;.mp3" TargetMode="Externa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852739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дидактический материал по теме: Народное декоративно-прикладное искусство «Городецкая роспись. Городецкая игрушка»                                                                                                      для детей старшего дошкольного возраста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1761" y="5085184"/>
            <a:ext cx="6329015" cy="576064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800" dirty="0" smtClean="0"/>
              <a:t>Автор: воспитатель</a:t>
            </a:r>
          </a:p>
          <a:p>
            <a:pPr algn="r" eaLnBrk="1" hangingPunct="1"/>
            <a:r>
              <a:rPr lang="ru-RU" sz="1800" dirty="0" err="1" smtClean="0"/>
              <a:t>Ланцова</a:t>
            </a:r>
            <a:r>
              <a:rPr lang="ru-RU" sz="1800" dirty="0" smtClean="0"/>
              <a:t> Вера Львовна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42940" y="214313"/>
            <a:ext cx="83534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Государственное бюджетное </a:t>
            </a:r>
            <a:r>
              <a:rPr lang="ru-RU" dirty="0" smtClean="0"/>
              <a:t> дошкольное образовательное учреждение детский сад №71 </a:t>
            </a:r>
            <a:r>
              <a:rPr lang="ru-RU" dirty="0" err="1" smtClean="0"/>
              <a:t>общеразвивающего</a:t>
            </a:r>
            <a:r>
              <a:rPr lang="ru-RU" dirty="0" smtClean="0"/>
              <a:t> вида с приоритетным осуществлением деятельности по физическому развитию детей  Калининского р-на            Санкт-Петербурга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57621" y="6215083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Санкт-Петербург</a:t>
            </a:r>
          </a:p>
          <a:p>
            <a:pPr algn="ctr"/>
            <a:r>
              <a:rPr lang="ru-RU" sz="1200" dirty="0" smtClean="0"/>
              <a:t>2019г</a:t>
            </a:r>
            <a:endParaRPr lang="ru-RU" sz="1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5733256"/>
            <a:ext cx="3491880" cy="990387"/>
          </a:xfrm>
          <a:prstGeom prst="rect">
            <a:avLst/>
          </a:prstGeom>
          <a:noFill/>
        </p:spPr>
      </p:pic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23597"/>
            <a:ext cx="3635896" cy="1134403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10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-2056793" y="2056795"/>
            <a:ext cx="5589241" cy="147565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361010" y="116632"/>
            <a:ext cx="4421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Этапы выполнения Городецкой росписи</a:t>
            </a:r>
            <a:endParaRPr lang="ru-RU" dirty="0"/>
          </a:p>
        </p:txBody>
      </p:sp>
      <p:pic>
        <p:nvPicPr>
          <p:cNvPr id="17410" name="Picture 2" descr="C:\Users\Вера\Desktop\городецкая\городецкая роспись\img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15616" y="620688"/>
            <a:ext cx="4032448" cy="2980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1" name="Picture 3" descr="C:\Users\Вера\Desktop\городецкая\городецкая роспись\img3 (1)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45789" y="692696"/>
            <a:ext cx="3520677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2" name="Picture 4" descr="C:\Users\Вера\Desktop\городецкая\городецкая роспись\img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15816" y="3501008"/>
            <a:ext cx="3694279" cy="27904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5733257"/>
            <a:ext cx="3497429" cy="1124743"/>
          </a:xfrm>
          <a:prstGeom prst="rect">
            <a:avLst/>
          </a:prstGeom>
          <a:noFill/>
        </p:spPr>
      </p:pic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1240095" y="3444959"/>
            <a:ext cx="3604933" cy="1124743"/>
          </a:xfrm>
          <a:prstGeom prst="rect">
            <a:avLst/>
          </a:prstGeom>
          <a:noFill/>
        </p:spPr>
      </p:pic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39067" y="5733257"/>
            <a:ext cx="3604933" cy="112474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Особенности Городецкой росписи.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27584" y="1600201"/>
            <a:ext cx="3668216" cy="262088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700" dirty="0" smtClean="0"/>
              <a:t>Роспись, которая зародилась в Городце, трудно спутать с какой-нибудь другой - так велико ее своеобразие. Ни одно городецкое изделие не обходится без пышных гирлянд, букетов цветов, напоминающих розы, купавки, ромашки.</a:t>
            </a:r>
          </a:p>
          <a:p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18434" name="Picture 2" descr="C:\Users\Вера\Desktop\городецкая\городецкая роспись\s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052736"/>
            <a:ext cx="3394472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5835930"/>
            <a:ext cx="3275856" cy="1022070"/>
          </a:xfrm>
          <a:prstGeom prst="rect">
            <a:avLst/>
          </a:prstGeom>
          <a:noFill/>
        </p:spPr>
      </p:pic>
      <p:pic>
        <p:nvPicPr>
          <p:cNvPr id="10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1225976" y="3070800"/>
            <a:ext cx="3563888" cy="111193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Городецкие цветы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75656" y="908721"/>
            <a:ext cx="6552728" cy="64807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t">
              <a:buNone/>
            </a:pPr>
            <a:r>
              <a:rPr lang="ru-RU" sz="1600" dirty="0" smtClean="0"/>
              <a:t>Городецкие цветы Чудо, как хороши. Они душу веселят  и на нас с тобой глядят.</a:t>
            </a:r>
            <a:endParaRPr lang="ru-RU" sz="16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19458" name="Picture 2" descr="C:\Users\Вера\Desktop\городецкая\городецкая роспись\img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52560" y="1700808"/>
            <a:ext cx="3879880" cy="4368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59" name="Picture 3" descr="C:\Users\Вера\Desktop\городецкая\городецкая роспись\img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1844824"/>
            <a:ext cx="3428290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504" y="5877272"/>
            <a:ext cx="3143351" cy="98072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2627784" y="0"/>
            <a:ext cx="3491880" cy="1089470"/>
          </a:xfrm>
          <a:prstGeom prst="rect">
            <a:avLst/>
          </a:prstGeom>
          <a:noFill/>
        </p:spPr>
      </p:pic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5768530"/>
            <a:ext cx="3491880" cy="1089470"/>
          </a:xfrm>
          <a:prstGeom prst="rect">
            <a:avLst/>
          </a:prstGeom>
          <a:noFill/>
        </p:spPr>
      </p:pic>
      <p:pic>
        <p:nvPicPr>
          <p:cNvPr id="10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5768529"/>
            <a:ext cx="3491880" cy="108947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55576" y="476672"/>
            <a:ext cx="3168352" cy="1800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t"/>
            <a:r>
              <a:rPr lang="ru-RU" sz="1600" dirty="0" smtClean="0"/>
              <a:t> </a:t>
            </a:r>
            <a:r>
              <a:rPr lang="ru-RU" sz="1400" dirty="0" smtClean="0"/>
              <a:t>Конь - это воплощение красоты городецкой росписи и безошибочной точности руки мастера. Какого бы конька не писал художник, в основе всегда лежала виртуозная работа кистью без предварительного рисунка.</a:t>
            </a:r>
          </a:p>
          <a:p>
            <a:pPr fontAlgn="t"/>
            <a:endParaRPr lang="ru-RU" sz="16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203848" y="6237312"/>
            <a:ext cx="2895600" cy="365125"/>
          </a:xfrm>
        </p:spPr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20483" name="Picture 3" descr="C:\Users\Вера\Desktop\городецкая\городецкая роспись\img7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2492896"/>
            <a:ext cx="7920880" cy="35180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16016" y="548680"/>
            <a:ext cx="3960440" cy="158417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200" dirty="0" smtClean="0"/>
              <a:t>МИР </a:t>
            </a:r>
            <a:r>
              <a:rPr lang="ru-RU" sz="1200" dirty="0" smtClean="0"/>
              <a:t>Городецких птиц </a:t>
            </a:r>
            <a:r>
              <a:rPr lang="ru-RU" sz="1200" dirty="0" smtClean="0"/>
              <a:t>так же богат и неисчерпаем, как и мир городецких цветов. Здесь есть и горделивые черные петухи с огненными гребнями и хлопотливые "курочки Рябы", черные скворцы и белые лебеди, величавые павушки, чинно выступающие среди цветов и трав, и еще великое множество необычных, сказочных птиц.</a:t>
            </a:r>
          </a:p>
          <a:p>
            <a:endParaRPr lang="ru-RU" sz="1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49280"/>
            <a:ext cx="3491880" cy="908720"/>
          </a:xfrm>
          <a:prstGeom prst="rect">
            <a:avLst/>
          </a:prstGeom>
          <a:noFill/>
        </p:spPr>
      </p:pic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5805264"/>
            <a:ext cx="3491880" cy="1052736"/>
          </a:xfrm>
          <a:prstGeom prst="rect">
            <a:avLst/>
          </a:prstGeom>
          <a:noFill/>
        </p:spPr>
      </p:pic>
      <p:pic>
        <p:nvPicPr>
          <p:cNvPr id="13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2555776" y="0"/>
            <a:ext cx="3491880" cy="980728"/>
          </a:xfrm>
          <a:prstGeom prst="rect">
            <a:avLst/>
          </a:prstGeom>
          <a:noFill/>
        </p:spPr>
      </p:pic>
      <p:pic>
        <p:nvPicPr>
          <p:cNvPr id="10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5949280"/>
            <a:ext cx="3491880" cy="90872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Городецкая игрушка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В Х</a:t>
            </a:r>
            <a:r>
              <a:rPr lang="en-US" sz="1600" dirty="0" smtClean="0">
                <a:solidFill>
                  <a:schemeClr val="tx1"/>
                </a:solidFill>
              </a:rPr>
              <a:t>I</a:t>
            </a:r>
            <a:r>
              <a:rPr lang="ru-RU" sz="1600" dirty="0" smtClean="0">
                <a:solidFill>
                  <a:schemeClr val="tx1"/>
                </a:solidFill>
              </a:rPr>
              <a:t>Х веке в деревнях вокруг Городца мастера, делали деревянную расписную игрушку. Прославились своими игрушками мастера </a:t>
            </a:r>
            <a:r>
              <a:rPr lang="ru-RU" sz="1600" dirty="0" err="1" smtClean="0">
                <a:solidFill>
                  <a:schemeClr val="tx1"/>
                </a:solidFill>
              </a:rPr>
              <a:t>Краснояровы</a:t>
            </a:r>
            <a:r>
              <a:rPr lang="ru-RU" sz="1600" dirty="0" smtClean="0">
                <a:solidFill>
                  <a:schemeClr val="tx1"/>
                </a:solidFill>
              </a:rPr>
              <a:t>.  Вырезались из дерева «запряжки» – кони с повозками и гордым изгибом шеи, каталки – вертушки, куклы. Делали и механические игрушки, отличавшиеся большой выдумкой и оригинальностью. Игрушки раскрашивали в стиле городецкой росписи.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4098" name="Picture 2" descr="C:\Users\Вера\Desktop\городецкая\городецкая роспись\img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412776"/>
            <a:ext cx="2232223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568452" y="3280420"/>
            <a:ext cx="3491880" cy="105273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5768531"/>
            <a:ext cx="3491880" cy="1089469"/>
          </a:xfrm>
          <a:prstGeom prst="rect">
            <a:avLst/>
          </a:prstGeom>
          <a:noFill/>
        </p:spPr>
      </p:pic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951991" y="2976325"/>
            <a:ext cx="3707904" cy="1156869"/>
          </a:xfrm>
          <a:prstGeom prst="rect">
            <a:avLst/>
          </a:prstGeom>
          <a:noFill/>
        </p:spPr>
      </p:pic>
      <p:pic>
        <p:nvPicPr>
          <p:cNvPr id="9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01129"/>
            <a:ext cx="3707904" cy="1156869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12241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Расписные деревянные игрушки фабрики «Городецкая роспись» - настоящие произведения искусства! Мастера-художники создают настоящие шедевры изделий.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Игрушки изготовлены из натурального дерева и расписаны городецкой росписью с мотивами городов, купечества, с цветочными мотивами и сюжетными образами.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6146" name="Picture 2" descr="C:\Users\Вера\Desktop\городецкая\городецкая роспись\img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1556792"/>
            <a:ext cx="7128792" cy="45240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2771800" y="0"/>
            <a:ext cx="3388913" cy="1057343"/>
          </a:xfrm>
          <a:prstGeom prst="rect">
            <a:avLst/>
          </a:prstGeom>
          <a:noFill/>
        </p:spPr>
      </p:pic>
      <p:pic>
        <p:nvPicPr>
          <p:cNvPr id="9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39063" y="5733256"/>
            <a:ext cx="3604937" cy="1124744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07504" y="764704"/>
            <a:ext cx="8579296" cy="136815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Паровозик с вагонами и пассажирами — одна из популярных тем городецкой игрушки.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Мы видим необычный поезд: паровоз и вагоны раскрасились в яркие тона, на них распустились необычные цветы. Из окон вагонов выглядывают пары — дамы и господа в нарядах начала XX века., а из паровоза — красавец-машинист. Это — городецкая роспись, паровозик с вагонами тоже  </a:t>
            </a:r>
            <a:r>
              <a:rPr lang="ru-RU" sz="1600" dirty="0" err="1" smtClean="0">
                <a:solidFill>
                  <a:schemeClr val="tx1"/>
                </a:solidFill>
              </a:rPr>
              <a:t>Гордецкий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" name="Picture 2" descr="C:\Users\Вера\Desktop\городецкая\городецкая роспись\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 bwMode="auto">
          <a:xfrm>
            <a:off x="323528" y="2636912"/>
            <a:ext cx="4506776" cy="30045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2" name="Picture 2" descr="C:\Users\Вера\Desktop\городецкая\городецкая роспись\22_parovozi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/>
          <a:stretch>
            <a:fillRect/>
          </a:stretch>
        </p:blipFill>
        <p:spPr bwMode="auto">
          <a:xfrm>
            <a:off x="4860032" y="2492896"/>
            <a:ext cx="4038600" cy="28012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33255"/>
            <a:ext cx="3604937" cy="112474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69855" y="5805264"/>
            <a:ext cx="3374145" cy="1052736"/>
          </a:xfrm>
          <a:prstGeom prst="rect">
            <a:avLst/>
          </a:prstGeom>
          <a:noFill/>
        </p:spPr>
      </p:pic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89264"/>
            <a:ext cx="3425427" cy="1068736"/>
          </a:xfrm>
          <a:prstGeom prst="rect">
            <a:avLst/>
          </a:prstGeom>
          <a:noFill/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Конь – любимый персонаж городецкой росписи</a:t>
            </a:r>
            <a:endParaRPr lang="ru-RU" sz="3200" dirty="0"/>
          </a:p>
        </p:txBody>
      </p:sp>
      <p:pic>
        <p:nvPicPr>
          <p:cNvPr id="5122" name="Picture 2" descr="C:\Users\Вера\Desktop\городецкая\городецкая роспись\kon-kachalka-gorodeckaya-igrushk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1556792"/>
            <a:ext cx="2816932" cy="2816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Users\Вера\Desktop\городецкая\городецкая роспись\700-nw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1578174"/>
            <a:ext cx="2448272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 descr="C:\Users\Вера\Desktop\городецкая\городецкая роспись\img3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1880" y="1916832"/>
            <a:ext cx="2232248" cy="16741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5" name="Picture 5" descr="C:\Users\Вера\Desktop\городецкая\городецкая роспись\kareta-gorodeckaya-igrushka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99592" y="3717032"/>
            <a:ext cx="2564904" cy="25649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6" name="Picture 6" descr="C:\Users\Вера\Desktop\городецкая\городецкая роспись\s1200 (1)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635896" y="4005064"/>
            <a:ext cx="3744416" cy="23215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94874" y="894872"/>
            <a:ext cx="2744416" cy="954671"/>
          </a:xfrm>
          <a:prstGeom prst="rect">
            <a:avLst/>
          </a:prstGeom>
          <a:noFill/>
        </p:spPr>
      </p:pic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970729"/>
            <a:ext cx="2843808" cy="887271"/>
          </a:xfrm>
          <a:prstGeom prst="rect">
            <a:avLst/>
          </a:prstGeom>
          <a:noFill/>
        </p:spPr>
      </p:pic>
      <p:sp>
        <p:nvSpPr>
          <p:cNvPr id="16" name="Текст 15"/>
          <p:cNvSpPr>
            <a:spLocks noGrp="1"/>
          </p:cNvSpPr>
          <p:nvPr>
            <p:ph type="body" sz="half" idx="2"/>
          </p:nvPr>
        </p:nvSpPr>
        <p:spPr>
          <a:xfrm>
            <a:off x="457201" y="1484784"/>
            <a:ext cx="3008313" cy="48245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Есть на Волге город древний,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Под названьем – Городец. Славится по всей России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Своей росписью творец. Распускаются букеты,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Ярко красками горя.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Чудо - птицы там порхают,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Будто в сказку нас зовя.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Если взглянешь на дощечки,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Ты увидишь чудеса!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Городецкие узоры тонко вывела рука!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Городецкий конь бежит,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Вся земля под ним дрожит!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Чудо - птицы там порхают,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И кувшинки расцветают!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Будто в сказку нас зовя!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14" name="Picture 3" descr="C:\Users\Вера\Desktop\городецкая\городецкая роспись\674d75106c73922e6f3d0170e4faa22b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116632"/>
            <a:ext cx="1800200" cy="1268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5970729"/>
            <a:ext cx="2843808" cy="887271"/>
          </a:xfrm>
          <a:prstGeom prst="rect">
            <a:avLst/>
          </a:prstGeom>
          <a:noFill/>
        </p:spPr>
      </p:pic>
      <p:pic>
        <p:nvPicPr>
          <p:cNvPr id="8" name="Picture 4" descr="C:\Users\Вера\Desktop\городецкая\городецкая роспись\4b840d5150f866acaa8501753b0d055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07904" y="4005064"/>
            <a:ext cx="2304256" cy="18357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2" descr="C:\Users\Вера\Desktop\городецкая\городецкая роспись\1d87b587cd8d89b2c3bea2dfd04c38f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16216" y="4005064"/>
            <a:ext cx="2448272" cy="1858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Picture 2" descr="C:\Users\Вера\Desktop\городецкая\городецкая роспись\img1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35896" y="332656"/>
            <a:ext cx="5363156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5903640" y="0"/>
            <a:ext cx="3240360" cy="1124744"/>
          </a:xfrm>
          <a:prstGeom prst="rect">
            <a:avLst/>
          </a:prstGeom>
          <a:noFill/>
        </p:spPr>
      </p:pic>
      <p:pic>
        <p:nvPicPr>
          <p:cNvPr id="5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0" y="0"/>
            <a:ext cx="3240360" cy="1124744"/>
          </a:xfrm>
          <a:prstGeom prst="rect">
            <a:avLst/>
          </a:prstGeom>
          <a:noFill/>
        </p:spPr>
      </p:pic>
      <p:pic>
        <p:nvPicPr>
          <p:cNvPr id="6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5805264"/>
            <a:ext cx="3419872" cy="1052736"/>
          </a:xfrm>
          <a:prstGeom prst="rect">
            <a:avLst/>
          </a:prstGeom>
          <a:noFill/>
        </p:spPr>
      </p:pic>
      <p:pic>
        <p:nvPicPr>
          <p:cNvPr id="4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805264"/>
            <a:ext cx="3419872" cy="105273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55776" y="548680"/>
            <a:ext cx="4392488" cy="86409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pic>
        <p:nvPicPr>
          <p:cNvPr id="11266" name="Picture 2" descr="C:\Users\Вера\Desktop\городецкая\городецкая роспись\849e6acd3b1a4544db558e257674ad1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628800"/>
            <a:ext cx="8136904" cy="4464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latin typeface="+mn-lt"/>
              </a:rPr>
              <a:t>Содержание</a:t>
            </a:r>
            <a:r>
              <a:rPr lang="ru-RU" sz="1800" b="1" u="sng" dirty="0" smtClean="0">
                <a:latin typeface="+mn-lt"/>
              </a:rPr>
              <a:t/>
            </a:r>
            <a:br>
              <a:rPr lang="ru-RU" sz="1800" b="1" u="sng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Значение использования декоративно-прикладного искусства в развитии дошкольников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Задачи по ознакомлению дошкольников с декоративно-прикладным искусством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Городецкая роспись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Городец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В гости к мастерам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Городецкая роспись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Этапы выполнения 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Особенности Городецкой росписи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Городецкие цветы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Городецкая игрушка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Конь- любимый персонаж</a:t>
            </a:r>
            <a:br>
              <a:rPr lang="ru-RU" sz="22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pic>
        <p:nvPicPr>
          <p:cNvPr id="6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4725144"/>
            <a:ext cx="5251455" cy="163845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Ланцова</a:t>
            </a:r>
            <a:r>
              <a:rPr lang="ru-RU" dirty="0" smtClean="0"/>
              <a:t> Вера  Львовна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35214" y="214290"/>
            <a:ext cx="3764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Список источников: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1" y="857233"/>
            <a:ext cx="74540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3" y="1785927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283" y="1714488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  <a:hlinkClick r:id="rId2"/>
              </a:rPr>
              <a:t>https://ru.wikipedia.org/wiki/%D0%93%D0%BE%D1%80%D0%BE%D0%B4%D0%B5%D1%86%D0%BA%D0%B0%D1%8F_%D1%80%D0%BE%D1%81%D0%BF%D0%B8%D1%81%D1%8C</a:t>
            </a:r>
            <a:endParaRPr lang="ru-RU" sz="1200" dirty="0" smtClean="0">
              <a:solidFill>
                <a:srgbClr val="3333FF"/>
              </a:solidFill>
            </a:endParaRPr>
          </a:p>
          <a:p>
            <a:r>
              <a:rPr lang="en-US" sz="1200" dirty="0" smtClean="0">
                <a:solidFill>
                  <a:srgbClr val="3333FF"/>
                </a:solidFill>
                <a:hlinkClick r:id="rId3"/>
              </a:rPr>
              <a:t>https://yandex.ru/collections/user/harm1624/gorodetskaia-rospis-kartinki/</a:t>
            </a:r>
            <a:endParaRPr lang="ru-RU" sz="1200" dirty="0" smtClean="0">
              <a:solidFill>
                <a:srgbClr val="3333FF"/>
              </a:solidFill>
            </a:endParaRPr>
          </a:p>
          <a:p>
            <a:endParaRPr lang="ru-RU" sz="1200" dirty="0" smtClean="0">
              <a:solidFill>
                <a:srgbClr val="3333FF"/>
              </a:solidFill>
            </a:endParaRPr>
          </a:p>
          <a:p>
            <a:endParaRPr lang="ru-RU" sz="1200" dirty="0" smtClean="0">
              <a:solidFill>
                <a:srgbClr val="3333FF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2564904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6600FF"/>
                </a:solidFill>
              </a:rPr>
              <a:t>http://images.yandex.ru/yandsearch?text=%D0%B4%D1%8B%D0%BC%D0%BA%D0%BE%D0%B2%D1%81%D0%BA%D0%B0%D1%8F%20%D0%B8%D0%B3%D1%80%D1%83%D1%88%D0%BA%D0%B0%20%D0%BA%D0%B0%D1%80%D1%82%D0%B8%D0%BD%D0%BA%D0%B8&amp;img_url=http%3A%2F%2Fimg1.liveinternet.ru%2Fimages%2Fattach%2Fc%2F1%2F58%2F478%2F58478174_duym1.JPG&amp;pos=2&amp;rpt=simage&amp;lr=2&amp;noreask=1&amp;source=wiz</a:t>
            </a:r>
            <a:endParaRPr lang="ru-RU" sz="120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4941168"/>
            <a:ext cx="4789867" cy="149444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i="1" dirty="0" smtClean="0"/>
              <a:t>Значение использования декоративно-прикладного искусства  в развитии дошкольников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Народное искусство глубоко воздействует на мир ребенка, обладает нравственной, эстетической, познавательной ценностью, воплощает в себе исторический опыт многих поколений.</a:t>
            </a:r>
          </a:p>
          <a:p>
            <a:pPr algn="ctr">
              <a:buNone/>
            </a:pPr>
            <a:r>
              <a:rPr lang="ru-RU" sz="2000" dirty="0" smtClean="0"/>
              <a:t>Ознакомление с произведениями народного творчества пробуждает в детях первые яркие представления о Родине, о ее культуре, способствует воспитанию патриотических чувств.</a:t>
            </a:r>
          </a:p>
          <a:p>
            <a:pPr algn="ctr">
              <a:buNone/>
            </a:pPr>
            <a:r>
              <a:rPr lang="ru-RU" sz="2000" dirty="0" smtClean="0"/>
              <a:t> Знакомство с народно-прикладным искусством помогает раскрыть красоту родной природы.</a:t>
            </a:r>
          </a:p>
          <a:p>
            <a:pPr algn="ctr">
              <a:buNone/>
            </a:pPr>
            <a:r>
              <a:rPr lang="ru-RU" sz="2000" dirty="0" smtClean="0"/>
              <a:t>Народное искусство способствует развитию эстетических чувств, творческих способностей, вызывает у ребенка желание участвовать в творческой деятельности: в составлении узоров, лепке, росписи игрушек и т.д.</a:t>
            </a:r>
            <a:endParaRPr lang="ru-RU" sz="200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5723597"/>
            <a:ext cx="3635896" cy="1134403"/>
          </a:xfrm>
          <a:prstGeom prst="rect">
            <a:avLst/>
          </a:prstGeom>
          <a:noFill/>
        </p:spPr>
      </p:pic>
      <p:pic>
        <p:nvPicPr>
          <p:cNvPr id="5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23597"/>
            <a:ext cx="3635896" cy="11344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28701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i="1" dirty="0" smtClean="0"/>
              <a:t>Задачи по ознакомлению дошкольников с народным декоративно-прикладным искусством</a:t>
            </a:r>
            <a:br>
              <a:rPr lang="ru-RU" sz="3200" i="1" dirty="0" smtClean="0"/>
            </a:br>
            <a:r>
              <a:rPr lang="ru-RU" sz="3200" i="1" dirty="0" smtClean="0"/>
              <a:t>Городецкая роспись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u="sng" dirty="0" smtClean="0"/>
              <a:t>Задачи обучения:</a:t>
            </a:r>
          </a:p>
          <a:p>
            <a:pPr marL="342000" indent="0">
              <a:buNone/>
            </a:pPr>
            <a:r>
              <a:rPr lang="ru-RU" sz="3800" dirty="0" smtClean="0"/>
              <a:t>Продолжать знакомить  детей с народно-прикладным искусством Городецкой росписью.</a:t>
            </a:r>
          </a:p>
          <a:p>
            <a:pPr marL="342000" indent="0">
              <a:buNone/>
            </a:pPr>
            <a:r>
              <a:rPr lang="ru-RU" sz="3800" dirty="0" smtClean="0"/>
              <a:t>Продолжать знакомить детей  с  историей возникновения Городецкой игрушки, её характерными особенностями.</a:t>
            </a:r>
          </a:p>
          <a:p>
            <a:pPr marL="342000" indent="0">
              <a:buNone/>
            </a:pPr>
            <a:r>
              <a:rPr lang="ru-RU" sz="3800" dirty="0" smtClean="0"/>
              <a:t>Побуждать детей к  росписи объёмной формы (фигурку коня), выполняя работу в определенной последовательности: начиная с крупных основных элементов, располагая между ними более мелкие.</a:t>
            </a:r>
          </a:p>
          <a:p>
            <a:pPr>
              <a:buNone/>
            </a:pPr>
            <a:r>
              <a:rPr lang="ru-RU" sz="3800" u="sng" dirty="0" smtClean="0"/>
              <a:t>Задачи развития:</a:t>
            </a:r>
          </a:p>
          <a:p>
            <a:pPr indent="0">
              <a:buNone/>
            </a:pPr>
            <a:r>
              <a:rPr lang="ru-RU" sz="3800" dirty="0" smtClean="0"/>
              <a:t>Развивать в игре у детей умение сравнивать элементы разных росписей, находить общее и отличие, вычленять из многих элементов, только те, которые относятся к  Городецкой росписи. Побуждать детей использовать речь-доказательство, объясняя  свою точку зрения.</a:t>
            </a:r>
          </a:p>
          <a:p>
            <a:pPr>
              <a:buNone/>
            </a:pPr>
            <a:r>
              <a:rPr lang="ru-RU" sz="3800" u="sng" dirty="0" smtClean="0"/>
              <a:t>Задачи воспитания:</a:t>
            </a:r>
          </a:p>
          <a:p>
            <a:pPr indent="0">
              <a:buNone/>
            </a:pPr>
            <a:r>
              <a:rPr lang="ru-RU" sz="3800" dirty="0" smtClean="0"/>
              <a:t>Продолжать воспитывать у детей умение работать аккуратно, приводить в порядок свое рабочее место после окончания работы.</a:t>
            </a:r>
          </a:p>
          <a:p>
            <a:pPr indent="0">
              <a:buNone/>
            </a:pPr>
            <a:r>
              <a:rPr lang="ru-RU" sz="3800" dirty="0" smtClean="0"/>
              <a:t>Воспитывать в детях чувство уважения к своему народу- труженику, чувство гордости за свою страну.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11" descr="C:\Users\Вера\Desktop\городецкая\городецкая роспись\2623f24d736a34132ba26034301324c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339802" y="4605414"/>
            <a:ext cx="1115616" cy="1067044"/>
          </a:xfrm>
          <a:prstGeom prst="rect">
            <a:avLst/>
          </a:prstGeom>
          <a:noFill/>
        </p:spPr>
      </p:pic>
      <p:pic>
        <p:nvPicPr>
          <p:cNvPr id="23" name="Picture 11" descr="C:\Users\Вера\Desktop\городецкая\городецкая роспись\2623f24d736a34132ba26034301324c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2123728" y="4581128"/>
            <a:ext cx="1115616" cy="1067044"/>
          </a:xfrm>
          <a:prstGeom prst="rect">
            <a:avLst/>
          </a:prstGeom>
          <a:noFill/>
        </p:spPr>
      </p:pic>
      <p:pic>
        <p:nvPicPr>
          <p:cNvPr id="15" name="Picture 11" descr="C:\Users\Вера\Desktop\городецкая\городецкая роспись\2623f24d736a34132ba26034301324c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8150289" y="5864288"/>
            <a:ext cx="1015824" cy="971598"/>
          </a:xfrm>
          <a:prstGeom prst="rect">
            <a:avLst/>
          </a:prstGeom>
          <a:noFill/>
        </p:spPr>
      </p:pic>
      <p:pic>
        <p:nvPicPr>
          <p:cNvPr id="6155" name="Picture 11" descr="C:\Users\Вера\Desktop\городецкая\городецкая роспись\2623f24d736a34132ba26034301324c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-38593" y="38593"/>
            <a:ext cx="1772817" cy="1695633"/>
          </a:xfrm>
          <a:prstGeom prst="rect">
            <a:avLst/>
          </a:prstGeom>
          <a:noFill/>
        </p:spPr>
      </p:pic>
      <p:pic>
        <p:nvPicPr>
          <p:cNvPr id="6154" name="Picture 10" descr="C:\Users\Вера\Desktop\городецкая\городецкая роспись\bd8a814ae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2060848"/>
            <a:ext cx="3384376" cy="25386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pic>
        <p:nvPicPr>
          <p:cNvPr id="6146" name="Picture 2" descr="C:\Users\Вера\Desktop\городецкая\городецкая роспись\b9beb47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1772816"/>
            <a:ext cx="1260640" cy="2022646"/>
          </a:xfrm>
          <a:prstGeom prst="rect">
            <a:avLst/>
          </a:prstGeom>
          <a:noFill/>
        </p:spPr>
      </p:pic>
      <p:pic>
        <p:nvPicPr>
          <p:cNvPr id="6147" name="Picture 3" descr="C:\Users\Вера\Desktop\городецкая\городецкая роспись\ef3e28f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259632" y="1268760"/>
            <a:ext cx="1498462" cy="1979118"/>
          </a:xfrm>
          <a:prstGeom prst="rect">
            <a:avLst/>
          </a:prstGeom>
          <a:noFill/>
        </p:spPr>
      </p:pic>
      <p:pic>
        <p:nvPicPr>
          <p:cNvPr id="6149" name="Picture 5" descr="C:\Users\Вера\Desktop\городецкая\городецкая роспись\ef3e28f8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51920" y="-99392"/>
            <a:ext cx="1440160" cy="1902114"/>
          </a:xfrm>
          <a:prstGeom prst="rect">
            <a:avLst/>
          </a:prstGeom>
          <a:noFill/>
        </p:spPr>
      </p:pic>
      <p:pic>
        <p:nvPicPr>
          <p:cNvPr id="6150" name="Picture 6" descr="C:\Users\Вера\Desktop\городецкая\городецкая роспись\400a89cd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004048" y="764704"/>
            <a:ext cx="1281150" cy="1808701"/>
          </a:xfrm>
          <a:prstGeom prst="rect">
            <a:avLst/>
          </a:prstGeom>
          <a:noFill/>
        </p:spPr>
      </p:pic>
      <p:pic>
        <p:nvPicPr>
          <p:cNvPr id="6151" name="Picture 7" descr="C:\Users\Вера\Desktop\городецкая\городецкая роспись\13d7af9e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627784" y="692696"/>
            <a:ext cx="1254371" cy="1774702"/>
          </a:xfrm>
          <a:prstGeom prst="rect">
            <a:avLst/>
          </a:prstGeom>
          <a:noFill/>
        </p:spPr>
      </p:pic>
      <p:pic>
        <p:nvPicPr>
          <p:cNvPr id="6152" name="Picture 8" descr="C:\Users\Вера\Desktop\городецкая\городецкая роспись\f3772e8c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156176" y="1268760"/>
            <a:ext cx="1151999" cy="1783160"/>
          </a:xfrm>
          <a:prstGeom prst="rect">
            <a:avLst/>
          </a:prstGeom>
          <a:noFill/>
        </p:spPr>
      </p:pic>
      <p:pic>
        <p:nvPicPr>
          <p:cNvPr id="6153" name="Picture 9" descr="C:\Users\Вера\Desktop\городецкая\городецкая роспись\9c0a72ad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484537" y="1628800"/>
            <a:ext cx="1489448" cy="1728192"/>
          </a:xfrm>
          <a:prstGeom prst="rect">
            <a:avLst/>
          </a:prstGeom>
          <a:noFill/>
        </p:spPr>
      </p:pic>
      <p:pic>
        <p:nvPicPr>
          <p:cNvPr id="17" name="Picture 11" descr="C:\Users\Вера\Desktop\городецкая\городецкая роспись\2623f24d736a34132ba26034301324cf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0623361">
            <a:off x="7264426" y="45982"/>
            <a:ext cx="1835696" cy="1755774"/>
          </a:xfrm>
          <a:prstGeom prst="rect">
            <a:avLst/>
          </a:prstGeom>
          <a:noFill/>
        </p:spPr>
      </p:pic>
      <p:pic>
        <p:nvPicPr>
          <p:cNvPr id="19" name="Picture 11" descr="C:\Users\Вера\Desktop\городецкая\городецкая роспись\2623f24d736a34132ba26034301324c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790954"/>
            <a:ext cx="1115616" cy="1067044"/>
          </a:xfrm>
          <a:prstGeom prst="rect">
            <a:avLst/>
          </a:prstGeom>
          <a:noFill/>
        </p:spPr>
      </p:pic>
      <p:pic>
        <p:nvPicPr>
          <p:cNvPr id="6156" name="Picture 12" descr="C:\Users\Вера\Desktop\городецкая\городецкая роспись\gorodeckaja_rospis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674346" y="3356992"/>
            <a:ext cx="2469654" cy="24696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57" name="Picture 13" descr="C:\Users\Вера\Desktop\городецкая\городецкая роспись\s1200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323528" y="3717032"/>
            <a:ext cx="1458162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58" name="Picture 14" descr="C:\Users\Вера\Desktop\городецкая\городецкая роспись\22_parovozik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3347864" y="5229200"/>
            <a:ext cx="1944216" cy="11004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49280"/>
            <a:ext cx="3734129" cy="792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2530623" cy="113972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В гости к мастерам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75051" y="273051"/>
            <a:ext cx="3805262" cy="33719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1" y="1988840"/>
            <a:ext cx="2530623" cy="3816424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 fontAlgn="t"/>
            <a:r>
              <a:rPr lang="ru-RU" dirty="0" smtClean="0"/>
              <a:t>Приглашаю вас ребята в путешествие по старинным русским городам, знаменитым на весь мир своими художественными промыслами. И сегодня я приглашаю вас в старинный город на реке Волге, Городец. Берег здесь обрывист и крут, он сплошь усеян небольшими домиками, одетыми в тонкую резьбу, вьющуюся по окнам и стенам. В этой резьбе и перья Жар-птицы, и сплетения цветов и трав, и русалки, и сказочные львы. Резной наряд Городецких изб принес славу городку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43808" y="6309320"/>
            <a:ext cx="2895600" cy="365125"/>
          </a:xfrm>
        </p:spPr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Ланцова</a:t>
            </a:r>
            <a:r>
              <a:rPr lang="ru-RU" dirty="0" smtClean="0"/>
              <a:t> Вера  Львовна</a:t>
            </a:r>
            <a:endParaRPr lang="ru-RU" dirty="0"/>
          </a:p>
        </p:txBody>
      </p:sp>
      <p:pic>
        <p:nvPicPr>
          <p:cNvPr id="6" name="Picture 2" descr="C:\Users\Вера\Videos\Pictures\Чуковский\slide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05479" y="0"/>
            <a:ext cx="6038521" cy="5517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877272"/>
            <a:ext cx="3734129" cy="980728"/>
          </a:xfrm>
          <a:prstGeom prst="rect">
            <a:avLst/>
          </a:prstGeom>
          <a:noFill/>
        </p:spPr>
      </p:pic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5723597"/>
            <a:ext cx="3635896" cy="113440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732590" y="4125078"/>
            <a:ext cx="2952330" cy="984110"/>
          </a:xfrm>
          <a:prstGeom prst="rect">
            <a:avLst/>
          </a:prstGeom>
          <a:noFill/>
        </p:spPr>
      </p:pic>
      <p:pic>
        <p:nvPicPr>
          <p:cNvPr id="9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877272"/>
            <a:ext cx="3692708" cy="980728"/>
          </a:xfrm>
          <a:prstGeom prst="rect">
            <a:avLst/>
          </a:prstGeom>
          <a:noFill/>
        </p:spPr>
      </p:pic>
      <p:pic>
        <p:nvPicPr>
          <p:cNvPr id="5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39061" y="5733256"/>
            <a:ext cx="3604939" cy="112474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5051" y="273051"/>
            <a:ext cx="5101406" cy="49561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95536" y="620689"/>
            <a:ext cx="3069979" cy="259228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sz="1600" dirty="0" smtClean="0"/>
              <a:t>Мы с вами познакомимся с удивительной росписью. Посмотрите, какие удивительные, красивые изделия выпускают на фабрике в этом городе. А как они необычно расписаны. Это, ребята, знаменитая на весь мир Городецкая роспись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pic>
        <p:nvPicPr>
          <p:cNvPr id="12290" name="Picture 2" descr="C:\Users\Вера\Desktop\городецкая\городецкая роспись\55874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332656"/>
            <a:ext cx="5364087" cy="5229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6228184" y="1340768"/>
            <a:ext cx="2304255" cy="895350"/>
          </a:xfrm>
          <a:prstGeom prst="rect">
            <a:avLst/>
          </a:prstGeom>
          <a:noFill/>
        </p:spPr>
      </p:pic>
      <p:pic>
        <p:nvPicPr>
          <p:cNvPr id="10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805264"/>
            <a:ext cx="3450577" cy="1052736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 dirty="0"/>
          </a:p>
        </p:txBody>
      </p:sp>
      <p:pic>
        <p:nvPicPr>
          <p:cNvPr id="1026" name="Picture 2" descr="C:\Users\Вера\Desktop\городецкая\городецкая роспись\hello_html_4b7206a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16632"/>
            <a:ext cx="5439117" cy="33732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усские народные песни - БАРЫНЯ-СУДАРЫ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31632" y="5805264"/>
            <a:ext cx="3312368" cy="1052736"/>
          </a:xfrm>
          <a:prstGeom prst="rect">
            <a:avLst/>
          </a:prstGeom>
          <a:noFill/>
        </p:spPr>
      </p:pic>
      <p:pic>
        <p:nvPicPr>
          <p:cNvPr id="2" name="Picture 2" descr="C:\Users\Вера\Desktop\городецкая\img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707904" y="1988840"/>
            <a:ext cx="5436096" cy="4077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0800000">
            <a:off x="5636379" y="0"/>
            <a:ext cx="3491880" cy="1268760"/>
          </a:xfrm>
          <a:prstGeom prst="rect">
            <a:avLst/>
          </a:prstGeom>
          <a:noFill/>
        </p:spPr>
      </p:pic>
      <p:pic>
        <p:nvPicPr>
          <p:cNvPr id="3" name="Picture 2" descr="C:\Users\Вера\Desktop\ПРЕЗЕНТ НС\городецкая\городецкая роспись\hello_html_m7d9e635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3429000"/>
            <a:ext cx="4061252" cy="3024336"/>
          </a:xfrm>
          <a:prstGeom prst="rect">
            <a:avLst/>
          </a:prstGeom>
          <a:noFill/>
        </p:spPr>
      </p:pic>
      <p:pic>
        <p:nvPicPr>
          <p:cNvPr id="1027" name="Picture 3" descr="C:\Users\Вера\Desktop\ПРЕЗЕНТ НС\городецкая\городецкая роспись\gorodeckaja_rospis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136998" y="4221088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1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227278" y="4577985"/>
            <a:ext cx="3507293" cy="105273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>
              <a:buNone/>
            </a:pP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1- берёза, 2 – осина,</a:t>
            </a:r>
          </a:p>
          <a:p>
            <a:pPr lvl="4">
              <a:buNone/>
            </a:pPr>
            <a:r>
              <a:rPr lang="ru-RU" sz="1200" i="1" dirty="0" smtClean="0">
                <a:latin typeface="Arial" pitchFamily="34" charset="0"/>
                <a:cs typeface="Arial" pitchFamily="34" charset="0"/>
              </a:rPr>
              <a:t>3- липа, 4 -ольха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1" y="260649"/>
            <a:ext cx="3034679" cy="388843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Для городецкой росписи подходят как мягкие, так и твердые сорта деревьев не подвергающихся </a:t>
            </a:r>
            <a:r>
              <a:rPr lang="ru-RU" dirty="0" err="1" smtClean="0"/>
              <a:t>рассыханию</a:t>
            </a:r>
            <a:r>
              <a:rPr lang="ru-RU" dirty="0" smtClean="0"/>
              <a:t> и растрескиванию: береза, осина, липа, ольха и др. Можно использовать заготовки из прессованной древесины. Деревянную основу шлифуют наждачной бумагой, а затем поверхность выравнивают универсальной шпаклевкой для дерева. После сглаживают шкуркой, а  потом чистой тряпкой удаляют пудру. Подготовленное таким образом изделие покрывают грунтом (разведенный клей ПВА )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Автор: Ланцова Вера  Львовна</a:t>
            </a:r>
            <a:endParaRPr lang="ru-RU"/>
          </a:p>
        </p:txBody>
      </p:sp>
      <p:pic>
        <p:nvPicPr>
          <p:cNvPr id="16386" name="Picture 2" descr="C:\Users\Вера\Desktop\городецкая\городецкая роспись\51707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764704"/>
            <a:ext cx="3024336" cy="22682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7" name="Picture 3" descr="C:\Users\Вера\Desktop\городецкая\городецкая роспись\2d66326b57fba91e55582768a16d--dlya-doma-i-interera-panno-mozhzhevelovo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71592" y="2852936"/>
            <a:ext cx="3672408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6707" y="5805264"/>
            <a:ext cx="3507293" cy="1052736"/>
          </a:xfrm>
          <a:prstGeom prst="rect">
            <a:avLst/>
          </a:prstGeom>
          <a:noFill/>
        </p:spPr>
      </p:pic>
      <p:pic>
        <p:nvPicPr>
          <p:cNvPr id="8" name="Picture 3" descr="C:\Users\Вера\Desktop\городецкая\городецкая роспись\f983d1111b164ae0e628de973150618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5902372"/>
            <a:ext cx="3183765" cy="955627"/>
          </a:xfrm>
          <a:prstGeom prst="rect">
            <a:avLst/>
          </a:prstGeom>
          <a:noFill/>
        </p:spPr>
      </p:pic>
      <p:pic>
        <p:nvPicPr>
          <p:cNvPr id="2050" name="Picture 2" descr="C:\Users\Вера\Desktop\городецкая\городецкая роспись\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3212976"/>
            <a:ext cx="1597993" cy="2552800"/>
          </a:xfrm>
          <a:prstGeom prst="rect">
            <a:avLst/>
          </a:prstGeom>
          <a:noFill/>
        </p:spPr>
      </p:pic>
      <p:pic>
        <p:nvPicPr>
          <p:cNvPr id="2051" name="Picture 3" descr="C:\Users\Вера\Desktop\городецкая\городецкая роспись\post-2407077-138520818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548680"/>
            <a:ext cx="1698069" cy="223961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8DB3E2"/>
      </a:accent1>
      <a:accent2>
        <a:srgbClr val="D99694"/>
      </a:accent2>
      <a:accent3>
        <a:srgbClr val="76923C"/>
      </a:accent3>
      <a:accent4>
        <a:srgbClr val="4BACC6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1395</TotalTime>
  <Words>1213</Words>
  <Application>Microsoft Office PowerPoint</Application>
  <PresentationFormat>Экран (4:3)</PresentationFormat>
  <Paragraphs>114</Paragraphs>
  <Slides>20</Slides>
  <Notes>15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Электронный дидактический материал по теме: Народное декоративно-прикладное искусство «Городецкая роспись. Городецкая игрушка»                                                                                                      для детей старшего дошкольного возраста</vt:lpstr>
      <vt:lpstr>Содержание  Значение использования декоративно-прикладного искусства в развитии дошкольников Задачи по ознакомлению дошкольников с декоративно-прикладным искусством Городецкая роспись Городец В гости к мастерам Городецкая роспись Этапы выполнения  Особенности Городецкой росписи Городецкие цветы Городецкая игрушка Конь- любимый персонаж      </vt:lpstr>
      <vt:lpstr>Значение использования декоративно-прикладного искусства  в развитии дошкольников</vt:lpstr>
      <vt:lpstr>Задачи по ознакомлению дошкольников с народным декоративно-прикладным искусством Городецкая роспись</vt:lpstr>
      <vt:lpstr>Слайд 5</vt:lpstr>
      <vt:lpstr>В гости к мастерам</vt:lpstr>
      <vt:lpstr>Слайд 7</vt:lpstr>
      <vt:lpstr>Слайд 8</vt:lpstr>
      <vt:lpstr>Слайд 9</vt:lpstr>
      <vt:lpstr>Слайд 10</vt:lpstr>
      <vt:lpstr>Особенности Городецкой росписи. </vt:lpstr>
      <vt:lpstr>Городецкие цветы </vt:lpstr>
      <vt:lpstr>Слайд 13</vt:lpstr>
      <vt:lpstr>Городецкая игрушка</vt:lpstr>
      <vt:lpstr>Расписные деревянные игрушки фабрики «Городецкая роспись» - настоящие произведения искусства! Мастера-художники создают настоящие шедевры изделий. Игрушки изготовлены из натурального дерева и расписаны городецкой росписью с мотивами городов, купечества, с цветочными мотивами и сюжетными образами. </vt:lpstr>
      <vt:lpstr>Паровозик с вагонами и пассажирами — одна из популярных тем городецкой игрушки. Мы видим необычный поезд: паровоз и вагоны раскрасились в яркие тона, на них распустились необычные цветы. Из окон вагонов выглядывают пары — дамы и господа в нарядах начала XX века., а из паровоза — красавец-машинист. Это — городецкая роспись, паровозик с вагонами тоже  Гордецкий.</vt:lpstr>
      <vt:lpstr>Конь – любимый персонаж городецкой росписи</vt:lpstr>
      <vt:lpstr>Слайд 18</vt:lpstr>
      <vt:lpstr>Спасибо за внимание!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дидактический материал по (укажите предмет, класс, тему) </dc:title>
  <cp:lastModifiedBy>Вера</cp:lastModifiedBy>
  <cp:revision>160</cp:revision>
  <dcterms:modified xsi:type="dcterms:W3CDTF">2019-12-17T18:39:22Z</dcterms:modified>
</cp:coreProperties>
</file>