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92" r:id="rId3"/>
    <p:sldMasterId id="2147483804" r:id="rId4"/>
    <p:sldMasterId id="2147483828" r:id="rId5"/>
    <p:sldMasterId id="2147483852" r:id="rId6"/>
    <p:sldMasterId id="2147483864" r:id="rId7"/>
    <p:sldMasterId id="2147483876" r:id="rId8"/>
  </p:sldMasterIdLst>
  <p:notesMasterIdLst>
    <p:notesMasterId r:id="rId24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F40A"/>
    <a:srgbClr val="A05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66DDD-3ED4-4997-AF38-1469C7EF5650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ABE13-2C32-4C56-B7F0-17ACC95AAC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19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10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slide" Target="slide9.xml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9.xml"/><Relationship Id="rId5" Type="http://schemas.openxmlformats.org/officeDocument/2006/relationships/image" Target="../media/image20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3.xml"/><Relationship Id="rId7" Type="http://schemas.openxmlformats.org/officeDocument/2006/relationships/slide" Target="slide1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3.xml"/><Relationship Id="rId6" Type="http://schemas.openxmlformats.org/officeDocument/2006/relationships/slide" Target="slide9.xml"/><Relationship Id="rId5" Type="http://schemas.openxmlformats.org/officeDocument/2006/relationships/slide" Target="slide7.xml"/><Relationship Id="rId10" Type="http://schemas.openxmlformats.org/officeDocument/2006/relationships/slide" Target="slide14.xml"/><Relationship Id="rId4" Type="http://schemas.openxmlformats.org/officeDocument/2006/relationships/slide" Target="slide5.xml"/><Relationship Id="rId9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7.xml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8.jpeg"/><Relationship Id="rId11" Type="http://schemas.openxmlformats.org/officeDocument/2006/relationships/image" Target="../media/image21.png"/><Relationship Id="rId5" Type="http://schemas.openxmlformats.org/officeDocument/2006/relationships/image" Target="../media/image17.jpeg"/><Relationship Id="rId10" Type="http://schemas.openxmlformats.org/officeDocument/2006/relationships/image" Target="../media/image20.jpeg"/><Relationship Id="rId4" Type="http://schemas.openxmlformats.org/officeDocument/2006/relationships/image" Target="../media/image16.jpeg"/><Relationship Id="rId9" Type="http://schemas.openxmlformats.org/officeDocument/2006/relationships/slide" Target="slide15.xml"/><Relationship Id="rId1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5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46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7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2223" y="1052736"/>
            <a:ext cx="7772400" cy="178010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Интеллектуальная игра</a:t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«ИКИ- БУК»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5" name="AutoShape 2" descr="Картинки по запросу куби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5648\Desktop\загружено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554461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76056" y="4876800"/>
            <a:ext cx="38862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1600" b="1" dirty="0">
                <a:ln>
                  <a:solidFill>
                    <a:srgbClr val="00B05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презентации: </a:t>
            </a:r>
          </a:p>
          <a:p>
            <a:pPr algn="ctr">
              <a:defRPr/>
            </a:pPr>
            <a:r>
              <a:rPr lang="ru-RU" altLang="ru-RU" sz="1600" b="1" dirty="0">
                <a:ln>
                  <a:solidFill>
                    <a:srgbClr val="00B05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Миронова Марина Николаевна,</a:t>
            </a:r>
          </a:p>
          <a:p>
            <a:pPr algn="ctr">
              <a:defRPr/>
            </a:pPr>
            <a:r>
              <a:rPr lang="ru-RU" altLang="ru-RU" sz="1600" b="1" dirty="0">
                <a:ln>
                  <a:solidFill>
                    <a:srgbClr val="00B05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algn="ctr">
              <a:defRPr/>
            </a:pPr>
            <a:r>
              <a:rPr lang="ru-RU" altLang="ru-RU" sz="1600" b="1" dirty="0">
                <a:ln>
                  <a:solidFill>
                    <a:srgbClr val="00B05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МОАУ «</a:t>
            </a:r>
            <a:r>
              <a:rPr lang="ru-RU" altLang="ru-RU" sz="1600" b="1" dirty="0" err="1">
                <a:ln>
                  <a:solidFill>
                    <a:srgbClr val="00B05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Моготская</a:t>
            </a:r>
            <a:r>
              <a:rPr lang="ru-RU" altLang="ru-RU" sz="1600" b="1" dirty="0">
                <a:ln>
                  <a:solidFill>
                    <a:srgbClr val="00B05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</a:p>
          <a:p>
            <a:pPr algn="ctr">
              <a:defRPr/>
            </a:pPr>
            <a:r>
              <a:rPr lang="ru-RU" altLang="ru-RU" sz="1600" b="1" dirty="0">
                <a:ln>
                  <a:solidFill>
                    <a:srgbClr val="00B05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Тындинского района </a:t>
            </a:r>
          </a:p>
          <a:p>
            <a:pPr algn="ctr">
              <a:defRPr/>
            </a:pPr>
            <a:r>
              <a:rPr lang="ru-RU" altLang="ru-RU" sz="1600" b="1" dirty="0">
                <a:ln>
                  <a:solidFill>
                    <a:srgbClr val="00B050"/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Амурской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44916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060848"/>
            <a:ext cx="86868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dirty="0" smtClean="0"/>
              <a:t>Мороз                            Игра</a:t>
            </a:r>
          </a:p>
          <a:p>
            <a:pPr marL="0" indent="0" algn="ctr">
              <a:buNone/>
            </a:pPr>
            <a:r>
              <a:rPr lang="ru-RU" sz="4400" b="1" dirty="0" smtClean="0"/>
              <a:t>    Нас                                Начало</a:t>
            </a:r>
          </a:p>
          <a:p>
            <a:pPr marL="0" indent="0" algn="ctr">
              <a:buNone/>
            </a:pPr>
            <a:r>
              <a:rPr lang="ru-RU" sz="4400" b="1" dirty="0" smtClean="0"/>
              <a:t>  Нос                                    Ура</a:t>
            </a:r>
          </a:p>
          <a:p>
            <a:pPr marL="0" indent="0" algn="ctr">
              <a:buNone/>
            </a:pPr>
            <a:r>
              <a:rPr lang="ru-RU" sz="4400" b="1" dirty="0" smtClean="0"/>
              <a:t>   Раз                                  Мало</a:t>
            </a:r>
          </a:p>
          <a:p>
            <a:endParaRPr lang="ru-RU" sz="4400" b="1" dirty="0" smtClean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3568" y="404664"/>
            <a:ext cx="6264696" cy="838200"/>
          </a:xfrm>
          <a:prstGeom prst="rect">
            <a:avLst/>
          </a:prstGeom>
        </p:spPr>
        <p:txBody>
          <a:bodyPr vert="horz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7030A0"/>
                </a:solidFill>
              </a:rPr>
              <a:t>               </a:t>
            </a:r>
            <a:r>
              <a:rPr lang="ru-RU" sz="4800" dirty="0" smtClean="0">
                <a:solidFill>
                  <a:srgbClr val="7030A0"/>
                </a:solidFill>
              </a:rPr>
              <a:t>СОЧИНЯЛКИ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543115" y="5623250"/>
            <a:ext cx="576064" cy="468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5648\Desktop\гифы\школа\AN00790_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404" y="266719"/>
            <a:ext cx="1872000" cy="195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36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1124743"/>
            <a:ext cx="3960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ФИЗКУЛЬТУРА</a:t>
            </a:r>
            <a:endParaRPr lang="ru-RU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2" descr="C:\Users\5648\Desktop\загружено (1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712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76474" y="2261674"/>
            <a:ext cx="3059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Конкурс </a:t>
            </a:r>
            <a:r>
              <a:rPr lang="ru-RU" b="1" dirty="0" smtClean="0"/>
              <a:t>"</a:t>
            </a:r>
            <a:r>
              <a:rPr lang="ru-RU" b="1" dirty="0" err="1" smtClean="0"/>
              <a:t>Ядрометатели</a:t>
            </a:r>
            <a:r>
              <a:rPr lang="ru-RU" b="1" dirty="0" smtClean="0"/>
              <a:t>"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28874" y="2852936"/>
            <a:ext cx="2253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Конкурс </a:t>
            </a:r>
            <a:r>
              <a:rPr lang="ru-RU" b="1" dirty="0" smtClean="0"/>
              <a:t>"Силачи"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81274" y="3573016"/>
            <a:ext cx="3053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Конкурс </a:t>
            </a:r>
            <a:r>
              <a:rPr lang="ru-RU" b="1" dirty="0" smtClean="0"/>
              <a:t>"Самый гибкий"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00311" y="4293096"/>
            <a:ext cx="2385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Конкурс </a:t>
            </a:r>
            <a:r>
              <a:rPr lang="ru-RU" b="1" dirty="0" smtClean="0"/>
              <a:t>"Ай, да я!"</a:t>
            </a:r>
            <a:endParaRPr lang="ru-RU" b="1" dirty="0"/>
          </a:p>
        </p:txBody>
      </p:sp>
      <p:sp>
        <p:nvSpPr>
          <p:cNvPr id="11" name="Управляющая кнопка: назад 10">
            <a:hlinkClick r:id="rId3" action="ppaction://hlinksldjump" highlightClick="1"/>
          </p:cNvPr>
          <p:cNvSpPr/>
          <p:nvPr/>
        </p:nvSpPr>
        <p:spPr>
          <a:xfrm>
            <a:off x="1305210" y="5389250"/>
            <a:ext cx="576064" cy="468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65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60648"/>
            <a:ext cx="54726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F0"/>
                </a:solidFill>
              </a:rPr>
              <a:t>ТРУД</a:t>
            </a:r>
            <a:endParaRPr lang="ru-RU" sz="4800" dirty="0">
              <a:solidFill>
                <a:srgbClr val="00B0F0"/>
              </a:solidFill>
            </a:endParaRPr>
          </a:p>
        </p:txBody>
      </p:sp>
      <p:pic>
        <p:nvPicPr>
          <p:cNvPr id="6" name="Picture 2" descr="C:\Users\5648\Desktop\загружено (1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064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458028" y="5827845"/>
            <a:ext cx="576064" cy="468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789009"/>
            <a:ext cx="68772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Конкурс "Сделаем сами своими руками"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2087" y="2481283"/>
            <a:ext cx="3679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Конкурс "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Снежинка"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5410" y="3140968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chemeClr val="bg2">
                    <a:lumMod val="50000"/>
                  </a:schemeClr>
                </a:solidFill>
              </a:rPr>
              <a:t>Викторина:</a:t>
            </a:r>
          </a:p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Как называется работа, где приклеиваются кусочки цветной бумаги?</a:t>
            </a:r>
          </a:p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Вид работы, где рисунок изображается шитьем.</a:t>
            </a:r>
          </a:p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</a:rPr>
              <a:t>Как называется плетение ниток спицами?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910568" y="4848384"/>
            <a:ext cx="3648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Аппликация, вышивка, вязание</a:t>
            </a:r>
          </a:p>
        </p:txBody>
      </p:sp>
    </p:spTree>
    <p:extLst>
      <p:ext uri="{BB962C8B-B14F-4D97-AF65-F5344CB8AC3E}">
        <p14:creationId xmlns:p14="http://schemas.microsoft.com/office/powerpoint/2010/main" val="342882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92696"/>
            <a:ext cx="53896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9F40A"/>
                </a:solidFill>
              </a:rPr>
              <a:t>ВЕСЁЛЫЙ ОТДЫХ</a:t>
            </a:r>
            <a:endParaRPr lang="ru-RU" sz="4000" dirty="0">
              <a:solidFill>
                <a:srgbClr val="69F40A"/>
              </a:solidFill>
            </a:endParaRPr>
          </a:p>
        </p:txBody>
      </p:sp>
      <p:pic>
        <p:nvPicPr>
          <p:cNvPr id="5" name="Picture 2" descr="C:\Users\5648\Desktop\загружено (1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4493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458028" y="5936253"/>
            <a:ext cx="576064" cy="468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1916832"/>
            <a:ext cx="3397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"Кто сказал эти слова?"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2664262"/>
            <a:ext cx="31165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"Кто внимательный?"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3613666"/>
            <a:ext cx="3661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Игра "Слова-неприятели"</a:t>
            </a:r>
          </a:p>
        </p:txBody>
      </p:sp>
    </p:spTree>
    <p:extLst>
      <p:ext uri="{BB962C8B-B14F-4D97-AF65-F5344CB8AC3E}">
        <p14:creationId xmlns:p14="http://schemas.microsoft.com/office/powerpoint/2010/main" val="276955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5648\Desktop\загружено (1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4493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747058"/>
            <a:ext cx="41044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КАПИТАНЫ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376683" y="6237312"/>
            <a:ext cx="576064" cy="468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64715" y="2924944"/>
            <a:ext cx="7272808" cy="1446550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ru-RU" sz="8800" b="1" i="1" dirty="0">
                <a:solidFill>
                  <a:schemeClr val="accent4">
                    <a:lumMod val="75000"/>
                  </a:schemeClr>
                </a:solidFill>
              </a:rPr>
              <a:t>" </a:t>
            </a:r>
            <a:r>
              <a:rPr lang="ru-RU" sz="8800" b="1" i="1" dirty="0" smtClean="0">
                <a:solidFill>
                  <a:schemeClr val="accent4">
                    <a:lumMod val="75000"/>
                  </a:schemeClr>
                </a:solidFill>
              </a:rPr>
              <a:t>Отгадай</a:t>
            </a:r>
            <a:r>
              <a:rPr lang="ru-RU" sz="8800" b="1" i="1" dirty="0">
                <a:solidFill>
                  <a:schemeClr val="accent4">
                    <a:lumMod val="75000"/>
                  </a:schemeClr>
                </a:solidFill>
              </a:rPr>
              <a:t> "</a:t>
            </a:r>
          </a:p>
        </p:txBody>
      </p:sp>
    </p:spTree>
    <p:extLst>
      <p:ext uri="{BB962C8B-B14F-4D97-AF65-F5344CB8AC3E}">
        <p14:creationId xmlns:p14="http://schemas.microsoft.com/office/powerpoint/2010/main" val="405928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332656"/>
            <a:ext cx="81932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/>
              <a:t>Конкурс "Определи прибор"</a:t>
            </a:r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376683" y="6237312"/>
            <a:ext cx="576064" cy="468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G:\игра\Compas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83" y="1484784"/>
            <a:ext cx="2844000" cy="369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игра\SHC_300_GN_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512" y="1337737"/>
            <a:ext cx="2304000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игра\485192955_1076792150.310x31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1" t="8137" r="8901"/>
          <a:stretch/>
        </p:blipFill>
        <p:spPr bwMode="auto">
          <a:xfrm>
            <a:off x="5915891" y="3641736"/>
            <a:ext cx="2563092" cy="240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39752" y="54452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52747" y="5323943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компас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12909" y="1337737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часы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04248" y="3134505"/>
            <a:ext cx="166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барометр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1101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1875826"/>
              </p:ext>
            </p:extLst>
          </p:nvPr>
        </p:nvGraphicFramePr>
        <p:xfrm>
          <a:off x="457200" y="549273"/>
          <a:ext cx="8147247" cy="5832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5749"/>
                <a:gridCol w="2715749"/>
                <a:gridCol w="2715749"/>
              </a:tblGrid>
              <a:tr h="1944018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22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fld id="{374E6449-2F6C-49B2-8E2A-07508295CBCD}" type="slidenum">
                        <a:rPr lang="ru-RU" smtClean="0"/>
                        <a:t>2</a:t>
                      </a:fld>
                      <a:fld id="{556B9D2E-ECA8-41DF-9F51-6FAA5B66BC3D}" type="slidenum">
                        <a:rPr lang="ru-RU" smtClean="0"/>
                        <a:t>2</a:t>
                      </a:fld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440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440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99892" y="1628800"/>
            <a:ext cx="1620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Прямоугольник 14">
            <a:hlinkClick r:id="rId2" action="ppaction://hlinksldjump"/>
          </p:cNvPr>
          <p:cNvSpPr/>
          <p:nvPr/>
        </p:nvSpPr>
        <p:spPr>
          <a:xfrm>
            <a:off x="6012160" y="620688"/>
            <a:ext cx="2448272" cy="17281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045340" y="648983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808682" y="1151746"/>
            <a:ext cx="3312367" cy="954107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ОКРУЖАЮЩИЙ МИР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18" name="Прямоугольник 17">
            <a:hlinkClick r:id="rId3" action="ppaction://hlinksldjump"/>
          </p:cNvPr>
          <p:cNvSpPr/>
          <p:nvPr/>
        </p:nvSpPr>
        <p:spPr>
          <a:xfrm>
            <a:off x="559657" y="648983"/>
            <a:ext cx="2448272" cy="17281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82706" y="675532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20" name="TextBox 19"/>
          <p:cNvSpPr txBox="1"/>
          <p:nvPr/>
        </p:nvSpPr>
        <p:spPr>
          <a:xfrm rot="-600000">
            <a:off x="699027" y="1029475"/>
            <a:ext cx="2736955" cy="584775"/>
          </a:xfrm>
          <a:prstGeom prst="rect">
            <a:avLst/>
          </a:prstGeom>
          <a:noFill/>
          <a:ln>
            <a:solidFill>
              <a:schemeClr val="bg1"/>
            </a:solidFill>
          </a:ln>
          <a:scene3d>
            <a:camera prst="perspectiveContrastingRightFacing"/>
            <a:lightRig rig="threePt" dir="t"/>
          </a:scene3d>
          <a:sp3d z="-165100"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математика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" name="Прямоугольник 20">
            <a:hlinkClick r:id="rId4" action="ppaction://hlinksldjump"/>
          </p:cNvPr>
          <p:cNvSpPr/>
          <p:nvPr/>
        </p:nvSpPr>
        <p:spPr>
          <a:xfrm>
            <a:off x="3347864" y="675532"/>
            <a:ext cx="2448272" cy="17281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461164" y="754279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23" name="TextBox 22"/>
          <p:cNvSpPr txBox="1"/>
          <p:nvPr/>
        </p:nvSpPr>
        <p:spPr>
          <a:xfrm rot="-600000">
            <a:off x="3333996" y="1247239"/>
            <a:ext cx="2736955" cy="584775"/>
          </a:xfrm>
          <a:prstGeom prst="rect">
            <a:avLst/>
          </a:prstGeom>
          <a:noFill/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z="-165100"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музыка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>
            <a:hlinkClick r:id="rId5" action="ppaction://hlinksldjump"/>
          </p:cNvPr>
          <p:cNvSpPr/>
          <p:nvPr/>
        </p:nvSpPr>
        <p:spPr>
          <a:xfrm>
            <a:off x="595251" y="2636912"/>
            <a:ext cx="2448272" cy="17281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684156" y="2708920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19778" y="2953452"/>
            <a:ext cx="3312367" cy="1323439"/>
          </a:xfrm>
          <a:prstGeom prst="rect">
            <a:avLst/>
          </a:prstGeom>
          <a:noFill/>
          <a:scene3d>
            <a:camera prst="perspectiveRelaxed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C000"/>
                </a:solidFill>
              </a:rPr>
              <a:t>р</a:t>
            </a:r>
            <a:r>
              <a:rPr lang="ru-RU" sz="4000" b="1" dirty="0" smtClean="0">
                <a:solidFill>
                  <a:srgbClr val="FFC000"/>
                </a:solidFill>
              </a:rPr>
              <a:t>усский язык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>
          <a:xfrm>
            <a:off x="3333644" y="2595310"/>
            <a:ext cx="2448272" cy="17281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486138" y="2708919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6</a:t>
            </a:r>
            <a:endParaRPr lang="ru-RU" sz="3600" b="1" dirty="0"/>
          </a:p>
        </p:txBody>
      </p:sp>
      <p:sp>
        <p:nvSpPr>
          <p:cNvPr id="29" name="TextBox 28"/>
          <p:cNvSpPr txBox="1"/>
          <p:nvPr/>
        </p:nvSpPr>
        <p:spPr>
          <a:xfrm rot="-600000">
            <a:off x="3189303" y="3165685"/>
            <a:ext cx="2736955" cy="584775"/>
          </a:xfrm>
          <a:prstGeom prst="rect">
            <a:avLst/>
          </a:prstGeom>
          <a:noFill/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z="-165100"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литература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0" name="Прямоугольник 29">
            <a:hlinkClick r:id="rId7" action="ppaction://hlinksldjump"/>
          </p:cNvPr>
          <p:cNvSpPr/>
          <p:nvPr/>
        </p:nvSpPr>
        <p:spPr>
          <a:xfrm>
            <a:off x="6012160" y="2584699"/>
            <a:ext cx="2448272" cy="17281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6169665" y="2708920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9</a:t>
            </a:r>
            <a:endParaRPr lang="ru-RU" sz="3600" b="1" dirty="0"/>
          </a:p>
        </p:txBody>
      </p:sp>
      <p:sp>
        <p:nvSpPr>
          <p:cNvPr id="32" name="TextBox 31"/>
          <p:cNvSpPr txBox="1"/>
          <p:nvPr/>
        </p:nvSpPr>
        <p:spPr>
          <a:xfrm rot="-600000">
            <a:off x="5867818" y="3296055"/>
            <a:ext cx="2736955" cy="523220"/>
          </a:xfrm>
          <a:prstGeom prst="rect">
            <a:avLst/>
          </a:prstGeom>
          <a:noFill/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z="-165100"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физкультура</a:t>
            </a:r>
            <a:endParaRPr lang="ru-RU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Прямоугольник 32">
            <a:hlinkClick r:id="rId8" action="ppaction://hlinksldjump"/>
          </p:cNvPr>
          <p:cNvSpPr/>
          <p:nvPr/>
        </p:nvSpPr>
        <p:spPr>
          <a:xfrm>
            <a:off x="617489" y="4581127"/>
            <a:ext cx="2448272" cy="17281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722735" y="4653136"/>
            <a:ext cx="728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10</a:t>
            </a:r>
            <a:endParaRPr lang="ru-RU" sz="36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01985" y="5220263"/>
            <a:ext cx="3312367" cy="707886"/>
          </a:xfrm>
          <a:prstGeom prst="rect">
            <a:avLst/>
          </a:prstGeom>
          <a:noFill/>
          <a:scene3d>
            <a:camera prst="perspectiveRelaxed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F0"/>
                </a:solidFill>
              </a:rPr>
              <a:t>труд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36" name="Прямоугольник 35">
            <a:hlinkClick r:id="rId9" action="ppaction://hlinksldjump"/>
          </p:cNvPr>
          <p:cNvSpPr/>
          <p:nvPr/>
        </p:nvSpPr>
        <p:spPr>
          <a:xfrm>
            <a:off x="3333644" y="4581693"/>
            <a:ext cx="2448272" cy="17281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3465965" y="4667376"/>
            <a:ext cx="709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11</a:t>
            </a:r>
            <a:endParaRPr lang="ru-RU" sz="3600" b="1" dirty="0"/>
          </a:p>
        </p:txBody>
      </p:sp>
      <p:sp>
        <p:nvSpPr>
          <p:cNvPr id="38" name="TextBox 37"/>
          <p:cNvSpPr txBox="1"/>
          <p:nvPr/>
        </p:nvSpPr>
        <p:spPr>
          <a:xfrm rot="-600000">
            <a:off x="3124320" y="5097152"/>
            <a:ext cx="2736955" cy="954107"/>
          </a:xfrm>
          <a:prstGeom prst="rect">
            <a:avLst/>
          </a:prstGeom>
          <a:noFill/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 z="-165100"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69F40A"/>
                </a:solidFill>
              </a:rPr>
              <a:t>в</a:t>
            </a:r>
            <a:r>
              <a:rPr lang="ru-RU" sz="2800" b="1" dirty="0" smtClean="0">
                <a:solidFill>
                  <a:srgbClr val="69F40A"/>
                </a:solidFill>
              </a:rPr>
              <a:t>есёлый отдых</a:t>
            </a:r>
            <a:endParaRPr lang="ru-RU" sz="2800" b="1" dirty="0">
              <a:solidFill>
                <a:srgbClr val="69F40A"/>
              </a:solidFill>
            </a:endParaRPr>
          </a:p>
        </p:txBody>
      </p:sp>
      <p:sp>
        <p:nvSpPr>
          <p:cNvPr id="41" name="Прямоугольник 40">
            <a:hlinkClick r:id="rId10" action="ppaction://hlinksldjump"/>
          </p:cNvPr>
          <p:cNvSpPr/>
          <p:nvPr/>
        </p:nvSpPr>
        <p:spPr>
          <a:xfrm>
            <a:off x="6012159" y="4553455"/>
            <a:ext cx="2448272" cy="172819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6100934" y="4653136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12</a:t>
            </a:r>
            <a:endParaRPr lang="ru-RU" sz="36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580112" y="5220263"/>
            <a:ext cx="3312367" cy="52322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КАПИТАНЫ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63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264696" cy="90363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C000"/>
                </a:solidFill>
              </a:rPr>
              <a:t>МАТЕМАТИКА</a:t>
            </a:r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646610"/>
            <a:ext cx="4716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1. У деда Архимеда большая семья.</a:t>
            </a:r>
            <a:endParaRPr lang="ru-RU" dirty="0"/>
          </a:p>
          <a:p>
            <a:r>
              <a:rPr lang="ru-RU" b="1" dirty="0"/>
              <a:t>    Детей всего семь, и все сыновья.</a:t>
            </a:r>
            <a:endParaRPr lang="ru-RU" dirty="0"/>
          </a:p>
          <a:p>
            <a:r>
              <a:rPr lang="ru-RU" b="1" dirty="0"/>
              <a:t>    У каждого сына по паре ребят.</a:t>
            </a:r>
            <a:endParaRPr lang="ru-RU" dirty="0"/>
          </a:p>
          <a:p>
            <a:r>
              <a:rPr lang="ru-RU" b="1" dirty="0"/>
              <a:t>    Сколько у Архимеда внучат?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03948" y="2246775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14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8423" y="3052557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2.  У одного мужика спросили, сколько у него детей.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Он ответил: "У меня четыре сына, а у каждого из них есть родная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сестра."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Сколько у него детей?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61711" y="3201509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5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4160553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3. </a:t>
            </a:r>
            <a:r>
              <a:rPr lang="ru-RU" b="1" dirty="0" smtClean="0"/>
              <a:t> Как </a:t>
            </a:r>
            <a:r>
              <a:rPr lang="ru-RU" b="1" dirty="0"/>
              <a:t>с помощью двухлитровой и трехлитровой банки отмерить 1 литр воды?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4757887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4.  Коля и Саша имеют фамилии Иванов и Сидоров.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Какую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фамилию имеет каждый из них, если Саша с Сидоровым живут в соседних домах?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18890" y="5433918"/>
            <a:ext cx="3042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Коля Сидоров, Саша Иванов</a:t>
            </a:r>
          </a:p>
        </p:txBody>
      </p: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467544" y="6091250"/>
            <a:ext cx="576064" cy="468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5648\Desktop\загружено (1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331" y="26064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7786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946" y="428580"/>
            <a:ext cx="6912768" cy="90363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ОКРУЖАЮЩИЙ МИР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772816"/>
            <a:ext cx="3456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i="1" dirty="0" smtClean="0"/>
              <a:t>1. Игра </a:t>
            </a:r>
            <a:r>
              <a:rPr lang="ru-RU" b="1" i="1" dirty="0"/>
              <a:t>"Вершки и корешки"</a:t>
            </a:r>
          </a:p>
        </p:txBody>
      </p:sp>
      <p:pic>
        <p:nvPicPr>
          <p:cNvPr id="2050" name="Picture 2" descr="G:\игра\04f2b65638b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EE1E6"/>
              </a:clrFrom>
              <a:clrTo>
                <a:srgbClr val="DEE1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71" y="1754794"/>
            <a:ext cx="1188000" cy="79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игра\436e8c8db2cec5169f23ee056179026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270" y="1775628"/>
            <a:ext cx="792000" cy="835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игра\adenovirysnaya_infekciy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879" y="1696367"/>
            <a:ext cx="900000" cy="95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игра\bd2a22480c09f8fb9c6c4cc01c1cdfb1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BCC7CD"/>
              </a:clrFrom>
              <a:clrTo>
                <a:srgbClr val="BCC7C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" t="6160" r="5712" b="8443"/>
          <a:stretch/>
        </p:blipFill>
        <p:spPr bwMode="auto">
          <a:xfrm>
            <a:off x="7180428" y="1775628"/>
            <a:ext cx="1080000" cy="92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G:\игра\img1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879" y="1672649"/>
            <a:ext cx="576000" cy="65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G:\игра\luk.jpg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18" r="28268"/>
          <a:stretch/>
        </p:blipFill>
        <p:spPr bwMode="auto">
          <a:xfrm>
            <a:off x="5082879" y="1503923"/>
            <a:ext cx="756000" cy="114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назад 4">
            <a:hlinkClick r:id="rId8" action="ppaction://hlinksldjump" highlightClick="1"/>
          </p:cNvPr>
          <p:cNvSpPr/>
          <p:nvPr/>
        </p:nvSpPr>
        <p:spPr>
          <a:xfrm>
            <a:off x="467576" y="5985232"/>
            <a:ext cx="576000" cy="468000"/>
          </a:xfrm>
          <a:prstGeom prst="actionButtonBackPreviou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874" y="3028136"/>
            <a:ext cx="3504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i="1" dirty="0" smtClean="0"/>
              <a:t>2.  Конкурс </a:t>
            </a:r>
            <a:r>
              <a:rPr lang="ru-RU" b="1" i="1" dirty="0"/>
              <a:t>"Кто где живет?"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85170" y="3934137"/>
            <a:ext cx="54877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3.   Конкурс "Домашние и дикие животные"</a:t>
            </a:r>
            <a:endParaRPr lang="ru-RU" b="1" i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89468" y="4691967"/>
            <a:ext cx="39130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hlinkClick r:id="rId9" action="ppaction://hlinksldjump"/>
              </a:rPr>
              <a:t>4</a:t>
            </a:r>
            <a:r>
              <a:rPr lang="ru-RU" b="1" i="1" dirty="0" smtClean="0">
                <a:hlinkClick r:id="rId9" action="ppaction://hlinksldjump"/>
              </a:rPr>
              <a:t>.   Конкурс "Определи прибор"</a:t>
            </a:r>
            <a:endParaRPr lang="ru-RU" b="1" i="1" dirty="0"/>
          </a:p>
        </p:txBody>
      </p:sp>
      <p:pic>
        <p:nvPicPr>
          <p:cNvPr id="2056" name="Picture 8" descr="G:\игра\485192955_1076792150.310x310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969791"/>
              </a:clrFrom>
              <a:clrTo>
                <a:srgbClr val="96979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331" y="4618975"/>
            <a:ext cx="1620000" cy="140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G:\игра\Compass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9331" y="4876633"/>
            <a:ext cx="1044000" cy="135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G:\игра\SHC_300_GN_W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8B8683"/>
              </a:clrFrom>
              <a:clrTo>
                <a:srgbClr val="8B868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331" y="4805700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Управляющая кнопка: домой 17">
            <a:hlinkClick r:id="rId13" action="ppaction://hlinksldjump" highlightClick="1"/>
          </p:cNvPr>
          <p:cNvSpPr/>
          <p:nvPr/>
        </p:nvSpPr>
        <p:spPr>
          <a:xfrm>
            <a:off x="4485375" y="2798802"/>
            <a:ext cx="900000" cy="828000"/>
          </a:xfrm>
          <a:prstGeom prst="actionButtonHome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 descr="C:\Users\5648\Desktop\загружено (1).jp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865" y="-9016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26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13" grpId="0"/>
      <p:bldP spid="14" grpId="0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671" y="404664"/>
            <a:ext cx="8183880" cy="86409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МУЗЫКА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5648\Desktop\загружено (1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17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92602" y="1744957"/>
            <a:ext cx="68637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>
                <a:hlinkClick r:id="rId3" action="ppaction://hlinksldjump"/>
              </a:rPr>
              <a:t>Конкурс "Определи музыкальный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hlinkClick r:id="rId3" action="ppaction://hlinksldjump"/>
              </a:rPr>
              <a:t>инструмент"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273650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Конкурс </a:t>
            </a:r>
            <a:r>
              <a:rPr lang="ru-RU" b="1" dirty="0" smtClean="0"/>
              <a:t>"Исполнители"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19179" y="369898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Конкурс </a:t>
            </a:r>
            <a:r>
              <a:rPr lang="ru-RU" b="1" dirty="0" smtClean="0"/>
              <a:t>"Ах эти танцы"</a:t>
            </a:r>
            <a:endParaRPr lang="ru-RU" b="1" dirty="0"/>
          </a:p>
        </p:txBody>
      </p:sp>
      <p:sp>
        <p:nvSpPr>
          <p:cNvPr id="12" name="Управляющая кнопка: назад 11">
            <a:hlinkClick r:id="rId4" action="ppaction://hlinksldjump" highlightClick="1"/>
          </p:cNvPr>
          <p:cNvSpPr/>
          <p:nvPr/>
        </p:nvSpPr>
        <p:spPr>
          <a:xfrm>
            <a:off x="543115" y="5623250"/>
            <a:ext cx="576064" cy="468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2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игра\TREMBITA B-61_en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359853"/>
            <a:ext cx="2295000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G:\игра\violin_by_ashensorrow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06"/>
          <a:stretch/>
        </p:blipFill>
        <p:spPr bwMode="auto">
          <a:xfrm rot="5400000">
            <a:off x="6096229" y="-365178"/>
            <a:ext cx="1127687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G:\игра\welt RUBIN-500x50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282" y="4380883"/>
            <a:ext cx="2974997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G:\игра\огл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894" y="1074822"/>
            <a:ext cx="2880000" cy="1952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игра\1352942425_muz-instrumenty-i-noty-1_novyy-razmer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484784"/>
            <a:ext cx="1692000" cy="3059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:\игра\1354900828_01-9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283" y="1792223"/>
            <a:ext cx="2484000" cy="244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G:\игра\14361394511226929060.jpg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BCB6A6"/>
              </a:clrFrom>
              <a:clrTo>
                <a:srgbClr val="BCB6A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9" t="21312" r="6436" b="12605"/>
          <a:stretch/>
        </p:blipFill>
        <p:spPr bwMode="auto">
          <a:xfrm>
            <a:off x="2170930" y="3467073"/>
            <a:ext cx="2479964" cy="1232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G:\игра\Horner-EP1-CS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43" y="4083415"/>
            <a:ext cx="2484000" cy="251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7727" y="3467073"/>
            <a:ext cx="14473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балалайка</a:t>
            </a:r>
            <a:endParaRPr lang="ru-RU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339752" y="3054873"/>
            <a:ext cx="871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баян</a:t>
            </a:r>
            <a:endParaRPr lang="ru-RU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436096" y="4197762"/>
            <a:ext cx="13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барабан</a:t>
            </a:r>
            <a:endParaRPr lang="ru-RU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31400" y="5173114"/>
            <a:ext cx="12394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гитара</a:t>
            </a:r>
            <a:endParaRPr lang="ru-RU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092280" y="1156125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скрипка</a:t>
            </a:r>
            <a:endParaRPr lang="ru-RU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670926" y="4530480"/>
            <a:ext cx="871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арфа</a:t>
            </a:r>
            <a:endParaRPr lang="ru-RU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405488" y="4506208"/>
            <a:ext cx="871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гусли</a:t>
            </a:r>
            <a:endParaRPr lang="ru-RU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743407" y="5342391"/>
            <a:ext cx="1683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аккордеон</a:t>
            </a:r>
            <a:endParaRPr lang="ru-RU" sz="1600" b="1" dirty="0"/>
          </a:p>
        </p:txBody>
      </p:sp>
      <p:sp>
        <p:nvSpPr>
          <p:cNvPr id="20" name="Управляющая кнопка: назад 19">
            <a:hlinkClick r:id="" action="ppaction://hlinkshowjump?jump=previousslide" highlightClick="1"/>
          </p:cNvPr>
          <p:cNvSpPr/>
          <p:nvPr/>
        </p:nvSpPr>
        <p:spPr>
          <a:xfrm>
            <a:off x="678940" y="5680945"/>
            <a:ext cx="576064" cy="468000"/>
          </a:xfrm>
          <a:prstGeom prst="actionButtonBackPreviou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9547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32241" y="554118"/>
            <a:ext cx="56166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</a:rPr>
              <a:t>РУССКИЙ ЯЗЫК</a:t>
            </a:r>
            <a:endParaRPr lang="ru-RU" sz="4400" dirty="0">
              <a:solidFill>
                <a:srgbClr val="FFC000"/>
              </a:solidFill>
            </a:endParaRPr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543115" y="5623250"/>
            <a:ext cx="576064" cy="468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43115" y="1729798"/>
            <a:ext cx="7972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1.  Из </a:t>
            </a:r>
            <a:r>
              <a:rPr lang="ru-RU" b="1" dirty="0"/>
              <a:t>слова ИКИБУК запишите </a:t>
            </a:r>
            <a:r>
              <a:rPr lang="ru-RU" b="1" dirty="0" smtClean="0"/>
              <a:t>все </a:t>
            </a:r>
            <a:r>
              <a:rPr lang="ru-RU" b="1" dirty="0"/>
              <a:t>буквы в алфавитном порядке</a:t>
            </a:r>
          </a:p>
        </p:txBody>
      </p:sp>
      <p:pic>
        <p:nvPicPr>
          <p:cNvPr id="7" name="Picture 2" descr="C:\Users\5648\Desktop\загружено (1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-9016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56176" y="2127406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Б, И, К, У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6970" y="2527516"/>
            <a:ext cx="36549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2.  Как </a:t>
            </a:r>
            <a:r>
              <a:rPr lang="ru-RU" b="1" dirty="0"/>
              <a:t>правильно сказать:</a:t>
            </a:r>
          </a:p>
          <a:p>
            <a:r>
              <a:rPr lang="ru-RU" b="1" dirty="0"/>
              <a:t>- у </a:t>
            </a:r>
            <a:r>
              <a:rPr lang="ru-RU" b="1" dirty="0" err="1"/>
              <a:t>рыбей</a:t>
            </a:r>
            <a:r>
              <a:rPr lang="ru-RU" b="1" dirty="0"/>
              <a:t> нет </a:t>
            </a:r>
            <a:r>
              <a:rPr lang="ru-RU" b="1" dirty="0" err="1"/>
              <a:t>зубей</a:t>
            </a:r>
            <a:r>
              <a:rPr lang="ru-RU" b="1" dirty="0"/>
              <a:t>:</a:t>
            </a:r>
          </a:p>
          <a:p>
            <a:r>
              <a:rPr lang="ru-RU" b="1" dirty="0"/>
              <a:t>- у </a:t>
            </a:r>
            <a:r>
              <a:rPr lang="ru-RU" b="1" dirty="0" err="1"/>
              <a:t>рыбов</a:t>
            </a:r>
            <a:r>
              <a:rPr lang="ru-RU" b="1" dirty="0"/>
              <a:t> нет зубов;</a:t>
            </a:r>
          </a:p>
          <a:p>
            <a:r>
              <a:rPr lang="ru-RU" b="1" dirty="0"/>
              <a:t>- у рыб нет зубов;</a:t>
            </a:r>
          </a:p>
          <a:p>
            <a:r>
              <a:rPr lang="ru-RU" b="1" dirty="0"/>
              <a:t>- у </a:t>
            </a:r>
            <a:r>
              <a:rPr lang="ru-RU" b="1" dirty="0" err="1"/>
              <a:t>рыбов</a:t>
            </a:r>
            <a:r>
              <a:rPr lang="ru-RU" b="1" dirty="0"/>
              <a:t> нет зуб?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147" y="400484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У рыб нет зубов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26932" y="2820648"/>
            <a:ext cx="3438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3. Конкурс </a:t>
            </a:r>
            <a:r>
              <a:rPr lang="ru-RU" b="1" dirty="0"/>
              <a:t>"Зимние слова"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529219" y="3501008"/>
            <a:ext cx="3405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hlinkClick r:id="rId4" action="ppaction://hlinksldjump"/>
              </a:rPr>
              <a:t>4</a:t>
            </a:r>
            <a:r>
              <a:rPr lang="ru-RU" b="1" dirty="0" smtClean="0">
                <a:hlinkClick r:id="rId4" action="ppaction://hlinksldjump"/>
              </a:rPr>
              <a:t>. Конкурс «Впиши букву"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8114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A05C24"/>
                </a:solidFill>
              </a:rPr>
              <a:t>ВПИШИ БУКВУ</a:t>
            </a:r>
            <a:endParaRPr lang="ru-RU" b="1" dirty="0">
              <a:solidFill>
                <a:srgbClr val="A05C2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2924944"/>
            <a:ext cx="8219256" cy="2880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 smtClean="0"/>
              <a:t>Д  Ц  Б  К  З  Ч  Щ  П</a:t>
            </a:r>
            <a:endParaRPr lang="ru-RU" sz="8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1268760"/>
            <a:ext cx="39604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/>
              <a:t>… </a:t>
            </a:r>
            <a:r>
              <a:rPr lang="ru-RU" sz="8000" b="1" dirty="0" err="1"/>
              <a:t>уб</a:t>
            </a:r>
            <a:endParaRPr lang="ru-RU" sz="8000" b="1" dirty="0"/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543115" y="5623250"/>
            <a:ext cx="576064" cy="468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6711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5563344" cy="838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                   </a:t>
            </a:r>
            <a:r>
              <a:rPr lang="ru-RU" sz="4800" dirty="0" smtClean="0">
                <a:solidFill>
                  <a:srgbClr val="7030A0"/>
                </a:solidFill>
              </a:rPr>
              <a:t>ЛИТЕРАТУРА</a:t>
            </a:r>
            <a:endParaRPr lang="ru-RU" sz="4800" dirty="0">
              <a:solidFill>
                <a:srgbClr val="7030A0"/>
              </a:solidFill>
            </a:endParaRPr>
          </a:p>
        </p:txBody>
      </p:sp>
      <p:pic>
        <p:nvPicPr>
          <p:cNvPr id="4" name="Picture 2" descr="C:\Users\5648\Desktop\загружено (1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-9016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543115" y="5623250"/>
            <a:ext cx="576064" cy="468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31147" y="1700808"/>
            <a:ext cx="6102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Конкурс </a:t>
            </a:r>
            <a:r>
              <a:rPr lang="ru-RU" sz="2800" b="1" dirty="0" smtClean="0"/>
              <a:t>"Продолжи стихотворение"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44876" y="2564904"/>
            <a:ext cx="6102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Конкурс "Угадай"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69316" y="3429000"/>
            <a:ext cx="6102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Конкурс </a:t>
            </a:r>
            <a:r>
              <a:rPr lang="ru-RU" sz="2800" b="1" dirty="0"/>
              <a:t>" </a:t>
            </a:r>
            <a:r>
              <a:rPr lang="ru-RU" sz="2800" b="1" dirty="0" smtClean="0"/>
              <a:t>Быстрое чтение"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97276" y="4149080"/>
            <a:ext cx="6102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hlinkClick r:id="rId4" action="ppaction://hlinksldjump"/>
              </a:rPr>
              <a:t>Конкурс "</a:t>
            </a:r>
            <a:r>
              <a:rPr lang="ru-RU" sz="2800" b="1" dirty="0" err="1" smtClean="0">
                <a:hlinkClick r:id="rId4" action="ppaction://hlinksldjump"/>
              </a:rPr>
              <a:t>Сочинялки</a:t>
            </a:r>
            <a:r>
              <a:rPr lang="ru-RU" sz="2800" b="1" dirty="0" smtClean="0">
                <a:hlinkClick r:id="rId4" action="ppaction://hlinksldjump"/>
              </a:rPr>
              <a:t>"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5903990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315</TotalTime>
  <Words>424</Words>
  <Application>Microsoft Office PowerPoint</Application>
  <PresentationFormat>Экран (4:3)</PresentationFormat>
  <Paragraphs>105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1_Волна</vt:lpstr>
      <vt:lpstr>Главная</vt:lpstr>
      <vt:lpstr>Волна</vt:lpstr>
      <vt:lpstr>Аптека</vt:lpstr>
      <vt:lpstr>Эркер</vt:lpstr>
      <vt:lpstr>Трек</vt:lpstr>
      <vt:lpstr>Кнопка</vt:lpstr>
      <vt:lpstr>Открытая</vt:lpstr>
      <vt:lpstr>Интеллектуальная игра «ИКИ- БУК»</vt:lpstr>
      <vt:lpstr>Презентация PowerPoint</vt:lpstr>
      <vt:lpstr>МАТЕМАТИКА</vt:lpstr>
      <vt:lpstr>ОКРУЖАЮЩИЙ МИР</vt:lpstr>
      <vt:lpstr>МУЗЫКА</vt:lpstr>
      <vt:lpstr>Презентация PowerPoint</vt:lpstr>
      <vt:lpstr>Презентация PowerPoint</vt:lpstr>
      <vt:lpstr>ВПИШИ БУКВУ</vt:lpstr>
      <vt:lpstr>                    ЛИТЕРАТУРА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Интеллектуальная игра «ИКИ- БУК»</dc:title>
  <dc:creator>5648</dc:creator>
  <cp:lastModifiedBy>5648</cp:lastModifiedBy>
  <cp:revision>33</cp:revision>
  <dcterms:created xsi:type="dcterms:W3CDTF">2016-12-06T10:38:01Z</dcterms:created>
  <dcterms:modified xsi:type="dcterms:W3CDTF">2019-11-12T14:34:05Z</dcterms:modified>
</cp:coreProperties>
</file>