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262" r:id="rId5"/>
    <p:sldId id="259" r:id="rId6"/>
    <p:sldId id="266" r:id="rId7"/>
    <p:sldId id="261" r:id="rId8"/>
    <p:sldId id="268" r:id="rId9"/>
    <p:sldId id="273" r:id="rId10"/>
    <p:sldId id="265" r:id="rId11"/>
    <p:sldId id="276" r:id="rId12"/>
    <p:sldId id="277" r:id="rId13"/>
    <p:sldId id="278" r:id="rId14"/>
    <p:sldId id="280" r:id="rId15"/>
    <p:sldId id="263" r:id="rId16"/>
    <p:sldId id="269" r:id="rId17"/>
    <p:sldId id="281" r:id="rId18"/>
    <p:sldId id="282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6BE60F-3D9F-4170-9640-84909E779432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B0F123F-90DE-4EE7-947E-82B81FE3025E}">
      <dgm:prSet custT="1"/>
      <dgm:spPr>
        <a:solidFill>
          <a:schemeClr val="accent6"/>
        </a:solidFill>
      </dgm:spPr>
      <dgm:t>
        <a:bodyPr/>
        <a:lstStyle/>
        <a:p>
          <a:r>
            <a:rPr lang="ru-RU" sz="1800" b="1" dirty="0" smtClean="0">
              <a:solidFill>
                <a:srgbClr val="000000"/>
              </a:solidFill>
            </a:rPr>
            <a:t>В ходе реализации проекта была изучена литература.</a:t>
          </a:r>
          <a:endParaRPr lang="ru-RU" sz="1800" b="1" dirty="0">
            <a:solidFill>
              <a:srgbClr val="000000"/>
            </a:solidFill>
          </a:endParaRPr>
        </a:p>
      </dgm:t>
    </dgm:pt>
    <dgm:pt modelId="{DFCB8F3D-E024-445C-A7BC-546D92614219}" type="parTrans" cxnId="{C1A9D9F7-34A0-4D96-B153-A831E0FFF87B}">
      <dgm:prSet/>
      <dgm:spPr/>
      <dgm:t>
        <a:bodyPr/>
        <a:lstStyle/>
        <a:p>
          <a:endParaRPr lang="ru-RU"/>
        </a:p>
      </dgm:t>
    </dgm:pt>
    <dgm:pt modelId="{1ED50402-3645-4851-8E65-461D2C4994E0}" type="sibTrans" cxnId="{C1A9D9F7-34A0-4D96-B153-A831E0FFF87B}">
      <dgm:prSet/>
      <dgm:spPr/>
      <dgm:t>
        <a:bodyPr/>
        <a:lstStyle/>
        <a:p>
          <a:endParaRPr lang="ru-RU"/>
        </a:p>
      </dgm:t>
    </dgm:pt>
    <dgm:pt modelId="{E91ABCD8-496C-4850-9F86-7F41556DD199}">
      <dgm:prSet custT="1"/>
      <dgm:spPr>
        <a:solidFill>
          <a:srgbClr val="FFFF00"/>
        </a:solidFill>
      </dgm:spPr>
      <dgm:t>
        <a:bodyPr/>
        <a:lstStyle/>
        <a:p>
          <a:r>
            <a:rPr lang="ru-RU" sz="1800" b="1" dirty="0" smtClean="0">
              <a:solidFill>
                <a:srgbClr val="000000"/>
              </a:solidFill>
            </a:rPr>
            <a:t>Создана развивающая среда — картотека рисунков ручных поз с описанием движений кисти и пальцев рук и органов артикуляции.</a:t>
          </a:r>
          <a:endParaRPr lang="ru-RU" sz="1800" b="1" dirty="0">
            <a:solidFill>
              <a:srgbClr val="000000"/>
            </a:solidFill>
          </a:endParaRPr>
        </a:p>
      </dgm:t>
    </dgm:pt>
    <dgm:pt modelId="{281BCAC1-DB22-466F-A129-8C2349692FAA}" type="parTrans" cxnId="{48C9A8C7-58CE-480B-82FF-735B125316FF}">
      <dgm:prSet/>
      <dgm:spPr/>
      <dgm:t>
        <a:bodyPr/>
        <a:lstStyle/>
        <a:p>
          <a:endParaRPr lang="ru-RU"/>
        </a:p>
      </dgm:t>
    </dgm:pt>
    <dgm:pt modelId="{7929ABBE-E4BB-46A2-864A-E25331E396BF}" type="sibTrans" cxnId="{48C9A8C7-58CE-480B-82FF-735B125316FF}">
      <dgm:prSet/>
      <dgm:spPr/>
      <dgm:t>
        <a:bodyPr/>
        <a:lstStyle/>
        <a:p>
          <a:endParaRPr lang="ru-RU"/>
        </a:p>
      </dgm:t>
    </dgm:pt>
    <dgm:pt modelId="{0C684B30-A442-458E-B450-ECABC06EB10A}">
      <dgm:prSet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sz="1800" b="1" dirty="0" smtClean="0">
              <a:solidFill>
                <a:srgbClr val="000000"/>
              </a:solidFill>
            </a:rPr>
            <a:t>Учитель-логопед окончила курсы в учебном центре Логопед-Мастер по </a:t>
          </a:r>
          <a:r>
            <a:rPr lang="ru-RU" sz="1800" b="1" dirty="0" err="1" smtClean="0">
              <a:solidFill>
                <a:srgbClr val="000000"/>
              </a:solidFill>
            </a:rPr>
            <a:t>логоритмике</a:t>
          </a:r>
          <a:r>
            <a:rPr lang="ru-RU" sz="1800" b="1" dirty="0" smtClean="0">
              <a:solidFill>
                <a:srgbClr val="000000"/>
              </a:solidFill>
            </a:rPr>
            <a:t> у </a:t>
          </a:r>
          <a:r>
            <a:rPr lang="ru-RU" sz="1800" b="1" dirty="0" err="1" smtClean="0">
              <a:solidFill>
                <a:srgbClr val="000000"/>
              </a:solidFill>
            </a:rPr>
            <a:t>С.М.Томилиной</a:t>
          </a:r>
          <a:r>
            <a:rPr lang="ru-RU" sz="1800" b="1" dirty="0" smtClean="0">
              <a:solidFill>
                <a:srgbClr val="000000"/>
              </a:solidFill>
            </a:rPr>
            <a:t>, где ознакомилась с упражнениями  артикуляционной гимнастики с элементами </a:t>
          </a:r>
          <a:r>
            <a:rPr lang="ru-RU" sz="1800" b="1" dirty="0" err="1" smtClean="0">
              <a:solidFill>
                <a:srgbClr val="000000"/>
              </a:solidFill>
            </a:rPr>
            <a:t>биоэнергопластики</a:t>
          </a:r>
          <a:r>
            <a:rPr lang="ru-RU" sz="1800" b="1" dirty="0" smtClean="0">
              <a:solidFill>
                <a:srgbClr val="000000"/>
              </a:solidFill>
            </a:rPr>
            <a:t>.</a:t>
          </a:r>
          <a:endParaRPr lang="ru-RU" sz="1800" b="1" dirty="0">
            <a:solidFill>
              <a:srgbClr val="000000"/>
            </a:solidFill>
          </a:endParaRPr>
        </a:p>
      </dgm:t>
    </dgm:pt>
    <dgm:pt modelId="{169FAAA4-EFC1-4FEA-B75B-D36E95B7C721}" type="parTrans" cxnId="{C484E9EF-030D-4A0A-9555-AC90E0CCC380}">
      <dgm:prSet/>
      <dgm:spPr/>
      <dgm:t>
        <a:bodyPr/>
        <a:lstStyle/>
        <a:p>
          <a:endParaRPr lang="ru-RU"/>
        </a:p>
      </dgm:t>
    </dgm:pt>
    <dgm:pt modelId="{14C9E706-D708-4236-B08E-C7F107D3794D}" type="sibTrans" cxnId="{C484E9EF-030D-4A0A-9555-AC90E0CCC380}">
      <dgm:prSet/>
      <dgm:spPr/>
      <dgm:t>
        <a:bodyPr/>
        <a:lstStyle/>
        <a:p>
          <a:endParaRPr lang="ru-RU"/>
        </a:p>
      </dgm:t>
    </dgm:pt>
    <dgm:pt modelId="{EAC606E2-8E53-4171-8218-70DA3E4E887B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800" b="1" dirty="0" smtClean="0">
              <a:solidFill>
                <a:srgbClr val="000000"/>
              </a:solidFill>
            </a:rPr>
            <a:t>Проведены собрания, анкетирование и консультации для родителей.</a:t>
          </a:r>
          <a:endParaRPr lang="ru-RU" sz="1800" b="1" dirty="0">
            <a:solidFill>
              <a:srgbClr val="000000"/>
            </a:solidFill>
          </a:endParaRPr>
        </a:p>
      </dgm:t>
    </dgm:pt>
    <dgm:pt modelId="{0E9E9BF3-B292-4398-BF91-62A910189DB1}" type="parTrans" cxnId="{7F452350-F9FA-4059-A01D-5037F0576830}">
      <dgm:prSet/>
      <dgm:spPr/>
      <dgm:t>
        <a:bodyPr/>
        <a:lstStyle/>
        <a:p>
          <a:endParaRPr lang="ru-RU"/>
        </a:p>
      </dgm:t>
    </dgm:pt>
    <dgm:pt modelId="{B782C5B9-A2A4-4AE8-8C3C-780E342EC059}" type="sibTrans" cxnId="{7F452350-F9FA-4059-A01D-5037F0576830}">
      <dgm:prSet/>
      <dgm:spPr/>
      <dgm:t>
        <a:bodyPr/>
        <a:lstStyle/>
        <a:p>
          <a:endParaRPr lang="ru-RU"/>
        </a:p>
      </dgm:t>
    </dgm:pt>
    <dgm:pt modelId="{F21E82C5-8D7F-4313-B9FC-9651310C6574}">
      <dgm:prSet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sz="1800" b="1" dirty="0" smtClean="0">
              <a:solidFill>
                <a:srgbClr val="000000"/>
              </a:solidFill>
            </a:rPr>
            <a:t> Учитель-логопед подбирает сказки  с необходимым комплексом упражнений. Планируется создание картотеки </a:t>
          </a:r>
          <a:r>
            <a:rPr lang="ru-RU" sz="1800" b="1" dirty="0" err="1" smtClean="0">
              <a:solidFill>
                <a:srgbClr val="000000"/>
              </a:solidFill>
            </a:rPr>
            <a:t>биосказок</a:t>
          </a:r>
          <a:r>
            <a:rPr lang="ru-RU" sz="1800" b="1" dirty="0" smtClean="0">
              <a:solidFill>
                <a:srgbClr val="000000"/>
              </a:solidFill>
            </a:rPr>
            <a:t>. </a:t>
          </a:r>
          <a:endParaRPr lang="ru-RU" sz="1800" b="1" dirty="0">
            <a:solidFill>
              <a:srgbClr val="000000"/>
            </a:solidFill>
          </a:endParaRPr>
        </a:p>
      </dgm:t>
    </dgm:pt>
    <dgm:pt modelId="{BCFA1B34-2ACA-4B65-973A-2959CD7A2BFA}" type="parTrans" cxnId="{D9928734-A466-42E0-8A2A-971FBC96165D}">
      <dgm:prSet/>
      <dgm:spPr/>
      <dgm:t>
        <a:bodyPr/>
        <a:lstStyle/>
        <a:p>
          <a:endParaRPr lang="ru-RU"/>
        </a:p>
      </dgm:t>
    </dgm:pt>
    <dgm:pt modelId="{B6BA8A0E-CEC6-4BB7-965D-299A265C184C}" type="sibTrans" cxnId="{D9928734-A466-42E0-8A2A-971FBC96165D}">
      <dgm:prSet/>
      <dgm:spPr/>
      <dgm:t>
        <a:bodyPr/>
        <a:lstStyle/>
        <a:p>
          <a:endParaRPr lang="ru-RU"/>
        </a:p>
      </dgm:t>
    </dgm:pt>
    <dgm:pt modelId="{EFF1429A-EEA5-414D-BB68-DD4599CE27AD}">
      <dgm:prSet custT="1"/>
      <dgm:spPr>
        <a:solidFill>
          <a:srgbClr val="92D050"/>
        </a:solidFill>
      </dgm:spPr>
      <dgm:t>
        <a:bodyPr/>
        <a:lstStyle/>
        <a:p>
          <a:r>
            <a:rPr lang="ru-RU" sz="1800" b="1" dirty="0" smtClean="0">
              <a:solidFill>
                <a:srgbClr val="000000"/>
              </a:solidFill>
            </a:rPr>
            <a:t>Изготовлены перчаточные куклы. Родители и педагоги приняли активное участие в изготовлении кукол, каждый проявил фантазию и творчество.</a:t>
          </a:r>
          <a:endParaRPr lang="ru-RU" sz="1800" b="1" dirty="0">
            <a:solidFill>
              <a:srgbClr val="000000"/>
            </a:solidFill>
          </a:endParaRPr>
        </a:p>
      </dgm:t>
    </dgm:pt>
    <dgm:pt modelId="{05BBEC31-8D88-487D-8CD5-C0649BE1EFC9}" type="parTrans" cxnId="{EA1C372B-95BE-482C-BB9C-7B544064D5A6}">
      <dgm:prSet/>
      <dgm:spPr/>
      <dgm:t>
        <a:bodyPr/>
        <a:lstStyle/>
        <a:p>
          <a:endParaRPr lang="ru-RU"/>
        </a:p>
      </dgm:t>
    </dgm:pt>
    <dgm:pt modelId="{56CBA334-F5DE-4A71-8FE3-09C29BB60957}" type="sibTrans" cxnId="{EA1C372B-95BE-482C-BB9C-7B544064D5A6}">
      <dgm:prSet/>
      <dgm:spPr/>
      <dgm:t>
        <a:bodyPr/>
        <a:lstStyle/>
        <a:p>
          <a:endParaRPr lang="ru-RU"/>
        </a:p>
      </dgm:t>
    </dgm:pt>
    <dgm:pt modelId="{AB27D74A-D18C-4835-8FEB-6BF4D42DCD0A}" type="pres">
      <dgm:prSet presAssocID="{ED6BE60F-3D9F-4170-9640-84909E77943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5332799-EFB7-49DD-975F-44C0D3ECB759}" type="pres">
      <dgm:prSet presAssocID="{1B0F123F-90DE-4EE7-947E-82B81FE3025E}" presName="node" presStyleLbl="node1" presStyleIdx="0" presStyleCnt="6" custScaleY="1172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C0B0AE-A5CC-42A2-A91F-5B5871DB8DE1}" type="pres">
      <dgm:prSet presAssocID="{1ED50402-3645-4851-8E65-461D2C4994E0}" presName="sibTrans" presStyleCnt="0"/>
      <dgm:spPr/>
    </dgm:pt>
    <dgm:pt modelId="{4CEA1D07-7D7D-41DB-93AA-6C7225D0CC10}" type="pres">
      <dgm:prSet presAssocID="{0C684B30-A442-458E-B450-ECABC06EB10A}" presName="node" presStyleLbl="node1" presStyleIdx="1" presStyleCnt="6" custScaleY="1238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10F24B-65D3-431B-863D-E126899ADFE5}" type="pres">
      <dgm:prSet presAssocID="{14C9E706-D708-4236-B08E-C7F107D3794D}" presName="sibTrans" presStyleCnt="0"/>
      <dgm:spPr/>
    </dgm:pt>
    <dgm:pt modelId="{3F43B594-C810-4BA6-8927-66A98D69F8F1}" type="pres">
      <dgm:prSet presAssocID="{EAC606E2-8E53-4171-8218-70DA3E4E887B}" presName="node" presStyleLbl="node1" presStyleIdx="2" presStyleCnt="6" custScaleY="1216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F4D484-90FA-4626-B6EF-0E4CB7AB4BC3}" type="pres">
      <dgm:prSet presAssocID="{B782C5B9-A2A4-4AE8-8C3C-780E342EC059}" presName="sibTrans" presStyleCnt="0"/>
      <dgm:spPr/>
    </dgm:pt>
    <dgm:pt modelId="{5EE56CF4-BE97-4037-9C09-9A4720C54436}" type="pres">
      <dgm:prSet presAssocID="{E91ABCD8-496C-4850-9F86-7F41556DD199}" presName="node" presStyleLbl="node1" presStyleIdx="3" presStyleCnt="6" custLinFactNeighborX="0" custLinFactNeighborY="31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FA9653-DFAD-432F-B545-4D3DD8920B3A}" type="pres">
      <dgm:prSet presAssocID="{7929ABBE-E4BB-46A2-864A-E25331E396BF}" presName="sibTrans" presStyleCnt="0"/>
      <dgm:spPr/>
    </dgm:pt>
    <dgm:pt modelId="{B58C7639-560A-4094-B37C-248AB89C686E}" type="pres">
      <dgm:prSet presAssocID="{EFF1429A-EEA5-414D-BB68-DD4599CE27AD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96B76F-1411-4DE6-B723-BFD77D73486A}" type="pres">
      <dgm:prSet presAssocID="{56CBA334-F5DE-4A71-8FE3-09C29BB60957}" presName="sibTrans" presStyleCnt="0"/>
      <dgm:spPr/>
    </dgm:pt>
    <dgm:pt modelId="{4D6AED27-353A-44AB-A60E-3575B3781ACB}" type="pres">
      <dgm:prSet presAssocID="{F21E82C5-8D7F-4313-B9FC-9651310C6574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A4DD995-A11D-4DFF-86A5-6BD64DF0DAF9}" type="presOf" srcId="{F21E82C5-8D7F-4313-B9FC-9651310C6574}" destId="{4D6AED27-353A-44AB-A60E-3575B3781ACB}" srcOrd="0" destOrd="0" presId="urn:microsoft.com/office/officeart/2005/8/layout/default"/>
    <dgm:cxn modelId="{7F452350-F9FA-4059-A01D-5037F0576830}" srcId="{ED6BE60F-3D9F-4170-9640-84909E779432}" destId="{EAC606E2-8E53-4171-8218-70DA3E4E887B}" srcOrd="2" destOrd="0" parTransId="{0E9E9BF3-B292-4398-BF91-62A910189DB1}" sibTransId="{B782C5B9-A2A4-4AE8-8C3C-780E342EC059}"/>
    <dgm:cxn modelId="{48C9A8C7-58CE-480B-82FF-735B125316FF}" srcId="{ED6BE60F-3D9F-4170-9640-84909E779432}" destId="{E91ABCD8-496C-4850-9F86-7F41556DD199}" srcOrd="3" destOrd="0" parTransId="{281BCAC1-DB22-466F-A129-8C2349692FAA}" sibTransId="{7929ABBE-E4BB-46A2-864A-E25331E396BF}"/>
    <dgm:cxn modelId="{D9928734-A466-42E0-8A2A-971FBC96165D}" srcId="{ED6BE60F-3D9F-4170-9640-84909E779432}" destId="{F21E82C5-8D7F-4313-B9FC-9651310C6574}" srcOrd="5" destOrd="0" parTransId="{BCFA1B34-2ACA-4B65-973A-2959CD7A2BFA}" sibTransId="{B6BA8A0E-CEC6-4BB7-965D-299A265C184C}"/>
    <dgm:cxn modelId="{9AD7758F-B06B-4E41-8397-47D429C73E47}" type="presOf" srcId="{1B0F123F-90DE-4EE7-947E-82B81FE3025E}" destId="{A5332799-EFB7-49DD-975F-44C0D3ECB759}" srcOrd="0" destOrd="0" presId="urn:microsoft.com/office/officeart/2005/8/layout/default"/>
    <dgm:cxn modelId="{C1A9D9F7-34A0-4D96-B153-A831E0FFF87B}" srcId="{ED6BE60F-3D9F-4170-9640-84909E779432}" destId="{1B0F123F-90DE-4EE7-947E-82B81FE3025E}" srcOrd="0" destOrd="0" parTransId="{DFCB8F3D-E024-445C-A7BC-546D92614219}" sibTransId="{1ED50402-3645-4851-8E65-461D2C4994E0}"/>
    <dgm:cxn modelId="{EA1C372B-95BE-482C-BB9C-7B544064D5A6}" srcId="{ED6BE60F-3D9F-4170-9640-84909E779432}" destId="{EFF1429A-EEA5-414D-BB68-DD4599CE27AD}" srcOrd="4" destOrd="0" parTransId="{05BBEC31-8D88-487D-8CD5-C0649BE1EFC9}" sibTransId="{56CBA334-F5DE-4A71-8FE3-09C29BB60957}"/>
    <dgm:cxn modelId="{C484E9EF-030D-4A0A-9555-AC90E0CCC380}" srcId="{ED6BE60F-3D9F-4170-9640-84909E779432}" destId="{0C684B30-A442-458E-B450-ECABC06EB10A}" srcOrd="1" destOrd="0" parTransId="{169FAAA4-EFC1-4FEA-B75B-D36E95B7C721}" sibTransId="{14C9E706-D708-4236-B08E-C7F107D3794D}"/>
    <dgm:cxn modelId="{D10C04C6-AE25-4421-BA1B-8DB21777C834}" type="presOf" srcId="{EFF1429A-EEA5-414D-BB68-DD4599CE27AD}" destId="{B58C7639-560A-4094-B37C-248AB89C686E}" srcOrd="0" destOrd="0" presId="urn:microsoft.com/office/officeart/2005/8/layout/default"/>
    <dgm:cxn modelId="{1875AE0F-8A16-4870-93F0-D7371298AA1D}" type="presOf" srcId="{0C684B30-A442-458E-B450-ECABC06EB10A}" destId="{4CEA1D07-7D7D-41DB-93AA-6C7225D0CC10}" srcOrd="0" destOrd="0" presId="urn:microsoft.com/office/officeart/2005/8/layout/default"/>
    <dgm:cxn modelId="{9823C782-AF59-4797-8CB5-891C79F20248}" type="presOf" srcId="{ED6BE60F-3D9F-4170-9640-84909E779432}" destId="{AB27D74A-D18C-4835-8FEB-6BF4D42DCD0A}" srcOrd="0" destOrd="0" presId="urn:microsoft.com/office/officeart/2005/8/layout/default"/>
    <dgm:cxn modelId="{A18EB3FA-1D5C-4974-8B7C-916EB47650BC}" type="presOf" srcId="{E91ABCD8-496C-4850-9F86-7F41556DD199}" destId="{5EE56CF4-BE97-4037-9C09-9A4720C54436}" srcOrd="0" destOrd="0" presId="urn:microsoft.com/office/officeart/2005/8/layout/default"/>
    <dgm:cxn modelId="{7DBC50BC-19F3-4046-9017-ED415BFF2E7B}" type="presOf" srcId="{EAC606E2-8E53-4171-8218-70DA3E4E887B}" destId="{3F43B594-C810-4BA6-8927-66A98D69F8F1}" srcOrd="0" destOrd="0" presId="urn:microsoft.com/office/officeart/2005/8/layout/default"/>
    <dgm:cxn modelId="{FBC159A1-26B6-40DF-ADB4-CC486B80C064}" type="presParOf" srcId="{AB27D74A-D18C-4835-8FEB-6BF4D42DCD0A}" destId="{A5332799-EFB7-49DD-975F-44C0D3ECB759}" srcOrd="0" destOrd="0" presId="urn:microsoft.com/office/officeart/2005/8/layout/default"/>
    <dgm:cxn modelId="{A42657EA-4776-489D-B508-0463AADABE88}" type="presParOf" srcId="{AB27D74A-D18C-4835-8FEB-6BF4D42DCD0A}" destId="{26C0B0AE-A5CC-42A2-A91F-5B5871DB8DE1}" srcOrd="1" destOrd="0" presId="urn:microsoft.com/office/officeart/2005/8/layout/default"/>
    <dgm:cxn modelId="{A2D7C742-5CF3-4EF1-8F52-94757669AAD1}" type="presParOf" srcId="{AB27D74A-D18C-4835-8FEB-6BF4D42DCD0A}" destId="{4CEA1D07-7D7D-41DB-93AA-6C7225D0CC10}" srcOrd="2" destOrd="0" presId="urn:microsoft.com/office/officeart/2005/8/layout/default"/>
    <dgm:cxn modelId="{42A2B13C-BD21-4818-80A5-F6F094E57D49}" type="presParOf" srcId="{AB27D74A-D18C-4835-8FEB-6BF4D42DCD0A}" destId="{B710F24B-65D3-431B-863D-E126899ADFE5}" srcOrd="3" destOrd="0" presId="urn:microsoft.com/office/officeart/2005/8/layout/default"/>
    <dgm:cxn modelId="{434A14C3-440E-4AD6-A1E8-76BA6C7D6120}" type="presParOf" srcId="{AB27D74A-D18C-4835-8FEB-6BF4D42DCD0A}" destId="{3F43B594-C810-4BA6-8927-66A98D69F8F1}" srcOrd="4" destOrd="0" presId="urn:microsoft.com/office/officeart/2005/8/layout/default"/>
    <dgm:cxn modelId="{F7B765A7-20C3-4481-BB39-34C09244EDF5}" type="presParOf" srcId="{AB27D74A-D18C-4835-8FEB-6BF4D42DCD0A}" destId="{6AF4D484-90FA-4626-B6EF-0E4CB7AB4BC3}" srcOrd="5" destOrd="0" presId="urn:microsoft.com/office/officeart/2005/8/layout/default"/>
    <dgm:cxn modelId="{DFB00BB8-ACA9-4298-BE90-472BD4A961D8}" type="presParOf" srcId="{AB27D74A-D18C-4835-8FEB-6BF4D42DCD0A}" destId="{5EE56CF4-BE97-4037-9C09-9A4720C54436}" srcOrd="6" destOrd="0" presId="urn:microsoft.com/office/officeart/2005/8/layout/default"/>
    <dgm:cxn modelId="{4C794787-1FBD-4CA2-A662-B708169B95D3}" type="presParOf" srcId="{AB27D74A-D18C-4835-8FEB-6BF4D42DCD0A}" destId="{98FA9653-DFAD-432F-B545-4D3DD8920B3A}" srcOrd="7" destOrd="0" presId="urn:microsoft.com/office/officeart/2005/8/layout/default"/>
    <dgm:cxn modelId="{7E750C7D-8EDB-4419-ACFD-06888056D40E}" type="presParOf" srcId="{AB27D74A-D18C-4835-8FEB-6BF4D42DCD0A}" destId="{B58C7639-560A-4094-B37C-248AB89C686E}" srcOrd="8" destOrd="0" presId="urn:microsoft.com/office/officeart/2005/8/layout/default"/>
    <dgm:cxn modelId="{3ED6CFB1-770F-4071-931D-23AFF8F29590}" type="presParOf" srcId="{AB27D74A-D18C-4835-8FEB-6BF4D42DCD0A}" destId="{B996B76F-1411-4DE6-B723-BFD77D73486A}" srcOrd="9" destOrd="0" presId="urn:microsoft.com/office/officeart/2005/8/layout/default"/>
    <dgm:cxn modelId="{912C1269-9ABA-4F4D-8559-B1483C09C902}" type="presParOf" srcId="{AB27D74A-D18C-4835-8FEB-6BF4D42DCD0A}" destId="{4D6AED27-353A-44AB-A60E-3575B3781ACB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332799-EFB7-49DD-975F-44C0D3ECB759}">
      <dsp:nvSpPr>
        <dsp:cNvPr id="0" name=""/>
        <dsp:cNvSpPr/>
      </dsp:nvSpPr>
      <dsp:spPr>
        <a:xfrm>
          <a:off x="0" y="133801"/>
          <a:ext cx="3286125" cy="2312084"/>
        </a:xfrm>
        <a:prstGeom prst="rect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0000"/>
              </a:solidFill>
            </a:rPr>
            <a:t>В ходе реализации проекта была изучена литература.</a:t>
          </a:r>
          <a:endParaRPr lang="ru-RU" sz="1800" b="1" kern="1200" dirty="0">
            <a:solidFill>
              <a:srgbClr val="000000"/>
            </a:solidFill>
          </a:endParaRPr>
        </a:p>
      </dsp:txBody>
      <dsp:txXfrm>
        <a:off x="0" y="133801"/>
        <a:ext cx="3286125" cy="2312084"/>
      </dsp:txXfrm>
    </dsp:sp>
    <dsp:sp modelId="{4CEA1D07-7D7D-41DB-93AA-6C7225D0CC10}">
      <dsp:nvSpPr>
        <dsp:cNvPr id="0" name=""/>
        <dsp:cNvSpPr/>
      </dsp:nvSpPr>
      <dsp:spPr>
        <a:xfrm>
          <a:off x="3614737" y="68440"/>
          <a:ext cx="3286125" cy="2442806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0000"/>
              </a:solidFill>
            </a:rPr>
            <a:t>Учитель-логопед окончила курсы в учебном центре Логопед-Мастер по </a:t>
          </a:r>
          <a:r>
            <a:rPr lang="ru-RU" sz="1800" b="1" kern="1200" dirty="0" err="1" smtClean="0">
              <a:solidFill>
                <a:srgbClr val="000000"/>
              </a:solidFill>
            </a:rPr>
            <a:t>логоритмике</a:t>
          </a:r>
          <a:r>
            <a:rPr lang="ru-RU" sz="1800" b="1" kern="1200" dirty="0" smtClean="0">
              <a:solidFill>
                <a:srgbClr val="000000"/>
              </a:solidFill>
            </a:rPr>
            <a:t> у </a:t>
          </a:r>
          <a:r>
            <a:rPr lang="ru-RU" sz="1800" b="1" kern="1200" dirty="0" err="1" smtClean="0">
              <a:solidFill>
                <a:srgbClr val="000000"/>
              </a:solidFill>
            </a:rPr>
            <a:t>С.М.Томилиной</a:t>
          </a:r>
          <a:r>
            <a:rPr lang="ru-RU" sz="1800" b="1" kern="1200" dirty="0" smtClean="0">
              <a:solidFill>
                <a:srgbClr val="000000"/>
              </a:solidFill>
            </a:rPr>
            <a:t>, где ознакомилась с упражнениями  артикуляционной гимнастики с элементами </a:t>
          </a:r>
          <a:r>
            <a:rPr lang="ru-RU" sz="1800" b="1" kern="1200" dirty="0" err="1" smtClean="0">
              <a:solidFill>
                <a:srgbClr val="000000"/>
              </a:solidFill>
            </a:rPr>
            <a:t>биоэнергопластики</a:t>
          </a:r>
          <a:r>
            <a:rPr lang="ru-RU" sz="1800" b="1" kern="1200" dirty="0" smtClean="0">
              <a:solidFill>
                <a:srgbClr val="000000"/>
              </a:solidFill>
            </a:rPr>
            <a:t>.</a:t>
          </a:r>
          <a:endParaRPr lang="ru-RU" sz="1800" b="1" kern="1200" dirty="0">
            <a:solidFill>
              <a:srgbClr val="000000"/>
            </a:solidFill>
          </a:endParaRPr>
        </a:p>
      </dsp:txBody>
      <dsp:txXfrm>
        <a:off x="3614737" y="68440"/>
        <a:ext cx="3286125" cy="2442806"/>
      </dsp:txXfrm>
    </dsp:sp>
    <dsp:sp modelId="{3F43B594-C810-4BA6-8927-66A98D69F8F1}">
      <dsp:nvSpPr>
        <dsp:cNvPr id="0" name=""/>
        <dsp:cNvSpPr/>
      </dsp:nvSpPr>
      <dsp:spPr>
        <a:xfrm>
          <a:off x="7229475" y="90266"/>
          <a:ext cx="3286125" cy="2399153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0000"/>
              </a:solidFill>
            </a:rPr>
            <a:t>Проведены собрания, анкетирование и консультации для родителей.</a:t>
          </a:r>
          <a:endParaRPr lang="ru-RU" sz="1800" b="1" kern="1200" dirty="0">
            <a:solidFill>
              <a:srgbClr val="000000"/>
            </a:solidFill>
          </a:endParaRPr>
        </a:p>
      </dsp:txBody>
      <dsp:txXfrm>
        <a:off x="7229475" y="90266"/>
        <a:ext cx="3286125" cy="2399153"/>
      </dsp:txXfrm>
    </dsp:sp>
    <dsp:sp modelId="{5EE56CF4-BE97-4037-9C09-9A4720C54436}">
      <dsp:nvSpPr>
        <dsp:cNvPr id="0" name=""/>
        <dsp:cNvSpPr/>
      </dsp:nvSpPr>
      <dsp:spPr>
        <a:xfrm>
          <a:off x="0" y="2901119"/>
          <a:ext cx="3286125" cy="1971675"/>
        </a:xfrm>
        <a:prstGeom prst="rect">
          <a:avLst/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0000"/>
              </a:solidFill>
            </a:rPr>
            <a:t>Создана развивающая среда — картотека рисунков ручных поз с описанием движений кисти и пальцев рук и органов артикуляции.</a:t>
          </a:r>
          <a:endParaRPr lang="ru-RU" sz="1800" b="1" kern="1200" dirty="0">
            <a:solidFill>
              <a:srgbClr val="000000"/>
            </a:solidFill>
          </a:endParaRPr>
        </a:p>
      </dsp:txBody>
      <dsp:txXfrm>
        <a:off x="0" y="2901119"/>
        <a:ext cx="3286125" cy="1971675"/>
      </dsp:txXfrm>
    </dsp:sp>
    <dsp:sp modelId="{B58C7639-560A-4094-B37C-248AB89C686E}">
      <dsp:nvSpPr>
        <dsp:cNvPr id="0" name=""/>
        <dsp:cNvSpPr/>
      </dsp:nvSpPr>
      <dsp:spPr>
        <a:xfrm>
          <a:off x="3614737" y="2839859"/>
          <a:ext cx="3286125" cy="1971675"/>
        </a:xfrm>
        <a:prstGeom prst="rect">
          <a:avLst/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0000"/>
              </a:solidFill>
            </a:rPr>
            <a:t>Изготовлены перчаточные куклы. Родители и педагоги приняли активное участие в изготовлении кукол, каждый проявил фантазию и творчество.</a:t>
          </a:r>
          <a:endParaRPr lang="ru-RU" sz="1800" b="1" kern="1200" dirty="0">
            <a:solidFill>
              <a:srgbClr val="000000"/>
            </a:solidFill>
          </a:endParaRPr>
        </a:p>
      </dsp:txBody>
      <dsp:txXfrm>
        <a:off x="3614737" y="2839859"/>
        <a:ext cx="3286125" cy="1971675"/>
      </dsp:txXfrm>
    </dsp:sp>
    <dsp:sp modelId="{4D6AED27-353A-44AB-A60E-3575B3781ACB}">
      <dsp:nvSpPr>
        <dsp:cNvPr id="0" name=""/>
        <dsp:cNvSpPr/>
      </dsp:nvSpPr>
      <dsp:spPr>
        <a:xfrm>
          <a:off x="7229475" y="2839859"/>
          <a:ext cx="3286125" cy="1971675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0000"/>
              </a:solidFill>
            </a:rPr>
            <a:t> Учитель-логопед подбирает сказки  с необходимым комплексом упражнений. Планируется создание картотеки </a:t>
          </a:r>
          <a:r>
            <a:rPr lang="ru-RU" sz="1800" b="1" kern="1200" dirty="0" err="1" smtClean="0">
              <a:solidFill>
                <a:srgbClr val="000000"/>
              </a:solidFill>
            </a:rPr>
            <a:t>биосказок</a:t>
          </a:r>
          <a:r>
            <a:rPr lang="ru-RU" sz="1800" b="1" kern="1200" dirty="0" smtClean="0">
              <a:solidFill>
                <a:srgbClr val="000000"/>
              </a:solidFill>
            </a:rPr>
            <a:t>. </a:t>
          </a:r>
          <a:endParaRPr lang="ru-RU" sz="1800" b="1" kern="1200" dirty="0">
            <a:solidFill>
              <a:srgbClr val="000000"/>
            </a:solidFill>
          </a:endParaRPr>
        </a:p>
      </dsp:txBody>
      <dsp:txXfrm>
        <a:off x="7229475" y="2839859"/>
        <a:ext cx="3286125" cy="19716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51431-2E66-45A6-91F1-A64229254CC8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C45F-34B8-4184-86C1-CEB4F4B275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964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51431-2E66-45A6-91F1-A64229254CC8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C45F-34B8-4184-86C1-CEB4F4B275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614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51431-2E66-45A6-91F1-A64229254CC8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C45F-34B8-4184-86C1-CEB4F4B275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134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51431-2E66-45A6-91F1-A64229254CC8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C45F-34B8-4184-86C1-CEB4F4B275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720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51431-2E66-45A6-91F1-A64229254CC8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C45F-34B8-4184-86C1-CEB4F4B275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36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51431-2E66-45A6-91F1-A64229254CC8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C45F-34B8-4184-86C1-CEB4F4B275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206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51431-2E66-45A6-91F1-A64229254CC8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C45F-34B8-4184-86C1-CEB4F4B275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656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51431-2E66-45A6-91F1-A64229254CC8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C45F-34B8-4184-86C1-CEB4F4B275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868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51431-2E66-45A6-91F1-A64229254CC8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C45F-34B8-4184-86C1-CEB4F4B275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407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51431-2E66-45A6-91F1-A64229254CC8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C45F-34B8-4184-86C1-CEB4F4B275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490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51431-2E66-45A6-91F1-A64229254CC8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2C45F-34B8-4184-86C1-CEB4F4B275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222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51431-2E66-45A6-91F1-A64229254CC8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2C45F-34B8-4184-86C1-CEB4F4B275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463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715617"/>
            <a:ext cx="9144000" cy="1480931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</a:rPr>
              <a:t>«ИСПОЛЬЗОВАНИЕ ЭЛЕМЕНТОВ БИОЭНЕРГОПЛАСТИКИ В КОРРЕКЦИИ РЕЧЕВЫХ НАРУШЕНИЙ».</a:t>
            </a:r>
            <a:endParaRPr lang="ru-RU" sz="40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9269" y="2325189"/>
            <a:ext cx="10998925" cy="4532811"/>
          </a:xfrm>
        </p:spPr>
        <p:txBody>
          <a:bodyPr/>
          <a:lstStyle/>
          <a:p>
            <a:r>
              <a:rPr lang="ru-RU" b="1" i="1" dirty="0"/>
              <a:t>«Движения руки всегда тесно связаны с речью и способствуют её развитию» В.М. Бехтерев</a:t>
            </a:r>
            <a:r>
              <a:rPr lang="ru-RU" b="1" i="1" dirty="0" smtClean="0"/>
              <a:t>.</a:t>
            </a:r>
          </a:p>
          <a:p>
            <a:r>
              <a:rPr lang="ru-RU" b="1" i="1" dirty="0"/>
              <a:t>«Духовная жизнь ребёнка полноценна лишь тогда, когда он живёт в мире сказки, музыки, фантазии, творчества. Без этого он – засушенный цветок»  </a:t>
            </a:r>
            <a:r>
              <a:rPr lang="ru-RU" b="1" i="1" dirty="0" err="1"/>
              <a:t>В.А.Сухомлинский</a:t>
            </a:r>
            <a:r>
              <a:rPr lang="ru-RU" b="1" i="1" dirty="0"/>
              <a:t>.</a:t>
            </a:r>
            <a:endParaRPr lang="ru-RU" b="1" i="1" dirty="0" smtClean="0"/>
          </a:p>
          <a:p>
            <a:endParaRPr lang="ru-RU" b="1" i="1" dirty="0" smtClean="0"/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Подготовила учитель-логопед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МДОУ ЦРР №59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Осипова Марина Николаевна</a:t>
            </a:r>
          </a:p>
          <a:p>
            <a:endParaRPr lang="ru-RU" sz="16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г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. Орехово-Зуево</a:t>
            </a:r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24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9732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ЭТАПЫ ПРИМЕНЕНИЯ БИОЭНЕРГОПЛАСТИКИ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75657"/>
            <a:ext cx="10515600" cy="55473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31817" y="1119052"/>
            <a:ext cx="10162903" cy="105809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0000"/>
                </a:solidFill>
              </a:rPr>
              <a:t>1 этап — диагностический. Проводится обследование строения и подвижности органов артикуляции, подбор комплекса упражнений с учётом нарушенных звуков. Ребенок повторяет артикуляционные упражнения за логопедом, рука не включается. </a:t>
            </a: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931818" y="2290355"/>
            <a:ext cx="10162902" cy="905692"/>
          </a:xfrm>
          <a:prstGeom prst="flowChartAlternate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00"/>
                </a:solidFill>
              </a:rPr>
              <a:t>2 этап— </a:t>
            </a:r>
            <a:r>
              <a:rPr lang="ru-RU" b="1" dirty="0">
                <a:solidFill>
                  <a:srgbClr val="000000"/>
                </a:solidFill>
              </a:rPr>
              <a:t>подготовительный. Артикуляционная гимнастика выполняется по традиционной методике. Педагог включает в упражнения свою ведущую руку. Рука ребенка не включается. </a:t>
            </a:r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1001486" y="3309258"/>
            <a:ext cx="10162903" cy="1881051"/>
          </a:xfrm>
          <a:prstGeom prst="flowChartAlternateProcess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00"/>
                </a:solidFill>
              </a:rPr>
              <a:t>3 этап </a:t>
            </a:r>
            <a:r>
              <a:rPr lang="ru-RU" b="1" dirty="0">
                <a:solidFill>
                  <a:srgbClr val="000000"/>
                </a:solidFill>
              </a:rPr>
              <a:t>— основной. </a:t>
            </a:r>
            <a:r>
              <a:rPr lang="ru-RU" b="1" dirty="0" smtClean="0">
                <a:solidFill>
                  <a:srgbClr val="000000"/>
                </a:solidFill>
              </a:rPr>
              <a:t>Включается </a:t>
            </a:r>
            <a:r>
              <a:rPr lang="ru-RU" b="1" dirty="0">
                <a:solidFill>
                  <a:srgbClr val="000000"/>
                </a:solidFill>
              </a:rPr>
              <a:t>ведущая рука ребенка, затем другая рука. Постепенно ребенок выполняет артикуляционные упражнения и одновременно движением обеих рук в перчатках- игрушках имитирует, повторяет движение артикуляционного аппарата</a:t>
            </a:r>
            <a:r>
              <a:rPr lang="ru-RU" b="1" dirty="0" smtClean="0">
                <a:solidFill>
                  <a:srgbClr val="000000"/>
                </a:solidFill>
              </a:rPr>
              <a:t>.</a:t>
            </a:r>
          </a:p>
          <a:p>
            <a:pPr algn="ctr"/>
            <a:r>
              <a:rPr lang="ru-RU" b="1" dirty="0" smtClean="0">
                <a:solidFill>
                  <a:srgbClr val="000000"/>
                </a:solidFill>
              </a:rPr>
              <a:t> </a:t>
            </a:r>
            <a:r>
              <a:rPr lang="ru-RU" b="1" dirty="0">
                <a:solidFill>
                  <a:srgbClr val="000000"/>
                </a:solidFill>
              </a:rPr>
              <a:t>Педагог следит за ритмичным выполнением упражнений. С этой целью применяются счет, музыка, стихотворные строки. </a:t>
            </a: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1119051" y="5329648"/>
            <a:ext cx="10162903" cy="1336763"/>
          </a:xfrm>
          <a:prstGeom prst="flowChartAlternateProcess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0000"/>
                </a:solidFill>
              </a:rPr>
              <a:t>4 этап — заключительный. Когда ребёнок полностью освоит упражнения, педагог рассказывает сказку, а ребёнок самостоятельно выполняет артикуляционные упражнения с движениями рук в перчатках.</a:t>
            </a:r>
          </a:p>
        </p:txBody>
      </p:sp>
    </p:spTree>
    <p:extLst>
      <p:ext uri="{BB962C8B-B14F-4D97-AF65-F5344CB8AC3E}">
        <p14:creationId xmlns:p14="http://schemas.microsoft.com/office/powerpoint/2010/main" val="2668005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074" y="338999"/>
            <a:ext cx="10515600" cy="1325563"/>
          </a:xfrm>
        </p:spPr>
        <p:txBody>
          <a:bodyPr>
            <a:normAutofit/>
          </a:bodyPr>
          <a:lstStyle/>
          <a:p>
            <a:r>
              <a:rPr lang="ru-RU" sz="2800" i="1" dirty="0">
                <a:solidFill>
                  <a:srgbClr val="000000"/>
                </a:solidFill>
                <a:latin typeface="+mn-lt"/>
              </a:rPr>
              <a:t>2 этап— подготовительный. Артикуляционная гимнастика выполняется по традиционной методике. Педагог включает в упражнения свою ведущую руку. Рука ребенка не включается.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9540" y="2508070"/>
            <a:ext cx="6040668" cy="3300948"/>
          </a:xfrm>
        </p:spPr>
      </p:pic>
    </p:spTree>
    <p:extLst>
      <p:ext uri="{BB962C8B-B14F-4D97-AF65-F5344CB8AC3E}">
        <p14:creationId xmlns:p14="http://schemas.microsoft.com/office/powerpoint/2010/main" val="331818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i="1" dirty="0">
                <a:solidFill>
                  <a:srgbClr val="000000"/>
                </a:solidFill>
                <a:latin typeface="+mn-lt"/>
              </a:rPr>
              <a:t>3 этап — основной. </a:t>
            </a:r>
            <a:r>
              <a:rPr lang="ru-RU" sz="2800" i="1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ru-RU" sz="2800" i="1" dirty="0">
                <a:solidFill>
                  <a:srgbClr val="000000"/>
                </a:solidFill>
                <a:latin typeface="+mn-lt"/>
              </a:rPr>
              <a:t>Включается ведущая рука ребенка, затем другая рука. Постепенно ребенок выполняет артикуляционные упражнения и одновременно движением обеих рук </a:t>
            </a:r>
            <a:r>
              <a:rPr lang="ru-RU" sz="2800" i="1" dirty="0" smtClean="0">
                <a:solidFill>
                  <a:srgbClr val="000000"/>
                </a:solidFill>
                <a:latin typeface="+mn-lt"/>
              </a:rPr>
              <a:t>имитирует</a:t>
            </a:r>
            <a:r>
              <a:rPr lang="ru-RU" sz="2800" i="1" dirty="0">
                <a:solidFill>
                  <a:srgbClr val="000000"/>
                </a:solidFill>
                <a:latin typeface="+mn-lt"/>
              </a:rPr>
              <a:t>, повторяет движение артикуляционного аппарата. </a:t>
            </a:r>
            <a:endParaRPr lang="ru-RU" sz="2800" i="1" dirty="0"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6007" y="2131228"/>
            <a:ext cx="4480634" cy="317229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010" y="3283131"/>
            <a:ext cx="4646378" cy="3213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143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1298213"/>
          </a:xfrm>
        </p:spPr>
        <p:txBody>
          <a:bodyPr>
            <a:noAutofit/>
          </a:bodyPr>
          <a:lstStyle/>
          <a:p>
            <a:pPr algn="ctr"/>
            <a:r>
              <a:rPr lang="ru-RU" sz="2800" i="1" dirty="0">
                <a:solidFill>
                  <a:srgbClr val="000000"/>
                </a:solidFill>
                <a:latin typeface="+mn-lt"/>
              </a:rPr>
              <a:t>Постепенно ребенок выполняет артикуляционные упражнения </a:t>
            </a:r>
            <a:r>
              <a:rPr lang="ru-RU" sz="2800" i="1" dirty="0" smtClean="0">
                <a:solidFill>
                  <a:srgbClr val="000000"/>
                </a:solidFill>
                <a:latin typeface="+mn-lt"/>
              </a:rPr>
              <a:t>с использованием  </a:t>
            </a:r>
            <a:r>
              <a:rPr lang="ru-RU" sz="2800" i="1" dirty="0">
                <a:solidFill>
                  <a:srgbClr val="000000"/>
                </a:solidFill>
                <a:latin typeface="+mn-lt"/>
              </a:rPr>
              <a:t>обеих рук в </a:t>
            </a:r>
            <a:r>
              <a:rPr lang="ru-RU" sz="2800" i="1" dirty="0" smtClean="0">
                <a:solidFill>
                  <a:srgbClr val="000000"/>
                </a:solidFill>
                <a:latin typeface="+mn-lt"/>
              </a:rPr>
              <a:t>перчатках - игрушках.</a:t>
            </a:r>
            <a:br>
              <a:rPr lang="ru-RU" sz="2800" i="1" dirty="0" smtClean="0">
                <a:solidFill>
                  <a:srgbClr val="000000"/>
                </a:solidFill>
                <a:latin typeface="+mn-lt"/>
              </a:rPr>
            </a:br>
            <a:endParaRPr lang="ru-RU" sz="2800" i="1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2050" name="Picture 2" descr="https://sun9-25.userapi.com/c200720/v200720844/39cb/R45-36RUEf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9291" y="1881051"/>
            <a:ext cx="5914836" cy="4150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567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000000"/>
                </a:solidFill>
              </a:rPr>
              <a:t>На следующем этапе педагог </a:t>
            </a:r>
            <a:r>
              <a:rPr lang="ru-RU" sz="2800" b="1" i="1" dirty="0">
                <a:solidFill>
                  <a:srgbClr val="000000"/>
                </a:solidFill>
              </a:rPr>
              <a:t>рассказывает </a:t>
            </a:r>
            <a:r>
              <a:rPr lang="ru-RU" sz="2800" b="1" i="1" dirty="0" smtClean="0">
                <a:solidFill>
                  <a:srgbClr val="000000"/>
                </a:solidFill>
              </a:rPr>
              <a:t>сказку и </a:t>
            </a:r>
            <a:r>
              <a:rPr lang="ru-RU" sz="2800" b="1" i="1" dirty="0">
                <a:solidFill>
                  <a:srgbClr val="000000"/>
                </a:solidFill>
              </a:rPr>
              <a:t> </a:t>
            </a:r>
            <a:r>
              <a:rPr lang="ru-RU" sz="2800" b="1" i="1" dirty="0" smtClean="0">
                <a:solidFill>
                  <a:srgbClr val="000000"/>
                </a:solidFill>
              </a:rPr>
              <a:t>совместно с детьми </a:t>
            </a:r>
            <a:r>
              <a:rPr lang="ru-RU" sz="2800" b="1" i="1" dirty="0">
                <a:solidFill>
                  <a:srgbClr val="000000"/>
                </a:solidFill>
              </a:rPr>
              <a:t>выполняет артикуляционные упражнения </a:t>
            </a:r>
            <a:r>
              <a:rPr lang="ru-RU" sz="2800" b="1" i="1" dirty="0" smtClean="0">
                <a:solidFill>
                  <a:srgbClr val="000000"/>
                </a:solidFill>
              </a:rPr>
              <a:t/>
            </a:r>
            <a:br>
              <a:rPr lang="ru-RU" sz="2800" b="1" i="1" dirty="0" smtClean="0">
                <a:solidFill>
                  <a:srgbClr val="000000"/>
                </a:solidFill>
              </a:rPr>
            </a:br>
            <a:r>
              <a:rPr lang="ru-RU" sz="2800" b="1" i="1" dirty="0" smtClean="0">
                <a:solidFill>
                  <a:srgbClr val="000000"/>
                </a:solidFill>
              </a:rPr>
              <a:t>с</a:t>
            </a:r>
            <a:r>
              <a:rPr lang="ru-RU" sz="2800" b="1" i="1" dirty="0">
                <a:solidFill>
                  <a:srgbClr val="000000"/>
                </a:solidFill>
              </a:rPr>
              <a:t> движениями </a:t>
            </a:r>
            <a:r>
              <a:rPr lang="ru-RU" sz="2800" b="1" i="1" dirty="0" smtClean="0">
                <a:solidFill>
                  <a:srgbClr val="000000"/>
                </a:solidFill>
              </a:rPr>
              <a:t>рук без зрительной опоры – без зеркала.</a:t>
            </a:r>
            <a:endParaRPr lang="ru-RU" sz="2800" i="1" dirty="0">
              <a:latin typeface="+mn-lt"/>
            </a:endParaRPr>
          </a:p>
        </p:txBody>
      </p:sp>
      <p:pic>
        <p:nvPicPr>
          <p:cNvPr id="1026" name="Picture 2" descr="https://sun9-66.userapi.com/c855724/v855724844/195be8/rPfQYogz1Y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3109" y="2569028"/>
            <a:ext cx="4230373" cy="3667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5565" y="2569028"/>
            <a:ext cx="4360879" cy="366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895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7566" y="818606"/>
            <a:ext cx="5071417" cy="569646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i="1" dirty="0" smtClean="0"/>
              <a:t>Дети </a:t>
            </a:r>
            <a:r>
              <a:rPr lang="ru-RU" i="1" dirty="0"/>
              <a:t>очень любят сказки. Обыграть артикуляционную гимнастику с помощью сказки — еще один из способов избежать монотонности и однообразия. Слушая сказку, дети становятся не только исполнителями упражнений, но и активными участниками </a:t>
            </a:r>
            <a:r>
              <a:rPr lang="ru-RU" i="1" dirty="0" smtClean="0"/>
              <a:t>путешествия в сказку.</a:t>
            </a:r>
          </a:p>
          <a:p>
            <a:pPr marL="0" indent="0" algn="ctr">
              <a:buNone/>
            </a:pPr>
            <a:endParaRPr lang="ru-RU" sz="2400" b="1" i="1" dirty="0" smtClean="0"/>
          </a:p>
        </p:txBody>
      </p:sp>
      <p:pic>
        <p:nvPicPr>
          <p:cNvPr id="4" name="Рисунок 3" descr="https://kupriyanova-roshds1.edumsko.ru/uploads/9500/9476/section/521820/.thumbs/hello_html_m81ff231.jpg?151370926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8183" y="818606"/>
            <a:ext cx="5138057" cy="40146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7220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80498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Выводы: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45624"/>
            <a:ext cx="10515600" cy="4731339"/>
          </a:xfrm>
        </p:spPr>
        <p:txBody>
          <a:bodyPr>
            <a:noAutofit/>
          </a:bodyPr>
          <a:lstStyle/>
          <a:p>
            <a:r>
              <a:rPr lang="ru-RU" i="1" dirty="0"/>
              <a:t>Синхронизация работы над речевой и мелкой моторикой позволяет быстро убрать зрительную опору — зеркало и перейти к выполнению упражнений по ощущениям. Поэтому и процесс введения звуков в речь проходит интереснее, быстрее. </a:t>
            </a:r>
            <a:endParaRPr lang="ru-RU" i="1" dirty="0" smtClean="0"/>
          </a:p>
          <a:p>
            <a:r>
              <a:rPr lang="ru-RU" i="1" dirty="0" err="1" smtClean="0"/>
              <a:t>Биоэнергопластика</a:t>
            </a:r>
            <a:r>
              <a:rPr lang="ru-RU" i="1" dirty="0" smtClean="0"/>
              <a:t> </a:t>
            </a:r>
            <a:r>
              <a:rPr lang="ru-RU" i="1" dirty="0"/>
              <a:t>помогает повысить мотивационную готовность, длительно удерживать интерес, работоспособность ребёнка. </a:t>
            </a:r>
          </a:p>
          <a:p>
            <a:r>
              <a:rPr lang="ru-RU" i="1" dirty="0" err="1"/>
              <a:t>Биоэнергопластика</a:t>
            </a:r>
            <a:r>
              <a:rPr lang="ru-RU" i="1" dirty="0"/>
              <a:t> — новый, интересный, эффективный и перспективный метод коррекционной логопедической работы.</a:t>
            </a:r>
            <a:br>
              <a:rPr lang="ru-RU" i="1" dirty="0"/>
            </a:b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52178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49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42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+mn-lt"/>
              </a:rPr>
              <a:t>Список литературы:</a:t>
            </a:r>
            <a:endParaRPr lang="ru-RU" sz="28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/>
              <a:t>Йога–</a:t>
            </a:r>
            <a:r>
              <a:rPr lang="ru-RU" dirty="0" err="1"/>
              <a:t>данс</a:t>
            </a:r>
            <a:r>
              <a:rPr lang="ru-RU" dirty="0"/>
              <a:t> или </a:t>
            </a:r>
            <a:r>
              <a:rPr lang="ru-RU" dirty="0" err="1"/>
              <a:t>биоэнергопластика</a:t>
            </a:r>
            <a:r>
              <a:rPr lang="ru-RU" dirty="0"/>
              <a:t> [Электронный ресурс]. – Режим доступа: http://www.bioenergoplastika.ru// – 2009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Бушлякова</a:t>
            </a:r>
            <a:r>
              <a:rPr lang="ru-RU" dirty="0" smtClean="0"/>
              <a:t> </a:t>
            </a:r>
            <a:r>
              <a:rPr lang="ru-RU" dirty="0"/>
              <a:t>Р.Г. Артикуляционная гимнастика с </a:t>
            </a:r>
            <a:r>
              <a:rPr lang="ru-RU" dirty="0" err="1"/>
              <a:t>биоэнергопластикой</a:t>
            </a:r>
            <a:r>
              <a:rPr lang="ru-RU" dirty="0"/>
              <a:t>. </a:t>
            </a:r>
            <a:r>
              <a:rPr lang="ru-RU" dirty="0" err="1"/>
              <a:t>СанктПетербург</a:t>
            </a:r>
            <a:r>
              <a:rPr lang="ru-RU" dirty="0"/>
              <a:t>: Детство-пресс, </a:t>
            </a:r>
            <a:r>
              <a:rPr lang="ru-RU" dirty="0" smtClean="0"/>
              <a:t>2011</a:t>
            </a:r>
          </a:p>
          <a:p>
            <a:r>
              <a:rPr lang="ru-RU" dirty="0" err="1" smtClean="0"/>
              <a:t>Ястребова</a:t>
            </a:r>
            <a:r>
              <a:rPr lang="ru-RU" dirty="0" smtClean="0"/>
              <a:t> </a:t>
            </a:r>
            <a:r>
              <a:rPr lang="ru-RU" dirty="0"/>
              <a:t>А.В., Лазаренко О.И. Комплекс занятий по формированию у детей речемыслительной деятельности и культуры устной речи. М.,</a:t>
            </a:r>
            <a:r>
              <a:rPr lang="ru-RU" dirty="0" smtClean="0"/>
              <a:t>2000</a:t>
            </a:r>
          </a:p>
          <a:p>
            <a:r>
              <a:rPr lang="ru-RU" dirty="0" smtClean="0"/>
              <a:t>Картотека Глазыриной О.А.</a:t>
            </a:r>
            <a:r>
              <a:rPr lang="ru-RU" b="1" dirty="0"/>
              <a:t> </a:t>
            </a:r>
            <a:r>
              <a:rPr lang="ru-RU" dirty="0" smtClean="0"/>
              <a:t> </a:t>
            </a:r>
            <a:r>
              <a:rPr lang="ru-RU" sz="2000" dirty="0" smtClean="0"/>
              <a:t>(https</a:t>
            </a:r>
            <a:r>
              <a:rPr lang="ru-RU" sz="2000" dirty="0"/>
              <a:t>://</a:t>
            </a:r>
            <a:r>
              <a:rPr lang="ru-RU" sz="2000" dirty="0" smtClean="0"/>
              <a:t>infourok.ru/user/gutnik-elena-petrovna)</a:t>
            </a:r>
            <a:endParaRPr lang="ru-RU" sz="2000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920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15617" y="387626"/>
            <a:ext cx="103316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Arial Black" panose="020B0A04020102020204" pitchFamily="34" charset="0"/>
              </a:rPr>
              <a:t>Актуальность применения элементов </a:t>
            </a:r>
            <a:r>
              <a:rPr lang="ru-RU" sz="2400" b="1" dirty="0" err="1" smtClean="0">
                <a:latin typeface="Arial Black" panose="020B0A04020102020204" pitchFamily="34" charset="0"/>
              </a:rPr>
              <a:t>биоэнергопластики</a:t>
            </a:r>
            <a:endParaRPr lang="ru-RU" sz="2400" b="1" dirty="0" smtClean="0">
              <a:latin typeface="Arial Black" panose="020B0A04020102020204" pitchFamily="34" charset="0"/>
            </a:endParaRPr>
          </a:p>
          <a:p>
            <a:pPr algn="ctr"/>
            <a:r>
              <a:rPr lang="ru-RU" sz="2400" b="1" dirty="0" smtClean="0">
                <a:latin typeface="Arial Black" panose="020B0A04020102020204" pitchFamily="34" charset="0"/>
              </a:rPr>
              <a:t> в логопедической работе</a:t>
            </a:r>
            <a:endParaRPr lang="ru-RU" sz="2400" b="1" dirty="0">
              <a:latin typeface="Arial Black" panose="020B0A040201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05071" y="1451113"/>
            <a:ext cx="920363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 настоящее время наблюдается значительное увеличение количества детей </a:t>
            </a:r>
          </a:p>
          <a:p>
            <a:pPr algn="ctr"/>
            <a:r>
              <a:rPr lang="ru-RU" b="1" dirty="0" smtClean="0"/>
              <a:t>с речевой патологией. Поэтому одной из актуальных задач является повышение эффективности процесса коррекции речевых нарушений.</a:t>
            </a:r>
            <a:r>
              <a:rPr lang="ru-RU" b="1" dirty="0"/>
              <a:t> Наиболее распространенным для детей старшего дошкольного возраста является нарушение звукопроизношения.</a:t>
            </a:r>
          </a:p>
          <a:p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510748" y="3101010"/>
            <a:ext cx="938253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В</a:t>
            </a:r>
            <a:r>
              <a:rPr lang="ru-RU" b="1" dirty="0" smtClean="0"/>
              <a:t>ажнейшим </a:t>
            </a:r>
            <a:r>
              <a:rPr lang="ru-RU" b="1" dirty="0"/>
              <a:t>направлением логопедической работы является развитие артикуляционной </a:t>
            </a:r>
            <a:r>
              <a:rPr lang="ru-RU" b="1" dirty="0" smtClean="0"/>
              <a:t>моторики. </a:t>
            </a:r>
            <a:r>
              <a:rPr lang="ru-RU" b="1" dirty="0"/>
              <a:t>Однако, ежедневные занятия гимнастикой, к сожалению, снижают интерес детей к этому процессу, что в свою очередь приводит к уменьшению эффективности выполнения артикуляционных </a:t>
            </a:r>
            <a:r>
              <a:rPr lang="ru-RU" b="1" dirty="0" smtClean="0"/>
              <a:t>упражнений. Для </a:t>
            </a:r>
            <a:r>
              <a:rPr lang="ru-RU" b="1" dirty="0"/>
              <a:t>повышения результативности   работы  по коррекции  звукопроизношения, чтобы  процесс и увлекал  детей, и давал положительный </a:t>
            </a:r>
            <a:r>
              <a:rPr lang="ru-RU" b="1" dirty="0" smtClean="0"/>
              <a:t>результат</a:t>
            </a:r>
            <a:r>
              <a:rPr lang="ru-RU" b="1" dirty="0"/>
              <a:t> </a:t>
            </a:r>
            <a:r>
              <a:rPr lang="ru-RU" b="1" dirty="0" smtClean="0"/>
              <a:t>необходимо внедрять новые технологии.</a:t>
            </a:r>
            <a:endParaRPr lang="ru-RU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250096" y="56056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544417" y="5108713"/>
            <a:ext cx="91241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Учёными </a:t>
            </a:r>
            <a:r>
              <a:rPr lang="ru-RU" b="1" dirty="0"/>
              <a:t>(М. М. Кольцова, А.Н </a:t>
            </a:r>
            <a:r>
              <a:rPr lang="ru-RU" b="1" dirty="0" err="1"/>
              <a:t>Пфафендрот</a:t>
            </a:r>
            <a:r>
              <a:rPr lang="ru-RU" b="1" dirty="0"/>
              <a:t>, Л. В. Лопатина, Н. В. </a:t>
            </a:r>
            <a:r>
              <a:rPr lang="ru-RU" b="1" dirty="0" smtClean="0"/>
              <a:t>Серебрякова и др.)  </a:t>
            </a:r>
            <a:r>
              <a:rPr lang="ru-RU" b="1" dirty="0"/>
              <a:t>доказано, что развитие руки находится в тесной связи с развитием речи </a:t>
            </a:r>
            <a:r>
              <a:rPr lang="ru-RU" b="1" dirty="0" smtClean="0"/>
              <a:t> </a:t>
            </a:r>
            <a:r>
              <a:rPr lang="ru-RU" b="1" dirty="0"/>
              <a:t>ребенка. </a:t>
            </a:r>
            <a:r>
              <a:rPr lang="ru-RU" b="1" dirty="0" smtClean="0"/>
              <a:t>Поэтому </a:t>
            </a:r>
            <a:r>
              <a:rPr lang="ru-RU" b="1" dirty="0"/>
              <a:t>новым и интересным направлением </a:t>
            </a:r>
            <a:r>
              <a:rPr lang="ru-RU" b="1" dirty="0" smtClean="0"/>
              <a:t> </a:t>
            </a:r>
            <a:r>
              <a:rPr lang="ru-RU" b="1" dirty="0"/>
              <a:t>работы является </a:t>
            </a:r>
            <a:r>
              <a:rPr lang="ru-RU" b="1" dirty="0" err="1"/>
              <a:t>биоэнергопластика</a:t>
            </a:r>
            <a:r>
              <a:rPr lang="ru-RU" b="1" dirty="0"/>
              <a:t>. В работе с детьми элементы </a:t>
            </a:r>
            <a:r>
              <a:rPr lang="ru-RU" b="1" dirty="0" err="1"/>
              <a:t>биоэнергопластики</a:t>
            </a:r>
            <a:r>
              <a:rPr lang="ru-RU" b="1" dirty="0"/>
              <a:t> предложили использовать А. В. </a:t>
            </a:r>
            <a:r>
              <a:rPr lang="ru-RU" b="1" dirty="0" err="1"/>
              <a:t>Ястребова</a:t>
            </a:r>
            <a:r>
              <a:rPr lang="ru-RU" b="1" dirty="0"/>
              <a:t> и О. И. Лазаренко</a:t>
            </a:r>
            <a:r>
              <a:rPr lang="ru-RU" b="1" dirty="0" smtClean="0"/>
              <a:t>.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55133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09600"/>
            <a:ext cx="10515600" cy="5567363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b="1" dirty="0">
                <a:solidFill>
                  <a:prstClr val="black"/>
                </a:solidFill>
                <a:latin typeface="Calibri" panose="020F0502020204030204" pitchFamily="34" charset="0"/>
                <a:ea typeface="+mj-ea"/>
                <a:cs typeface="+mj-cs"/>
              </a:rPr>
              <a:t>По мнению А. В. </a:t>
            </a:r>
            <a:r>
              <a:rPr lang="ru-RU" sz="1800" b="1" dirty="0" err="1">
                <a:solidFill>
                  <a:prstClr val="black"/>
                </a:solidFill>
                <a:latin typeface="Calibri" panose="020F0502020204030204" pitchFamily="34" charset="0"/>
                <a:ea typeface="+mj-ea"/>
                <a:cs typeface="+mj-cs"/>
              </a:rPr>
              <a:t>Ястребовой</a:t>
            </a:r>
            <a:r>
              <a:rPr lang="ru-RU" sz="1800" b="1" dirty="0">
                <a:solidFill>
                  <a:prstClr val="black"/>
                </a:solidFill>
                <a:latin typeface="Calibri" panose="020F0502020204030204" pitchFamily="34" charset="0"/>
                <a:ea typeface="+mj-ea"/>
                <a:cs typeface="+mj-cs"/>
              </a:rPr>
              <a:t> «...движения тела, совместные движения руки и артикуляционного аппарата, помогают активизировать естественное распределение биоэнергии в организме. Это оказывает чрезвычайно благотворное влияние на активизацию интеллектуальной деятельности детей, оптимизирует психологическую базу речи, улучшает моторные возможности ребенка по всем параметрам, способствует коррекции звукопроизношения, фонематических процессов</a:t>
            </a:r>
            <a:r>
              <a:rPr lang="ru-RU" sz="1800" b="1" dirty="0" smtClean="0">
                <a:solidFill>
                  <a:prstClr val="black"/>
                </a:solidFill>
                <a:latin typeface="Calibri" panose="020F0502020204030204" pitchFamily="34" charset="0"/>
                <a:ea typeface="+mj-ea"/>
                <a:cs typeface="+mj-cs"/>
              </a:rPr>
              <a:t>».</a:t>
            </a:r>
          </a:p>
          <a:p>
            <a:endParaRPr lang="ru-RU" sz="1800" b="1" dirty="0">
              <a:solidFill>
                <a:prstClr val="black"/>
              </a:solidFill>
              <a:latin typeface="Calibri Light" panose="020F0302020204030204"/>
              <a:ea typeface="+mj-ea"/>
              <a:cs typeface="+mj-cs"/>
            </a:endParaRPr>
          </a:p>
          <a:p>
            <a:endParaRPr lang="ru-RU" sz="1800" b="1" dirty="0" smtClean="0">
              <a:solidFill>
                <a:prstClr val="black"/>
              </a:solidFill>
              <a:latin typeface="Calibri Light" panose="020F0302020204030204"/>
              <a:ea typeface="+mj-ea"/>
              <a:cs typeface="+mj-cs"/>
            </a:endParaRPr>
          </a:p>
          <a:p>
            <a:endParaRPr lang="ru-RU" dirty="0"/>
          </a:p>
        </p:txBody>
      </p:sp>
      <p:pic>
        <p:nvPicPr>
          <p:cNvPr id="4" name="Picture 2" descr="https://ds05.infourok.ru/uploads/ex/076a/0001c8a1-7eaf4ba6/hello_html_m4262ce1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9648" y="2267099"/>
            <a:ext cx="4752703" cy="3348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983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05258"/>
          </a:xfrm>
        </p:spPr>
        <p:txBody>
          <a:bodyPr>
            <a:noAutofit/>
          </a:bodyPr>
          <a:lstStyle/>
          <a:p>
            <a:r>
              <a:rPr lang="ru-RU" sz="2400" b="1" i="1" dirty="0"/>
              <a:t>Истоки </a:t>
            </a:r>
            <a:r>
              <a:rPr lang="ru-RU" sz="2400" b="1" i="1" dirty="0" err="1"/>
              <a:t>биоэнергопластики</a:t>
            </a:r>
            <a:r>
              <a:rPr lang="ru-RU" sz="2400" b="1" i="1" dirty="0"/>
              <a:t> исходят из древних традиций йоги, где используются </a:t>
            </a:r>
            <a:r>
              <a:rPr lang="ru-RU" sz="2400" b="1" i="1" dirty="0" err="1"/>
              <a:t>хасты</a:t>
            </a:r>
            <a:r>
              <a:rPr lang="ru-RU" sz="2400" b="1" i="1" dirty="0"/>
              <a:t> — «жесты кисти рук». Эти упражнения </a:t>
            </a:r>
            <a:r>
              <a:rPr lang="ru-RU" sz="2400" b="1" i="1" dirty="0" smtClean="0"/>
              <a:t>оказывают положительное влияние </a:t>
            </a:r>
            <a:r>
              <a:rPr lang="ru-RU" sz="2400" b="1" i="1" dirty="0"/>
              <a:t>и на физическое </a:t>
            </a:r>
            <a:r>
              <a:rPr lang="ru-RU" sz="2400" b="1" i="1" dirty="0" smtClean="0"/>
              <a:t>и</a:t>
            </a:r>
            <a:r>
              <a:rPr lang="ru-RU" sz="2400" b="1" i="1" dirty="0"/>
              <a:t> психическое состояние человека.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719470"/>
            <a:ext cx="10515600" cy="4890335"/>
          </a:xfrm>
        </p:spPr>
        <p:txBody>
          <a:bodyPr>
            <a:normAutofit/>
          </a:bodyPr>
          <a:lstStyle/>
          <a:p>
            <a:r>
              <a:rPr lang="ru-RU" dirty="0"/>
              <a:t>Термин «</a:t>
            </a:r>
            <a:r>
              <a:rPr lang="ru-RU" dirty="0" err="1"/>
              <a:t>биоэнергопластика</a:t>
            </a:r>
            <a:r>
              <a:rPr lang="ru-RU" dirty="0"/>
              <a:t>» состоит из двух слов- биоэнергия и пластика. </a:t>
            </a:r>
            <a:endParaRPr lang="ru-RU" dirty="0" smtClean="0"/>
          </a:p>
          <a:p>
            <a:r>
              <a:rPr lang="ru-RU" dirty="0"/>
              <a:t> По мнению </a:t>
            </a:r>
            <a:r>
              <a:rPr lang="ru-RU" dirty="0" smtClean="0"/>
              <a:t>Ирины</a:t>
            </a:r>
            <a:r>
              <a:rPr lang="ru-RU" dirty="0"/>
              <a:t> </a:t>
            </a:r>
            <a:r>
              <a:rPr lang="ru-RU" dirty="0" err="1"/>
              <a:t>Курис</a:t>
            </a:r>
            <a:r>
              <a:rPr lang="ru-RU" dirty="0"/>
              <a:t>, биоэнергия — это та энергия, которая находится внутри человека. </a:t>
            </a:r>
            <a:endParaRPr lang="ru-RU" dirty="0" smtClean="0"/>
          </a:p>
        </p:txBody>
      </p:sp>
      <p:sp>
        <p:nvSpPr>
          <p:cNvPr id="7" name="Овал 6"/>
          <p:cNvSpPr/>
          <p:nvPr/>
        </p:nvSpPr>
        <p:spPr>
          <a:xfrm>
            <a:off x="695739" y="3396343"/>
            <a:ext cx="10800522" cy="2743199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i="1" dirty="0" err="1">
                <a:solidFill>
                  <a:schemeClr val="tx1"/>
                </a:solidFill>
              </a:rPr>
              <a:t>био</a:t>
            </a:r>
            <a:r>
              <a:rPr lang="ru-RU" b="1" i="1" dirty="0">
                <a:solidFill>
                  <a:schemeClr val="tx1"/>
                </a:solidFill>
              </a:rPr>
              <a:t> </a:t>
            </a:r>
            <a:r>
              <a:rPr lang="ru-RU" b="1" i="1" dirty="0" smtClean="0">
                <a:solidFill>
                  <a:schemeClr val="tx1"/>
                </a:solidFill>
              </a:rPr>
              <a:t>- человек</a:t>
            </a:r>
            <a:r>
              <a:rPr lang="ru-RU" b="1" i="1" dirty="0">
                <a:solidFill>
                  <a:schemeClr val="tx1"/>
                </a:solidFill>
              </a:rPr>
              <a:t>, как биологический </a:t>
            </a:r>
            <a:r>
              <a:rPr lang="ru-RU" b="1" i="1" dirty="0" smtClean="0">
                <a:solidFill>
                  <a:schemeClr val="tx1"/>
                </a:solidFill>
              </a:rPr>
              <a:t>объект;</a:t>
            </a:r>
          </a:p>
          <a:p>
            <a:endParaRPr lang="ru-RU" b="1" i="1" dirty="0" smtClean="0">
              <a:solidFill>
                <a:schemeClr val="tx1"/>
              </a:solidFill>
            </a:endParaRPr>
          </a:p>
          <a:p>
            <a:r>
              <a:rPr lang="ru-RU" b="1" i="1" dirty="0" smtClean="0">
                <a:solidFill>
                  <a:schemeClr val="tx1"/>
                </a:solidFill>
              </a:rPr>
              <a:t>энергия - сила</a:t>
            </a:r>
            <a:r>
              <a:rPr lang="ru-RU" b="1" i="1" dirty="0">
                <a:solidFill>
                  <a:schemeClr val="tx1"/>
                </a:solidFill>
              </a:rPr>
              <a:t>, необходимая для выполнения определенных действий</a:t>
            </a:r>
            <a:r>
              <a:rPr lang="ru-RU" b="1" i="1" dirty="0" smtClean="0">
                <a:solidFill>
                  <a:schemeClr val="tx1"/>
                </a:solidFill>
              </a:rPr>
              <a:t>;</a:t>
            </a:r>
          </a:p>
          <a:p>
            <a:endParaRPr lang="ru-RU" b="1" i="1" dirty="0" smtClean="0">
              <a:solidFill>
                <a:schemeClr val="tx1"/>
              </a:solidFill>
            </a:endParaRPr>
          </a:p>
          <a:p>
            <a:r>
              <a:rPr lang="ru-RU" b="1" i="1" dirty="0" smtClean="0">
                <a:solidFill>
                  <a:schemeClr val="tx1"/>
                </a:solidFill>
              </a:rPr>
              <a:t>пластика</a:t>
            </a:r>
            <a:r>
              <a:rPr lang="ru-RU" b="1" i="1" dirty="0">
                <a:solidFill>
                  <a:schemeClr val="tx1"/>
                </a:solidFill>
              </a:rPr>
              <a:t> — связанное пластичностью движение, которое характеризуется непрерывностью, энергетической наполненностью, эмоциональной выразительностью.</a:t>
            </a:r>
          </a:p>
        </p:txBody>
      </p:sp>
    </p:spTree>
    <p:extLst>
      <p:ext uri="{BB962C8B-B14F-4D97-AF65-F5344CB8AC3E}">
        <p14:creationId xmlns:p14="http://schemas.microsoft.com/office/powerpoint/2010/main" val="1264895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260972" y="4135814"/>
            <a:ext cx="11757991" cy="2494721"/>
          </a:xfrm>
          <a:prstGeom prst="round2Diag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</a:rPr>
              <a:t>Элементы </a:t>
            </a:r>
            <a:r>
              <a:rPr lang="ru-RU" b="1" dirty="0" err="1" smtClean="0">
                <a:solidFill>
                  <a:schemeClr val="tx1"/>
                </a:solidFill>
              </a:rPr>
              <a:t>биоэнергопластики</a:t>
            </a:r>
            <a:r>
              <a:rPr lang="ru-RU" b="1" dirty="0" smtClean="0">
                <a:solidFill>
                  <a:schemeClr val="tx1"/>
                </a:solidFill>
              </a:rPr>
              <a:t>, которые используются в логопедической работе</a:t>
            </a:r>
            <a:r>
              <a:rPr lang="ru-RU" b="1" dirty="0">
                <a:solidFill>
                  <a:schemeClr val="tx1"/>
                </a:solidFill>
              </a:rPr>
              <a:t> — это соединение движений артикуляционного аппарата с движениями кисти руки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В</a:t>
            </a:r>
            <a:r>
              <a:rPr lang="ru-RU" b="1" dirty="0">
                <a:solidFill>
                  <a:schemeClr val="tx1"/>
                </a:solidFill>
              </a:rPr>
              <a:t> момент выполнения артикуляционного упражнения рука показывает, где и в каком положении находится язык, нижняя челюсть или губы. </a:t>
            </a:r>
            <a:r>
              <a:rPr lang="ru-RU" b="1" dirty="0" smtClean="0">
                <a:solidFill>
                  <a:schemeClr val="tx1"/>
                </a:solidFill>
              </a:rPr>
              <a:t>Работающая </a:t>
            </a:r>
            <a:r>
              <a:rPr lang="ru-RU" b="1" dirty="0">
                <a:solidFill>
                  <a:schemeClr val="tx1"/>
                </a:solidFill>
              </a:rPr>
              <a:t>ладонь многократно усиливает импульсы, идущие к коре головного мозга от языка. </a:t>
            </a:r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Выполнение </a:t>
            </a:r>
            <a:r>
              <a:rPr lang="ru-RU" b="1" dirty="0">
                <a:solidFill>
                  <a:schemeClr val="tx1"/>
                </a:solidFill>
              </a:rPr>
              <a:t>артикуляционных упражнений и ритмичных движений кистью и пальцами индуктивно приведет к возбуждению в речевых центрах головного мозга </a:t>
            </a:r>
            <a:r>
              <a:rPr lang="ru-RU" b="1" dirty="0" smtClean="0">
                <a:solidFill>
                  <a:schemeClr val="tx1"/>
                </a:solidFill>
              </a:rPr>
              <a:t>и </a:t>
            </a:r>
            <a:r>
              <a:rPr lang="ru-RU" b="1" dirty="0">
                <a:solidFill>
                  <a:schemeClr val="tx1"/>
                </a:solidFill>
              </a:rPr>
              <a:t>усилению согласованной деятельности речевых </a:t>
            </a:r>
            <a:r>
              <a:rPr lang="ru-RU" b="1" dirty="0" smtClean="0">
                <a:solidFill>
                  <a:schemeClr val="tx1"/>
                </a:solidFill>
              </a:rPr>
              <a:t>зон.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04661" y="944217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1" name="Рисунок 10" descr="https://jabkina-anna-volok-dou5.edumsko.ru/uploads/37600/37522/section/813030/.thumbs/image-7.png?154973709845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5315" y="944217"/>
            <a:ext cx="8029303" cy="28215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6364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66652" y="269967"/>
            <a:ext cx="5059678" cy="244710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</a:rPr>
              <a:t>Бушляковой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Ритой Григорьевной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было разработано примерное планирование проведения артикуляционных упражнений с элементами </a:t>
            </a:r>
            <a:r>
              <a:rPr lang="ru-RU" b="1" dirty="0" err="1">
                <a:solidFill>
                  <a:schemeClr val="accent6">
                    <a:lumMod val="50000"/>
                  </a:schemeClr>
                </a:solidFill>
              </a:rPr>
              <a:t>биоэнергопластики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, которое успешно апробируется  в работе с детьми старшего дошкольного и младшего школьного возраста.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66651" y="3143794"/>
            <a:ext cx="5059679" cy="318733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Артикуляционную гимнастику автор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предлагает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проводить эмоционально, в игровой форме. Для этого можно использовать куклу-перчатку, можно на ведущей руке ребёнка нарисовать глазки и ротик воображаемого человечка. Данный приём способствует эмоциональному подъёму и повышению интереса к выполнению гимнастики с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элементами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</a:rPr>
              <a:t>биоэнергопластики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" name="Объект 6" descr="https://cdn1.ozone.ru/multimedia/1003189518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0034" y="269967"/>
            <a:ext cx="4023359" cy="60611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0512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0065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 </a:t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4000" b="1" i="1" dirty="0">
                <a:solidFill>
                  <a:schemeClr val="accent6">
                    <a:lumMod val="50000"/>
                  </a:schemeClr>
                </a:solidFill>
              </a:rPr>
              <a:t>Ценность и преимущества </a:t>
            </a:r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</a:rPr>
              <a:t>применяемой </a:t>
            </a:r>
            <a:r>
              <a:rPr lang="ru-RU" sz="4000" b="1" i="1" dirty="0">
                <a:solidFill>
                  <a:schemeClr val="accent6">
                    <a:lumMod val="50000"/>
                  </a:schemeClr>
                </a:solidFill>
              </a:rPr>
              <a:t>технологии: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b="1" i="1" dirty="0">
                <a:solidFill>
                  <a:schemeClr val="accent6">
                    <a:lumMod val="50000"/>
                  </a:schemeClr>
                </a:solidFill>
              </a:rPr>
            </a:b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2834" y="1311965"/>
            <a:ext cx="10688089" cy="5227983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857863" y="1331844"/>
            <a:ext cx="10592015" cy="1077922"/>
          </a:xfrm>
          <a:prstGeom prst="flowChartAlternateProcess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положительная динамика в развитии артикуляционной, пальчиковой моторики, развитии памяти, внимания, мышления, чувства ритма, ориентировки в 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пространстве 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838199" y="2538251"/>
            <a:ext cx="10717695" cy="655113"/>
          </a:xfrm>
          <a:prstGeom prst="flowChartTerminato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значительное облегчение постановки и введения звуков в 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речь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Блок-схема: знак завершения 8"/>
          <p:cNvSpPr/>
          <p:nvPr/>
        </p:nvSpPr>
        <p:spPr>
          <a:xfrm>
            <a:off x="838198" y="3359428"/>
            <a:ext cx="10717695" cy="755372"/>
          </a:xfrm>
          <a:prstGeom prst="flowChartTerminator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ym typeface="Symbol" panose="05050102010706020507" pitchFamily="18" charset="2"/>
              </a:rPr>
              <a:t></a:t>
            </a:r>
            <a:r>
              <a:rPr lang="ru-RU" dirty="0"/>
              <a:t>             </a:t>
            </a:r>
            <a:r>
              <a:rPr lang="ru-RU" b="1" dirty="0">
                <a:solidFill>
                  <a:schemeClr val="tx1"/>
                </a:solidFill>
              </a:rPr>
              <a:t>    </a:t>
            </a:r>
            <a:r>
              <a:rPr lang="ru-RU" sz="2000" b="1" dirty="0">
                <a:solidFill>
                  <a:schemeClr val="tx1"/>
                </a:solidFill>
              </a:rPr>
              <a:t>  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кисти рук и пальцы приобретают силу, хорошую подвижность и гибкость, а это в дальнейшем облегчает овладение навыком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письма 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862834" y="4114800"/>
            <a:ext cx="10717697" cy="705678"/>
          </a:xfrm>
          <a:prstGeom prst="round2Diag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благотворное воздействие на психику ребенка, на его состояние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физического</a:t>
            </a:r>
          </a:p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и психического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здоровья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853001" y="4956723"/>
            <a:ext cx="10712727" cy="629068"/>
          </a:xfrm>
          <a:prstGeom prst="flowChartAlternateProcess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вариативность, творческий подход (использование стихов, сказок, оформление перчаточных кукол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)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</a:rPr>
            </a:b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848031" y="5655365"/>
            <a:ext cx="10702893" cy="884583"/>
          </a:xfrm>
          <a:prstGeom prst="flowChartTerminator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выстраивание преемственности в работе всех заинтересованных участников образовательного пространства в коррекции речи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детей - педагогов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, родителей</a:t>
            </a:r>
          </a:p>
        </p:txBody>
      </p:sp>
    </p:spTree>
    <p:extLst>
      <p:ext uri="{BB962C8B-B14F-4D97-AF65-F5344CB8AC3E}">
        <p14:creationId xmlns:p14="http://schemas.microsoft.com/office/powerpoint/2010/main" val="1191909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i="1" dirty="0"/>
              <a:t>С целью внедрения элементов </a:t>
            </a:r>
            <a:r>
              <a:rPr lang="ru-RU" sz="2800" b="1" i="1" dirty="0" err="1"/>
              <a:t>биоэнергопластики</a:t>
            </a:r>
            <a:r>
              <a:rPr lang="ru-RU" sz="2800" b="1" i="1" dirty="0"/>
              <a:t> в практику </a:t>
            </a:r>
            <a:r>
              <a:rPr lang="ru-RU" sz="2800" b="1" i="1" dirty="0" smtClean="0"/>
              <a:t>работы с детьми логопедической </a:t>
            </a:r>
            <a:r>
              <a:rPr lang="ru-RU" sz="2800" b="1" i="1" dirty="0"/>
              <a:t>группы был разработан </a:t>
            </a:r>
            <a:r>
              <a:rPr lang="ru-RU" sz="2800" b="1" i="1" dirty="0" smtClean="0"/>
              <a:t>Проект</a:t>
            </a:r>
            <a:r>
              <a:rPr lang="ru-RU" sz="2800" b="1" i="1" dirty="0"/>
              <a:t>. </a:t>
            </a:r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0366305"/>
              </p:ext>
            </p:extLst>
          </p:nvPr>
        </p:nvGraphicFramePr>
        <p:xfrm>
          <a:off x="838200" y="1825624"/>
          <a:ext cx="10515600" cy="4879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2915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31223"/>
            <a:ext cx="10515600" cy="56457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i="1" dirty="0"/>
              <a:t>Артикуляционные упражнения с </a:t>
            </a:r>
            <a:r>
              <a:rPr lang="ru-RU" i="1" dirty="0" err="1"/>
              <a:t>биоэнергопластикой</a:t>
            </a:r>
            <a:r>
              <a:rPr lang="ru-RU" i="1" dirty="0"/>
              <a:t> отражены в специальной </a:t>
            </a:r>
            <a:r>
              <a:rPr lang="ru-RU" i="1" dirty="0" smtClean="0"/>
              <a:t>картотеке. По этой картотеке занимаются с детьми учитель-логопед и воспитатели группы.</a:t>
            </a:r>
            <a:endParaRPr lang="ru-RU" sz="2000" b="1" dirty="0"/>
          </a:p>
          <a:p>
            <a:pPr marL="0" indent="0">
              <a:buNone/>
            </a:pP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3894" y="1863636"/>
            <a:ext cx="4304211" cy="3743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040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769</TotalTime>
  <Words>591</Words>
  <Application>Microsoft Office PowerPoint</Application>
  <PresentationFormat>Широкоэкранный</PresentationFormat>
  <Paragraphs>67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Arial Black</vt:lpstr>
      <vt:lpstr>Calibri</vt:lpstr>
      <vt:lpstr>Calibri Light</vt:lpstr>
      <vt:lpstr>Symbol</vt:lpstr>
      <vt:lpstr>Тема Office</vt:lpstr>
      <vt:lpstr>«ИСПОЛЬЗОВАНИЕ ЭЛЕМЕНТОВ БИОЭНЕРГОПЛАСТИКИ В КОРРЕКЦИИ РЕЧЕВЫХ НАРУШЕНИЙ».</vt:lpstr>
      <vt:lpstr>Презентация PowerPoint</vt:lpstr>
      <vt:lpstr>Презентация PowerPoint</vt:lpstr>
      <vt:lpstr>Истоки биоэнергопластики исходят из древних традиций йоги, где используются хасты — «жесты кисти рук». Эти упражнения оказывают положительное влияние и на физическое и психическое состояние человека. </vt:lpstr>
      <vt:lpstr>Презентация PowerPoint</vt:lpstr>
      <vt:lpstr>Презентация PowerPoint</vt:lpstr>
      <vt:lpstr>  Ценность и преимущества  применяемой технологии: </vt:lpstr>
      <vt:lpstr>С целью внедрения элементов биоэнергопластики в практику работы с детьми логопедической группы был разработан Проект. </vt:lpstr>
      <vt:lpstr>Презентация PowerPoint</vt:lpstr>
      <vt:lpstr>ЭТАПЫ ПРИМЕНЕНИЯ БИОЭНЕРГОПЛАСТИКИ</vt:lpstr>
      <vt:lpstr>2 этап— подготовительный. Артикуляционная гимнастика выполняется по традиционной методике. Педагог включает в упражнения свою ведущую руку. Рука ребенка не включается. </vt:lpstr>
      <vt:lpstr>3 этап — основной.  Включается ведущая рука ребенка, затем другая рука. Постепенно ребенок выполняет артикуляционные упражнения и одновременно движением обеих рук имитирует, повторяет движение артикуляционного аппарата. </vt:lpstr>
      <vt:lpstr>Постепенно ребенок выполняет артикуляционные упражнения с использованием  обеих рук в перчатках - игрушках. </vt:lpstr>
      <vt:lpstr>На следующем этапе педагог рассказывает сказку и  совместно с детьми выполняет артикуляционные упражнения  с движениями рук без зрительной опоры – без зеркала.</vt:lpstr>
      <vt:lpstr>Презентация PowerPoint</vt:lpstr>
      <vt:lpstr>Выводы:</vt:lpstr>
      <vt:lpstr>Презентация PowerPoint</vt:lpstr>
      <vt:lpstr>Список литературы: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84</cp:revision>
  <dcterms:created xsi:type="dcterms:W3CDTF">2019-06-28T18:57:40Z</dcterms:created>
  <dcterms:modified xsi:type="dcterms:W3CDTF">2019-12-17T16:53:10Z</dcterms:modified>
</cp:coreProperties>
</file>