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73" r:id="rId3"/>
    <p:sldId id="277" r:id="rId4"/>
    <p:sldId id="292" r:id="rId5"/>
    <p:sldId id="286" r:id="rId6"/>
    <p:sldId id="295" r:id="rId7"/>
    <p:sldId id="288" r:id="rId8"/>
    <p:sldId id="293" r:id="rId9"/>
    <p:sldId id="296" r:id="rId10"/>
    <p:sldId id="297" r:id="rId11"/>
    <p:sldId id="298" r:id="rId12"/>
    <p:sldId id="299" r:id="rId13"/>
    <p:sldId id="30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2C240B-1661-402B-BC90-4BBEBF3225F9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F6AE87-9DE3-4762-B68D-7D4C6CE8F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A8B6F-F51F-4032-9231-20B762A070A5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25499-77B6-4E06-BB92-DB4443022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B13ED-DCB9-49C2-924D-B8D20A116F3C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3C933-E26F-44F9-9684-D3E9C84B0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0045F-602D-42B2-B1CC-0473066454E7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646C1-6CB6-4EBC-A80F-561E71403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AB168-98CF-49AF-B95C-804272A41D29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86F79-0800-4F8F-ADDC-E90736ABE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98484-72B5-4D0C-BABB-8D557C8334DE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C392F-A02B-4944-80D8-0E3D75E622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00F77-1B62-4421-A25B-008F1B4F06FC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E3092-E48A-43F4-92E2-3471CD9F0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A21CC-0969-4370-BE9E-063D2C86DA3B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28E71-08C8-4623-BE9C-DC130F4CC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2D6E1-ACD3-45D0-9C46-ACD6BF1BE8DE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40866-F447-47EA-A857-9AF1F3742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1BD9B-5309-4922-ACBE-73B800FCDCE7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38FD1-B094-4858-8B95-56BD12CDA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4720F-CC20-40A2-99AF-64C46EEB6A82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3DBDA-5F5B-4AFC-A4C8-D35D3E539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20BFB-1D93-4F27-807A-D1EF3F3732EB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27809-7F76-499E-836C-64E206DDA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43D572-355A-4549-A46A-0CCDA33CE86E}" type="datetimeFigureOut">
              <a:rPr lang="en-US"/>
              <a:pPr>
                <a:defRPr/>
              </a:pPr>
              <a:t>12/17/2019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AA4972-665A-4A6A-AF1F-27BA94735C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6" r:id="rId2"/>
    <p:sldLayoutId id="2147483685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6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9600" y="609600"/>
            <a:ext cx="8001000" cy="6496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endParaRPr lang="ru-RU" sz="4000" b="1">
              <a:solidFill>
                <a:srgbClr val="94F5FA"/>
              </a:solidFill>
              <a:latin typeface="Cambria" pitchFamily="18" charset="0"/>
            </a:endParaRPr>
          </a:p>
          <a:p>
            <a:pPr algn="ctr"/>
            <a:endParaRPr lang="ru-RU" sz="4000" b="1">
              <a:solidFill>
                <a:srgbClr val="94F5FA"/>
              </a:solidFill>
              <a:latin typeface="Cambria" pitchFamily="18" charset="0"/>
            </a:endParaRPr>
          </a:p>
          <a:p>
            <a:pPr algn="ctr"/>
            <a:r>
              <a:rPr lang="ru-RU" sz="4000" b="1">
                <a:solidFill>
                  <a:srgbClr val="94F5FA"/>
                </a:solidFill>
                <a:latin typeface="Cambria" pitchFamily="18" charset="0"/>
              </a:rPr>
              <a:t>Эбру - древнейшее искусство рисования на воде</a:t>
            </a:r>
          </a:p>
          <a:p>
            <a:r>
              <a:rPr lang="ru-RU" sz="3600">
                <a:latin typeface="Cambria" pitchFamily="18" charset="0"/>
              </a:rPr>
              <a:t>           (</a:t>
            </a:r>
            <a:r>
              <a:rPr lang="ru-RU" sz="2800">
                <a:latin typeface="Cambria" pitchFamily="18" charset="0"/>
              </a:rPr>
              <a:t>нетрадиционная техника рисования</a:t>
            </a:r>
            <a:r>
              <a:rPr lang="ru-RU" sz="3600">
                <a:latin typeface="Cambria" pitchFamily="18" charset="0"/>
              </a:rPr>
              <a:t>)</a:t>
            </a:r>
            <a:endParaRPr lang="ru-RU" sz="3600"/>
          </a:p>
          <a:p>
            <a:r>
              <a:rPr lang="ru-RU" sz="3600"/>
              <a:t>                                 </a:t>
            </a:r>
          </a:p>
          <a:p>
            <a:r>
              <a:rPr lang="ru-RU" sz="3600">
                <a:latin typeface="Cambria" pitchFamily="18" charset="0"/>
              </a:rPr>
              <a:t>                                          </a:t>
            </a:r>
            <a:r>
              <a:rPr lang="ru-RU" sz="2400">
                <a:latin typeface="Cambria" pitchFamily="18" charset="0"/>
              </a:rPr>
              <a:t>Выполнила воспитатель:</a:t>
            </a:r>
          </a:p>
          <a:p>
            <a:r>
              <a:rPr lang="ru-RU" sz="2400">
                <a:latin typeface="Cambria" pitchFamily="18" charset="0"/>
              </a:rPr>
              <a:t>                                                               Рыбакова И.Ю</a:t>
            </a:r>
            <a:endParaRPr lang="ru-RU" sz="3600">
              <a:latin typeface="Cambria" pitchFamily="18" charset="0"/>
            </a:endParaRPr>
          </a:p>
          <a:p>
            <a:endParaRPr lang="ru-RU" sz="3600">
              <a:latin typeface="Cambria" pitchFamily="18" charset="0"/>
            </a:endParaRPr>
          </a:p>
          <a:p>
            <a:endParaRPr lang="ru-RU" sz="3600">
              <a:latin typeface="Cambria" pitchFamily="18" charset="0"/>
            </a:endParaRPr>
          </a:p>
          <a:p>
            <a:r>
              <a:rPr lang="ru-RU" sz="2000">
                <a:latin typeface="Cambria" pitchFamily="18" charset="0"/>
              </a:rPr>
              <a:t>                                                                                                                            </a:t>
            </a:r>
            <a:endParaRPr lang="ru-RU" sz="3600">
              <a:latin typeface="Cambria" pitchFamily="18" charset="0"/>
            </a:endParaRPr>
          </a:p>
          <a:p>
            <a:endParaRPr lang="ru-RU" sz="3600"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050" y="436562"/>
            <a:ext cx="89916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cs typeface="+mn-cs"/>
              </a:rPr>
              <a:t>Мастер класс</a:t>
            </a:r>
            <a:r>
              <a:rPr lang="ru-RU" b="1" i="1" dirty="0">
                <a:ln w="190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  <a:cs typeface="+mn-cs"/>
              </a:rPr>
              <a:t>»</a:t>
            </a:r>
          </a:p>
        </p:txBody>
      </p:sp>
      <p:pic>
        <p:nvPicPr>
          <p:cNvPr id="15362" name="Picture 2" descr="ÐÐ°ÑÑÐ¸Ð½ÐºÐ¸ Ð¿Ð¾ Ð·Ð°Ð¿ÑÐ¾ÑÑ ÐºÐ°ÑÑÐ¸Ð½ÐºÐ¸ ÑÐ¸ÑÐ¾Ð²Ð°Ð½Ð¸Ðµ ÑÐ±ÑÑ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57600"/>
            <a:ext cx="4572000" cy="3200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C:\Users\Гульнара\Desktop\20170510_2059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446563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4" descr="C:\Users\Гульнара\Desktop\20170510_2100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657600"/>
            <a:ext cx="4419600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5486400" y="685800"/>
            <a:ext cx="3124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3. Затем снизу вверх палочками проводим волнообразные линии</a:t>
            </a: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5486400" y="4038600"/>
            <a:ext cx="3048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4. Далее палочками различной толщины наносим на поверхность цветные         капли.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3" descr="C:\Users\Гульнара\Desktop\20170510_2102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990600"/>
            <a:ext cx="5472113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5867400" y="3246438"/>
            <a:ext cx="2971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5. Палочками  капли  растягиваем в нужную форму.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 descr="C:\Users\Гульнара\Desktop\20170510_2104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53276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2" descr="C:\Users\Гульнара\Desktop\20170510_2104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429000"/>
            <a:ext cx="5257800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5791200" y="2133600"/>
            <a:ext cx="2971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6. Используя цветовую гамму, необходимую для задуманного рисунка, добавляем элементы, давая свободу нашей фантазии.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 descr="C:\Users\Гульнара\Desktop\20170510_2105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57200"/>
            <a:ext cx="5029200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5181600" y="774700"/>
            <a:ext cx="3962400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 Рисование на воде – «ЭБРУ» - представляет собой не просто нанесение красок на определенную поверхность, скорее это целая философия.</a:t>
            </a:r>
          </a:p>
          <a:p>
            <a:r>
              <a:rPr lang="ru-RU" i="1"/>
              <a:t> Каждая капля, которая попадает в воду, растекается в круг, который мы можем преобразовать абсолютно в любую желаемую форму. Такое рисование отлично развивает у детей воображение и мышление, а так же дает возможность ребенку почувствовать себя настоящим художником и получить настоящее удовлетворение от творчества. Картины всегда получаются необычными, каждое движение палочкой или кистью создает неповторимый образ.</a:t>
            </a:r>
          </a:p>
        </p:txBody>
      </p:sp>
      <p:pic>
        <p:nvPicPr>
          <p:cNvPr id="26627" name="Рисунок 3" descr="C:\Users\Гульнара\Desktop\20170510_2107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962400"/>
            <a:ext cx="45767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"/>
          <p:cNvSpPr txBox="1">
            <a:spLocks noChangeArrowheads="1"/>
          </p:cNvSpPr>
          <p:nvPr/>
        </p:nvSpPr>
        <p:spPr bwMode="auto">
          <a:xfrm>
            <a:off x="457200" y="457200"/>
            <a:ext cx="8382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Эбру – (рисование по водной глади) </a:t>
            </a:r>
            <a:r>
              <a:rPr lang="ru-RU" sz="3200">
                <a:latin typeface="Constantia" pitchFamily="18" charset="0"/>
              </a:rPr>
              <a:t>–</a:t>
            </a:r>
          </a:p>
          <a:p>
            <a:pPr algn="ctr"/>
            <a:r>
              <a:rPr lang="ru-RU" sz="3200">
                <a:latin typeface="Constantia" pitchFamily="18" charset="0"/>
              </a:rPr>
              <a:t>Древнейший способ создания узоров на ткани и бумаги с эффектом мраморирования.</a:t>
            </a:r>
          </a:p>
        </p:txBody>
      </p:sp>
      <p:pic>
        <p:nvPicPr>
          <p:cNvPr id="3074" name="Picture 2" descr="C:\Users\сад3\Downloads\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90800"/>
            <a:ext cx="3692525" cy="3657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075" name="Picture 3" descr="C:\Users\сад3\Downloads\images (3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667000"/>
            <a:ext cx="4214813" cy="3640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/>
          <p:cNvSpPr txBox="1">
            <a:spLocks noChangeArrowheads="1"/>
          </p:cNvSpPr>
          <p:nvPr/>
        </p:nvSpPr>
        <p:spPr bwMode="auto">
          <a:xfrm>
            <a:off x="1219200" y="838200"/>
            <a:ext cx="6934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onstantia" pitchFamily="18" charset="0"/>
              </a:rPr>
              <a:t>Из истории возникновения</a:t>
            </a:r>
          </a:p>
        </p:txBody>
      </p:sp>
      <p:pic>
        <p:nvPicPr>
          <p:cNvPr id="4099" name="Picture 3" descr="C:\Users\идея\Desktop\Новая папка (2)\Новая папка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52600"/>
            <a:ext cx="7696200" cy="45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304800" y="1828800"/>
            <a:ext cx="8534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>
              <a:latin typeface="Constantia" pitchFamily="18" charset="0"/>
            </a:endParaRPr>
          </a:p>
          <a:p>
            <a:pPr algn="ctr"/>
            <a:endParaRPr lang="ru-RU" sz="2800">
              <a:latin typeface="Constantia" pitchFamily="18" charset="0"/>
            </a:endParaRPr>
          </a:p>
          <a:p>
            <a:pPr algn="ctr"/>
            <a:endParaRPr lang="ru-RU" sz="2800">
              <a:latin typeface="Constantia" pitchFamily="18" charset="0"/>
            </a:endParaRPr>
          </a:p>
          <a:p>
            <a:pPr algn="ctr"/>
            <a:endParaRPr lang="ru-RU" sz="2800">
              <a:latin typeface="Constantia" pitchFamily="18" charset="0"/>
            </a:endParaRPr>
          </a:p>
          <a:p>
            <a:pPr algn="ctr"/>
            <a:endParaRPr lang="ru-RU" sz="2800">
              <a:latin typeface="Constantia" pitchFamily="18" charset="0"/>
            </a:endParaRPr>
          </a:p>
          <a:p>
            <a:pPr algn="ctr"/>
            <a:endParaRPr lang="ru-RU" sz="2800">
              <a:latin typeface="Constantia" pitchFamily="18" charset="0"/>
            </a:endParaRPr>
          </a:p>
          <a:p>
            <a:pPr algn="ctr"/>
            <a:endParaRPr lang="ru-RU" sz="2800">
              <a:latin typeface="Constantia" pitchFamily="18" charset="0"/>
            </a:endParaRPr>
          </a:p>
          <a:p>
            <a:pPr algn="ctr"/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81000" y="252413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solidFill>
                  <a:srgbClr val="333333"/>
                </a:solidFill>
                <a:cs typeface="Times New Roman" pitchFamily="18" charset="0"/>
              </a:rPr>
              <a:t>Материалы  для рисования  на воде Эбру</a:t>
            </a:r>
          </a:p>
        </p:txBody>
      </p:sp>
      <p:pic>
        <p:nvPicPr>
          <p:cNvPr id="17410" name="Picture 2" descr="C:\Users\сад3\Downloads\df31314644252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762000"/>
            <a:ext cx="24384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C:\Users\сад3\Downloads\kraska_P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371600"/>
            <a:ext cx="27813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:\Users\сад3\Downloads\images (1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14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C:\Users\сад3\Downloads\загружено (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9624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C:\Users\сад3\Downloads\загружено (6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62200" y="38862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8" descr="C:\Users\сад3\Downloads\tryou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0400" y="3733800"/>
            <a:ext cx="2133600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9" descr="C:\Users\сад3\Downloads\11838-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76800" y="3886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3399" y="304801"/>
            <a:ext cx="8001001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Способ рисования по технике </a:t>
            </a:r>
            <a:r>
              <a:rPr lang="ru-RU" sz="3200" b="1" dirty="0" err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эбру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8434" name="Прямоугольник 5"/>
          <p:cNvSpPr>
            <a:spLocks noChangeArrowheads="1"/>
          </p:cNvSpPr>
          <p:nvPr/>
        </p:nvSpPr>
        <p:spPr bwMode="auto">
          <a:xfrm>
            <a:off x="381000" y="990600"/>
            <a:ext cx="845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Шаг 1 </a:t>
            </a:r>
          </a:p>
        </p:txBody>
      </p:sp>
      <p:pic>
        <p:nvPicPr>
          <p:cNvPr id="1026" name="Picture 2" descr="C:\Users\сад3\Downloads\rospis-tkani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14400"/>
            <a:ext cx="3225800" cy="2319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8436" name="Прямоугольник 7"/>
          <p:cNvSpPr>
            <a:spLocks noChangeArrowheads="1"/>
          </p:cNvSpPr>
          <p:nvPr/>
        </p:nvSpPr>
        <p:spPr bwMode="auto">
          <a:xfrm>
            <a:off x="4495800" y="838200"/>
            <a:ext cx="236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Шаг 2. </a:t>
            </a:r>
          </a:p>
        </p:txBody>
      </p:sp>
      <p:sp>
        <p:nvSpPr>
          <p:cNvPr id="18437" name="Прямоугольник 9"/>
          <p:cNvSpPr>
            <a:spLocks noChangeArrowheads="1"/>
          </p:cNvSpPr>
          <p:nvPr/>
        </p:nvSpPr>
        <p:spPr bwMode="auto">
          <a:xfrm>
            <a:off x="381000" y="3505200"/>
            <a:ext cx="1295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  <a:p>
            <a:r>
              <a:rPr lang="ru-RU">
                <a:latin typeface="Constantia" pitchFamily="18" charset="0"/>
              </a:rPr>
              <a:t>Шаг 3. </a:t>
            </a:r>
          </a:p>
        </p:txBody>
      </p:sp>
      <p:pic>
        <p:nvPicPr>
          <p:cNvPr id="1028" name="Picture 4" descr="C:\Users\сад3\Downloads\c94e481549f45b4d3cd9c6434cc247b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657600"/>
            <a:ext cx="3505200" cy="2614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9" name="Picture 5" descr="C:\Users\сад3\Downloads\images (1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657600"/>
            <a:ext cx="34290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914400"/>
            <a:ext cx="3429000" cy="228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ад3\Downloads\images (3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3001963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7" name="Picture 3" descr="C:\Users\сад3\Downloads\images (3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81000"/>
            <a:ext cx="2819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8" name="Picture 4" descr="C:\Users\сад3\Downloads\images (3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3505200"/>
            <a:ext cx="2895600" cy="2752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9" name="Picture 5" descr="C:\Users\сад3\Downloads\images (3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505200"/>
            <a:ext cx="2971800" cy="2674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31" name="Picture 7" descr="C:\Users\сад3\Downloads\загружено (10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381000"/>
            <a:ext cx="27432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32" name="Picture 8" descr="C:\Users\сад3\Downloads\загружено (9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00800" y="3505200"/>
            <a:ext cx="25908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609600" y="457200"/>
            <a:ext cx="792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Шаг 4. </a:t>
            </a:r>
          </a:p>
        </p:txBody>
      </p:sp>
      <p:pic>
        <p:nvPicPr>
          <p:cNvPr id="1026" name="Picture 2" descr="C:\Users\сад3\Downloads\images (2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04800"/>
            <a:ext cx="32766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7" name="Picture 3" descr="C:\Users\сад3\Downloads\images (2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352800"/>
            <a:ext cx="3454400" cy="32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8" name="Picture 4" descr="C:\Users\сад3\Downloads\14900_0eb112577f405573674dde48d09f13ab.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304800"/>
            <a:ext cx="30480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2051" name="Picture 3" descr="C:\Users\сад3\Downloads\images (38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3352800"/>
            <a:ext cx="3200400" cy="32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ад3\Downloads\images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3775075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29" name="Picture 5" descr="C:\Users\сад3\Downloads\загружено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505200"/>
            <a:ext cx="3824288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30" name="Picture 6" descr="C:\Users\сад3\Downloads\ebru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57200"/>
            <a:ext cx="38862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31" name="Picture 7" descr="C:\Users\сад3\Downloads\images (2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3581400"/>
            <a:ext cx="3995738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C:\Users\Гульнара\Desktop\20170510_2050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345598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4" descr="C:\Users\Гульнара\Desktop\20170510_2055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581400"/>
            <a:ext cx="504031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4495800" y="1066800"/>
            <a:ext cx="426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1. В лоток наливаем заранее       </a:t>
            </a:r>
          </a:p>
          <a:p>
            <a:r>
              <a:rPr lang="ru-RU" sz="2000" i="1"/>
              <a:t>  приготовленный раствор.</a:t>
            </a:r>
          </a:p>
        </p:txBody>
      </p:sp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5791200" y="3962400"/>
            <a:ext cx="32813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/>
              <a:t>2.Кистью делаем набрызг из разных цветов краски для фона будущей картины.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641</TotalTime>
  <Words>175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Constantia</vt:lpstr>
      <vt:lpstr>Wingdings 2</vt:lpstr>
      <vt:lpstr>Cambria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идея</dc:creator>
  <cp:lastModifiedBy>АЛЕКСЕЙ</cp:lastModifiedBy>
  <cp:revision>66</cp:revision>
  <dcterms:created xsi:type="dcterms:W3CDTF">2014-12-11T11:41:13Z</dcterms:created>
  <dcterms:modified xsi:type="dcterms:W3CDTF">2019-12-17T07:49:41Z</dcterms:modified>
</cp:coreProperties>
</file>