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1" r:id="rId5"/>
    <p:sldId id="259" r:id="rId6"/>
    <p:sldId id="257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  <p:sldId id="275" r:id="rId20"/>
    <p:sldId id="274" r:id="rId21"/>
    <p:sldId id="277" r:id="rId22"/>
    <p:sldId id="276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76E19B16-3AEB-48C3-918B-BC6BF6AC51A2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1B488F99-F5E4-41BA-92E1-93EEBA4818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438A4F-5990-4F67-91CA-65585E890EF5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E3784-7701-4CE9-A431-2164D27C63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A5F57C-54C5-4542-84C3-3734979CEE0E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D468E2-FA4E-4599-8FC2-907F9D2B54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20E81E55-A37C-451B-A569-EDDA6F17892C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BE177A04-69F1-404B-BCA8-EC908A8B8E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F2B16F13-8357-4549-9064-9A52FDCA7E02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D6E011C4-4EF3-46AB-85F9-197D51A8C0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0671D2-70B2-45F1-86FA-17C1CDBB4BE9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7BB87-8F17-4BCB-8CA4-856DC5ECA4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9ADFFC-126F-463F-A8A3-D795793387F6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F53ADB-7F14-4674-BB33-543C0493F3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E51EBE13-8035-456A-9DEB-0647BECDC846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5017B-5B26-4D7B-8C90-C03B85A800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4CDB83-E8A4-438B-99D6-72EF862DF813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A1C72A-6DE0-47DC-BC71-47685697AB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C57317F4-DE7B-44A8-8EDF-F22402563408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6E796210-9A34-4ED1-98FF-765B81FC9E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AE060F48-FD78-42D5-95C3-8787D513BA42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8EE61F30-5078-462C-A656-281A2AC466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E098E16-7D2A-4B4F-9CC8-C90B4F93ED47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186D315-D932-477B-8799-E3C401AAD2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3"/>
            <a:ext cx="7772400" cy="3386137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700" b="1" i="1" dirty="0" smtClean="0"/>
              <a:t>Занятие </a:t>
            </a:r>
            <a:r>
              <a:rPr lang="ru-RU" sz="2700" b="1" i="1" dirty="0"/>
              <a:t>по </a:t>
            </a:r>
            <a:r>
              <a:rPr lang="ru-RU" sz="2700" b="1" i="1" dirty="0" smtClean="0"/>
              <a:t>экологии в подготовительной группе</a:t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sz="2700" i="1" dirty="0" smtClean="0"/>
              <a:t>Тема:</a:t>
            </a:r>
            <a:r>
              <a:rPr lang="ru-RU" sz="2700" b="1" i="1" dirty="0" smtClean="0"/>
              <a:t>«Вода-это </a:t>
            </a:r>
            <a:r>
              <a:rPr lang="ru-RU" sz="2700" b="1" i="1" dirty="0"/>
              <a:t>бесценный дар»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75"/>
            <a:ext cx="6400800" cy="1285875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898989"/>
                </a:solidFill>
              </a:rPr>
              <a:t>                                   </a:t>
            </a:r>
            <a:r>
              <a:rPr lang="ru-RU" sz="2400" i="1" dirty="0" smtClean="0">
                <a:solidFill>
                  <a:srgbClr val="898989"/>
                </a:solidFill>
              </a:rPr>
              <a:t>Воспитатель </a:t>
            </a:r>
            <a:r>
              <a:rPr lang="ru-RU" sz="2400" i="1" dirty="0" err="1" smtClean="0">
                <a:solidFill>
                  <a:srgbClr val="898989"/>
                </a:solidFill>
              </a:rPr>
              <a:t>Небольсина</a:t>
            </a:r>
            <a:r>
              <a:rPr lang="ru-RU" sz="2400" i="1" dirty="0" smtClean="0">
                <a:solidFill>
                  <a:srgbClr val="898989"/>
                </a:solidFill>
              </a:rPr>
              <a:t> Юлия Алексеевна</a:t>
            </a:r>
            <a:endParaRPr lang="ru-RU" sz="2400" i="1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00271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Calibri" pitchFamily="34" charset="0"/>
                <a:cs typeface="Times New Roman" pitchFamily="18" charset="0"/>
              </a:rPr>
              <a:t>     </a:t>
            </a:r>
            <a:r>
              <a:rPr lang="ru-RU" sz="2400">
                <a:latin typeface="Calibri" pitchFamily="34" charset="0"/>
                <a:cs typeface="Times New Roman" pitchFamily="18" charset="0"/>
              </a:rPr>
              <a:t>  Любит и бережёт родники наш народ: обкладывает их камнями,</a:t>
            </a:r>
          </a:p>
          <a:p>
            <a:r>
              <a:rPr lang="ru-RU" sz="2400">
                <a:latin typeface="Calibri" pitchFamily="34" charset="0"/>
                <a:cs typeface="Times New Roman" pitchFamily="18" charset="0"/>
              </a:rPr>
              <a:t> ограждает, делает над ними навесы. </a:t>
            </a:r>
          </a:p>
          <a:p>
            <a:r>
              <a:rPr lang="ru-RU" sz="2400">
                <a:latin typeface="Calibri" pitchFamily="34" charset="0"/>
                <a:cs typeface="Times New Roman" pitchFamily="18" charset="0"/>
              </a:rPr>
              <a:t>На ухоженном роднике всегда есть кружка, </a:t>
            </a:r>
          </a:p>
          <a:p>
            <a:r>
              <a:rPr lang="ru-RU" sz="2400">
                <a:latin typeface="Calibri" pitchFamily="34" charset="0"/>
                <a:cs typeface="Times New Roman" pitchFamily="18" charset="0"/>
              </a:rPr>
              <a:t>которую оставила чья-то бескорыстная рука для всех и каждого.</a:t>
            </a:r>
          </a:p>
          <a:p>
            <a:r>
              <a:rPr lang="ru-RU" sz="2400">
                <a:latin typeface="Calibri" pitchFamily="34" charset="0"/>
                <a:cs typeface="Times New Roman" pitchFamily="18" charset="0"/>
              </a:rPr>
              <a:t> Пейте, люди добрые, кристально чистую воду, пейте на здоровье.</a:t>
            </a:r>
            <a:endParaRPr lang="ru-RU" sz="2400"/>
          </a:p>
        </p:txBody>
      </p:sp>
      <p:pic>
        <p:nvPicPr>
          <p:cNvPr id="22530" name="Picture 2" descr="C:\Users\ДОМ\Desktop\Новая папка\ухоженный род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286000"/>
            <a:ext cx="57864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81295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- Ребята, а кто из вас пил воду из родника?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- А как говорят о чистой воде? (Прозрачная, хрустальная.)</a:t>
            </a:r>
            <a:endParaRPr lang="ru-RU" sz="2400" i="1"/>
          </a:p>
        </p:txBody>
      </p:sp>
      <p:pic>
        <p:nvPicPr>
          <p:cNvPr id="23554" name="Picture 2" descr="C:\Users\ДОМ\Desktop\jzg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857250"/>
            <a:ext cx="76200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6008688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Tx/>
              <a:buChar char="-"/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У И.А Бунина есть стихотворение «родник»</a:t>
            </a:r>
          </a:p>
          <a:p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Послушайте его: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В глуши лесной, в глуши зелёной,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Всегда тенистой и сырой,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В крутом овраге под горой 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Бьёт из камней родник студёный: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Кипит, играет и спешит,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Крутясь хрустальными клубами,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И под ветвистыми дубами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Стеклом расплавленным бежит. </a:t>
            </a:r>
            <a:endParaRPr lang="ru-RU" sz="2400"/>
          </a:p>
        </p:txBody>
      </p:sp>
      <p:pic>
        <p:nvPicPr>
          <p:cNvPr id="24578" name="Picture 2" descr="C:\Users\ДОМ\Desktop\130332377504249-i0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4071938"/>
            <a:ext cx="47863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7950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А вы знаете, для чего нужны родники зверям и птицам?</a:t>
            </a:r>
          </a:p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 (Для водопоя)</a:t>
            </a:r>
            <a:endParaRPr lang="ru-RU" sz="2400" i="1"/>
          </a:p>
        </p:txBody>
      </p:sp>
      <p:pic>
        <p:nvPicPr>
          <p:cNvPr id="25602" name="Picture 3" descr="C:\Users\ДОМ\Desktop\УТ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000125"/>
            <a:ext cx="42672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4" descr="C:\Users\ДОМ\Desktop\МЕДВЕД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187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81375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Воспитатель:</a:t>
            </a:r>
          </a:p>
          <a:p>
            <a:pPr>
              <a:buFontTx/>
              <a:buChar char="-"/>
            </a:pPr>
            <a:endParaRPr lang="ru-RU" sz="2400" i="1">
              <a:latin typeface="Calibri" pitchFamily="34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 Необходимо следить, чтобы родники были чистыми,</a:t>
            </a:r>
          </a:p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 чтобы вода из них свободно текла в ручьи.</a:t>
            </a:r>
          </a:p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 Необходимо беречь их от тех, кто не щадит ни красоту,</a:t>
            </a:r>
          </a:p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 ни чистоту природы.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Родник - бесценный дар. 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Если родник засорился, надо срочно расчистить его, 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тогда наши реки и озёра будут полноводными.</a:t>
            </a:r>
            <a:endParaRPr lang="ru-RU" sz="2400" i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57753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Раздаётся стук. Появляется Чебурашка. </a:t>
            </a:r>
          </a:p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Он грязный, плачет.</a:t>
            </a:r>
            <a:endParaRPr lang="ru-RU" sz="2400" i="1"/>
          </a:p>
        </p:txBody>
      </p:sp>
      <p:pic>
        <p:nvPicPr>
          <p:cNvPr id="27650" name="Picture 2" descr="C:\Users\ДОМ\Desktop\Новая папка\грязный че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1000" y="1071563"/>
            <a:ext cx="620712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401050" cy="4511675"/>
          </a:xfrm>
        </p:spPr>
        <p:txBody>
          <a:bodyPr/>
          <a:lstStyle/>
          <a:p>
            <a:r>
              <a:rPr lang="ru-RU" sz="2400" smtClean="0"/>
              <a:t>- </a:t>
            </a:r>
            <a:r>
              <a:rPr lang="ru-RU" sz="2400" i="1" smtClean="0"/>
              <a:t>Ребята, кто это к нам пришёл, такой грязный, такой несчастный? (Ответы детей)</a:t>
            </a:r>
            <a:br>
              <a:rPr lang="ru-RU" sz="2400" i="1" smtClean="0"/>
            </a:br>
            <a:r>
              <a:rPr lang="ru-RU" sz="2400" i="1" smtClean="0"/>
              <a:t>- Как вы думаете, что с ним могло случиться, почему он такой грязный? (Ответы детей)</a:t>
            </a:r>
            <a:br>
              <a:rPr lang="ru-RU" sz="2400" i="1" smtClean="0"/>
            </a:br>
            <a:endParaRPr lang="ru-RU" sz="2400" i="1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285750" y="642938"/>
            <a:ext cx="8990013" cy="2678112"/>
          </a:xfrm>
        </p:spPr>
        <p:txBody>
          <a:bodyPr>
            <a:spAutoFit/>
          </a:bodyPr>
          <a:lstStyle/>
          <a:p>
            <a:pPr algn="l"/>
            <a:r>
              <a:rPr lang="ru-RU" sz="2400" u="sng" smtClean="0">
                <a:cs typeface="Times New Roman" pitchFamily="18" charset="0"/>
              </a:rPr>
              <a:t>Чебурашка:</a:t>
            </a:r>
            <a:r>
              <a:rPr lang="ru-RU" sz="2400" smtClean="0">
                <a:cs typeface="Times New Roman" pitchFamily="18" charset="0"/>
              </a:rPr>
              <a:t> </a:t>
            </a:r>
            <a:br>
              <a:rPr lang="ru-RU" sz="2400" smtClean="0">
                <a:cs typeface="Times New Roman" pitchFamily="18" charset="0"/>
              </a:rPr>
            </a:br>
            <a:r>
              <a:rPr lang="ru-RU" sz="2400" smtClean="0">
                <a:cs typeface="Times New Roman" pitchFamily="18" charset="0"/>
              </a:rPr>
              <a:t/>
            </a:r>
            <a:br>
              <a:rPr lang="ru-RU" sz="2400" smtClean="0">
                <a:cs typeface="Times New Roman" pitchFamily="18" charset="0"/>
              </a:rPr>
            </a:br>
            <a:r>
              <a:rPr lang="ru-RU" sz="2400" smtClean="0">
                <a:cs typeface="Times New Roman" pitchFamily="18" charset="0"/>
              </a:rPr>
              <a:t>Я шёл к вам в гости, хотел поиграть, мимо речки, </a:t>
            </a:r>
            <a:br>
              <a:rPr lang="ru-RU" sz="2400" smtClean="0">
                <a:cs typeface="Times New Roman" pitchFamily="18" charset="0"/>
              </a:rPr>
            </a:br>
            <a:r>
              <a:rPr lang="ru-RU" sz="2400" smtClean="0">
                <a:cs typeface="Times New Roman" pitchFamily="18" charset="0"/>
              </a:rPr>
              <a:t>солнышко пригрело, я решил искупаться в речке.</a:t>
            </a:r>
            <a:br>
              <a:rPr lang="ru-RU" sz="2400" smtClean="0">
                <a:cs typeface="Times New Roman" pitchFamily="18" charset="0"/>
              </a:rPr>
            </a:br>
            <a:r>
              <a:rPr lang="ru-RU" sz="2400" smtClean="0">
                <a:cs typeface="Times New Roman" pitchFamily="18" charset="0"/>
              </a:rPr>
              <a:t> Искупался и вышел из воды таким грязным.</a:t>
            </a:r>
            <a:br>
              <a:rPr lang="ru-RU" sz="2400" smtClean="0">
                <a:cs typeface="Times New Roman" pitchFamily="18" charset="0"/>
              </a:rPr>
            </a:br>
            <a:r>
              <a:rPr lang="ru-RU" sz="2400" smtClean="0">
                <a:cs typeface="Times New Roman" pitchFamily="18" charset="0"/>
              </a:rPr>
              <a:t> Ребята, может, вы знаете, что со мной случилось? </a:t>
            </a:r>
            <a:br>
              <a:rPr lang="ru-RU" sz="2400" smtClean="0">
                <a:cs typeface="Times New Roman" pitchFamily="18" charset="0"/>
              </a:rPr>
            </a:br>
            <a:r>
              <a:rPr lang="ru-RU" sz="2400" smtClean="0">
                <a:cs typeface="Times New Roman" pitchFamily="18" charset="0"/>
              </a:rPr>
              <a:t>(Ответы детей)</a:t>
            </a:r>
            <a:endParaRPr lang="ru-RU" sz="2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790416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i="1" u="sng">
                <a:latin typeface="Calibri" pitchFamily="34" charset="0"/>
                <a:cs typeface="Times New Roman" pitchFamily="18" charset="0"/>
              </a:rPr>
              <a:t>Чебурашка:</a:t>
            </a:r>
          </a:p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 Ой, я вспомнил! На берегу реки я видел длинную трубу,</a:t>
            </a:r>
          </a:p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 которая тянулась от завода.</a:t>
            </a:r>
          </a:p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 Из неё текла чёрная вода. Вот такая!</a:t>
            </a:r>
          </a:p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 (Показывает картинку.)</a:t>
            </a:r>
          </a:p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 А ещё там, в воде и на берегу, валялось много бутылок, </a:t>
            </a:r>
          </a:p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пакетов с мусором.</a:t>
            </a:r>
            <a:endParaRPr lang="ru-RU" sz="2400" i="1"/>
          </a:p>
        </p:txBody>
      </p:sp>
      <p:pic>
        <p:nvPicPr>
          <p:cNvPr id="30722" name="Picture 2" descr="C:\Users\ДОМ\Desktop\Новая папка\труба с гр вод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786063"/>
            <a:ext cx="450056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C:\Users\ДОМ\Desktop\big_9018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3429000"/>
            <a:ext cx="32861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3286125"/>
          </a:xfrm>
        </p:spPr>
        <p:txBody>
          <a:bodyPr/>
          <a:lstStyle/>
          <a:p>
            <a:r>
              <a:rPr lang="ru-RU" sz="2400" i="1" smtClean="0">
                <a:cs typeface="Times New Roman" pitchFamily="18" charset="0"/>
              </a:rPr>
              <a:t>- Как вы думаете, кто так мог поступить?</a:t>
            </a:r>
            <a:br>
              <a:rPr lang="ru-RU" sz="2400" i="1" smtClean="0">
                <a:cs typeface="Times New Roman" pitchFamily="18" charset="0"/>
              </a:rPr>
            </a:br>
            <a:r>
              <a:rPr lang="ru-RU" sz="2400" i="1" smtClean="0">
                <a:cs typeface="Times New Roman" pitchFamily="18" charset="0"/>
              </a:rPr>
              <a:t> (Ответы детей)</a:t>
            </a:r>
            <a:r>
              <a:rPr lang="ru-RU" sz="2400" i="1" smtClean="0">
                <a:latin typeface="Arial" charset="0"/>
                <a:cs typeface="Arial" charset="0"/>
              </a:rPr>
              <a:t/>
            </a:r>
            <a:br>
              <a:rPr lang="ru-RU" sz="2400" i="1" smtClean="0">
                <a:latin typeface="Arial" charset="0"/>
                <a:cs typeface="Arial" charset="0"/>
              </a:rPr>
            </a:br>
            <a:r>
              <a:rPr lang="ru-RU" sz="2400" i="1" smtClean="0">
                <a:cs typeface="Times New Roman" pitchFamily="18" charset="0"/>
              </a:rPr>
              <a:t>- Что необходимо сделать, чтобы наши речки были чистыми? (Ответы детей)</a:t>
            </a:r>
            <a:r>
              <a:rPr lang="ru-RU" sz="2400" i="1" smtClean="0">
                <a:latin typeface="Arial" charset="0"/>
                <a:cs typeface="Arial" charset="0"/>
              </a:rPr>
              <a:t/>
            </a:r>
            <a:br>
              <a:rPr lang="ru-RU" sz="2400" i="1" smtClean="0">
                <a:latin typeface="Arial" charset="0"/>
                <a:cs typeface="Arial" charset="0"/>
              </a:rPr>
            </a:br>
            <a:r>
              <a:rPr lang="ru-RU" sz="2400" i="1" smtClean="0">
                <a:cs typeface="Times New Roman" pitchFamily="18" charset="0"/>
              </a:rPr>
              <a:t>Дети жалеют Чебурашку. Воспитатель предлагает ему умыться.</a:t>
            </a:r>
            <a:r>
              <a:rPr lang="ru-RU" sz="2400" i="1" smtClean="0">
                <a:latin typeface="Arial" charset="0"/>
                <a:cs typeface="Arial" charset="0"/>
              </a:rPr>
              <a:t/>
            </a:r>
            <a:br>
              <a:rPr lang="ru-RU" sz="2400" i="1" smtClean="0">
                <a:latin typeface="Arial" charset="0"/>
                <a:cs typeface="Arial" charset="0"/>
              </a:rPr>
            </a:br>
            <a:endParaRPr lang="ru-RU" sz="2400" i="1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smtClean="0"/>
              <a:t>.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813" y="0"/>
            <a:ext cx="6986587" cy="5638800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Цель: </a:t>
            </a:r>
            <a:r>
              <a:rPr lang="ru-RU" sz="2400" i="1" dirty="0" smtClean="0">
                <a:solidFill>
                  <a:schemeClr val="tx1"/>
                </a:solidFill>
              </a:rPr>
              <a:t>формирование  </a:t>
            </a:r>
            <a:r>
              <a:rPr lang="ru-RU" sz="2400" i="1" dirty="0" smtClean="0">
                <a:solidFill>
                  <a:schemeClr val="tx1"/>
                </a:solidFill>
              </a:rPr>
              <a:t>основы экологического мировоззрения и природоохранного сознания, ответственного отношения к окружающей среде (воде) у детей. Ведь вода – это богатство нашей страны и залог здоровья и людей, и животных, и растений. Вырабатывать навыки грамотного и безопасного поведения в природе. Учить детей при помощи изо творчества (плакаты, рисунки) доносить проблему «Об охране источников чистой воды» до других людей. Способствовать всестороннему развитию ребёнка.</a:t>
            </a:r>
          </a:p>
          <a:p>
            <a:endParaRPr lang="ru-RU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7775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-</a:t>
            </a:r>
            <a:r>
              <a:rPr lang="ru-RU" sz="2400" i="1">
                <a:latin typeface="Calibri" pitchFamily="34" charset="0"/>
                <a:cs typeface="Times New Roman" pitchFamily="18" charset="0"/>
              </a:rPr>
              <a:t>Чебурашка: </a:t>
            </a:r>
          </a:p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Ребята, какая чистая вода течёт у вас из крана! </a:t>
            </a:r>
          </a:p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Мало чистой воды на Земле, поэтому воду надо беречь.</a:t>
            </a:r>
            <a:endParaRPr lang="ru-RU" sz="2400" i="1"/>
          </a:p>
        </p:txBody>
      </p:sp>
      <p:pic>
        <p:nvPicPr>
          <p:cNvPr id="32770" name="Picture 3" descr="C:\Users\ДОМ\Desktop\23363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1428750"/>
            <a:ext cx="55054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25862"/>
          </a:xfrm>
        </p:spPr>
        <p:txBody>
          <a:bodyPr/>
          <a:lstStyle/>
          <a:p>
            <a:r>
              <a:rPr lang="ru-RU" smtClean="0"/>
              <a:t>- </a:t>
            </a:r>
            <a:r>
              <a:rPr lang="ru-RU" sz="2700" i="1" smtClean="0"/>
              <a:t>Как вы думаете, что мы можем сделать, чтобы чистой воды стало больше?</a:t>
            </a:r>
            <a:br>
              <a:rPr lang="ru-RU" sz="2700" i="1" smtClean="0"/>
            </a:br>
            <a:r>
              <a:rPr lang="ru-RU" sz="2700" i="1" smtClean="0"/>
              <a:t> (Напрасно не лить, закрывать краны)</a:t>
            </a:r>
            <a:br>
              <a:rPr lang="ru-RU" sz="2700" i="1" smtClean="0"/>
            </a:br>
            <a:r>
              <a:rPr lang="ru-RU" sz="2700" i="1" smtClean="0"/>
              <a:t>- Правильно ребята. Но сегодня я к вам пришёл, чтобы поиграть. Я буду говорить слова и показывать движения, а вы будете за мной повторять. Дети встают в круг.</a:t>
            </a:r>
            <a:br>
              <a:rPr lang="ru-RU" sz="2700" i="1" smtClean="0"/>
            </a:br>
            <a:endParaRPr lang="ru-RU" sz="2700" i="1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73056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u="sng">
                <a:latin typeface="Calibri" pitchFamily="34" charset="0"/>
                <a:cs typeface="Times New Roman" pitchFamily="18" charset="0"/>
              </a:rPr>
              <a:t>Скороговорка:</a:t>
            </a:r>
          </a:p>
          <a:p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«Ехал Грека через реку,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   (дети изображают, как гребут вёслами на лодке)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Видит Грека, в реке рак.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(Повороты туловища и головы вправо- влево)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Сунул Грека руку в реку,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(Наклоны туловища вперёд)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Рак за руку Греку цап!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(Воспитатель ловит детей за руку)</a:t>
            </a:r>
            <a:endParaRPr lang="ru-RU"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643255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Tx/>
              <a:buChar char="-"/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Молодцы ребята, у вас так хорошо получается.</a:t>
            </a:r>
          </a:p>
          <a:p>
            <a:pPr>
              <a:buFontTx/>
              <a:buChar char="-"/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 А вы умеете отгадывать </a:t>
            </a:r>
            <a:r>
              <a:rPr lang="ru-RU" sz="2400" u="sng">
                <a:latin typeface="Calibri" pitchFamily="34" charset="0"/>
                <a:cs typeface="Times New Roman" pitchFamily="18" charset="0"/>
              </a:rPr>
              <a:t>загадки</a:t>
            </a:r>
            <a:r>
              <a:rPr lang="ru-RU" sz="2400">
                <a:latin typeface="Calibri" pitchFamily="34" charset="0"/>
                <a:cs typeface="Times New Roman" pitchFamily="18" charset="0"/>
              </a:rPr>
              <a:t>? </a:t>
            </a:r>
          </a:p>
          <a:p>
            <a:pPr>
              <a:buFontTx/>
              <a:buChar char="-"/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Тогда слушайте: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В морях и реках обитает,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Но часто по небу летает.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А как наскучит ей летать, 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На землю падает опять. (Вода.)</a:t>
            </a:r>
          </a:p>
          <a:p>
            <a:pPr eaLnBrk="0" hangingPunct="0"/>
            <a:endParaRPr lang="ru-RU" sz="240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Чуть дрожит на ветерке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Лента на просторе,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Узкий кончик в роднике,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         А широкий в море. (Река)</a:t>
            </a:r>
            <a:endParaRPr lang="ru-RU" sz="2400"/>
          </a:p>
        </p:txBody>
      </p:sp>
      <p:pic>
        <p:nvPicPr>
          <p:cNvPr id="35842" name="Picture 2" descr="C:\Users\ДОМ\Desktop\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642938"/>
            <a:ext cx="37147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 descr="C:\Users\ДОМ\Desktop\thumb325_201201160207283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4000500"/>
            <a:ext cx="38576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6537325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Calibri" pitchFamily="34" charset="0"/>
                <a:cs typeface="Times New Roman" pitchFamily="18" charset="0"/>
              </a:rPr>
              <a:t>        </a:t>
            </a:r>
            <a:r>
              <a:rPr lang="ru-RU" sz="2400" i="1">
                <a:latin typeface="Calibri" pitchFamily="34" charset="0"/>
                <a:cs typeface="Times New Roman" pitchFamily="18" charset="0"/>
              </a:rPr>
              <a:t> Он без рук, он без ног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 Из земли пробиться смог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 Нас он летом, в самый зной,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 Ледяной поит водой. (Родник)</a:t>
            </a:r>
          </a:p>
          <a:p>
            <a:pPr eaLnBrk="0" hangingPunct="0"/>
            <a:endParaRPr lang="ru-RU" sz="2400" i="1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 Посреди поля лежит зеркало: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 Стекло голубое, а рама зелёная. (Озеро.)</a:t>
            </a:r>
          </a:p>
          <a:p>
            <a:pPr eaLnBrk="0" hangingPunct="0"/>
            <a:endParaRPr lang="ru-RU" sz="2400" i="1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 Не море, не земля, корабли не плавают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 Только лягушки квакают.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 Ходить нельзя, можно увязнуть. (Болото)</a:t>
            </a:r>
            <a:endParaRPr lang="ru-RU" sz="2400" i="1"/>
          </a:p>
        </p:txBody>
      </p:sp>
      <p:pic>
        <p:nvPicPr>
          <p:cNvPr id="36866" name="Picture 2" descr="C:\Users\ДОМ\Desktop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142875"/>
            <a:ext cx="23574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 descr="C:\Users\ДОМ\Desktop\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1857375"/>
            <a:ext cx="18288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C:\Users\ДОМ\Desktop\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500563"/>
            <a:ext cx="17859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142875"/>
            <a:ext cx="83947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i="1" u="sng">
                <a:latin typeface="Calibri" pitchFamily="34" charset="0"/>
                <a:cs typeface="Times New Roman" pitchFamily="18" charset="0"/>
              </a:rPr>
              <a:t>Чебурашка:</a:t>
            </a:r>
            <a:r>
              <a:rPr lang="ru-RU" sz="2400" i="1">
                <a:latin typeface="Calibri" pitchFamily="34" charset="0"/>
                <a:cs typeface="Times New Roman" pitchFamily="18" charset="0"/>
              </a:rPr>
              <a:t> Молодцы ребята, вы такие умные</a:t>
            </a:r>
            <a:endParaRPr lang="ru-RU" sz="2400" i="1"/>
          </a:p>
          <a:p>
            <a:pPr eaLnBrk="0" hangingPunct="0"/>
            <a:r>
              <a:rPr lang="ru-RU" sz="2400" i="1" u="sng">
                <a:latin typeface="Calibri" pitchFamily="34" charset="0"/>
                <a:cs typeface="Times New Roman" pitchFamily="18" charset="0"/>
              </a:rPr>
              <a:t>Чебурашка: </a:t>
            </a:r>
            <a:r>
              <a:rPr lang="ru-RU" sz="2400" i="1">
                <a:latin typeface="Calibri" pitchFamily="34" charset="0"/>
                <a:cs typeface="Times New Roman" pitchFamily="18" charset="0"/>
              </a:rPr>
              <a:t>Ребята, как у вас хорошо, весело и интересно.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 Но мне уже пора домой, меня ждут мои друзья. До свидания.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Чебурашка уходит.</a:t>
            </a:r>
            <a:endParaRPr lang="ru-RU" sz="2400" i="1"/>
          </a:p>
        </p:txBody>
      </p:sp>
      <p:pic>
        <p:nvPicPr>
          <p:cNvPr id="37890" name="Picture 2" descr="C:\Users\ДОМ\Desktop\Новая папка\чебураш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1785938"/>
            <a:ext cx="4572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85994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Воспитатель предлагает детям пройти за столы. </a:t>
            </a:r>
          </a:p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Напоминает им о госте, как ему было плохо от грязной воды.</a:t>
            </a:r>
            <a:endParaRPr lang="ru-RU" sz="2400" i="1"/>
          </a:p>
          <a:p>
            <a:pPr eaLnBrk="0" hangingPunct="0"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Ребята, как вы думаете, что нужно делать,</a:t>
            </a:r>
          </a:p>
          <a:p>
            <a:pPr eaLnBrk="0" hangingPunct="0"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 чтобы с Чебурашкой больше такого не случалось?</a:t>
            </a:r>
          </a:p>
          <a:p>
            <a:pPr eaLnBrk="0" hangingPunct="0"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 (Ответы детей)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Правильно, надо охранять чистоту воды и их берегов,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 не загрязнять их: не бросать в реки мусор,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 не мыть машины и велосипеды в них.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 После пикника собирать мусор в пакеты и увозить с собой. 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Ведь вода - это богатство нашей страны и залог здоровья 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и людей, и животных</a:t>
            </a:r>
            <a:r>
              <a:rPr lang="en-US" sz="2400" i="1">
                <a:latin typeface="Calibri" pitchFamily="34" charset="0"/>
                <a:cs typeface="Times New Roman" pitchFamily="18" charset="0"/>
              </a:rPr>
              <a:t>,</a:t>
            </a:r>
            <a:r>
              <a:rPr lang="ru-RU" sz="2400" i="1">
                <a:latin typeface="Calibri" pitchFamily="34" charset="0"/>
                <a:cs typeface="Times New Roman" pitchFamily="18" charset="0"/>
              </a:rPr>
              <a:t> и растений</a:t>
            </a:r>
            <a:r>
              <a:rPr lang="en-US" sz="2400" i="1">
                <a:latin typeface="Calibri" pitchFamily="34" charset="0"/>
                <a:cs typeface="Times New Roman" pitchFamily="18" charset="0"/>
              </a:rPr>
              <a:t>.</a:t>
            </a:r>
            <a:endParaRPr lang="ru-RU" sz="2400" i="1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 </a:t>
            </a:r>
            <a:endParaRPr lang="ru-RU" sz="2400" i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2"/>
          <p:cNvSpPr>
            <a:spLocks noChangeArrowheads="1"/>
          </p:cNvSpPr>
          <p:nvPr/>
        </p:nvSpPr>
        <p:spPr bwMode="auto">
          <a:xfrm>
            <a:off x="857250" y="571500"/>
            <a:ext cx="7358063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Calibri" pitchFamily="34" charset="0"/>
              </a:rPr>
              <a:t>Задачи: дать детям представление о планете Земля, познакомить с глобусом. Уточнить знания детей о роли воды в жизни человека. Дать детям представление о том, какое большое значение имеют родники и другие источники чистой воды для всего живого на земле. Познакомить детей с традиционно добрым отношением людей к родникам. Научить понимать, что чистая вода – это бесценный дар природы, который нужно бережно сохранять. Закрепить знания детей о том, как беречь водопроводную воду. Развивать логическое мышление, связную речь, творческие способности детей.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ChangeArrowheads="1"/>
          </p:cNvSpPr>
          <p:nvPr/>
        </p:nvSpPr>
        <p:spPr bwMode="auto">
          <a:xfrm>
            <a:off x="0" y="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i="1" u="sng">
                <a:latin typeface="Calibri" pitchFamily="34" charset="0"/>
                <a:cs typeface="Times New Roman" pitchFamily="18" charset="0"/>
              </a:rPr>
              <a:t>Материал к занятию: </a:t>
            </a:r>
          </a:p>
          <a:p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Глобус; картинка с изображением завода, сливающего грязную воду, мусора в воде и на берегу;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 картинки с изображением озёр, рек и родников; кукла зайчонок; 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карточки с загадками;</a:t>
            </a:r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 </a:t>
            </a:r>
            <a:endParaRPr lang="ru-RU" sz="2400" i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i="1">
                <a:latin typeface="Calibri" pitchFamily="34" charset="0"/>
                <a:cs typeface="Times New Roman" pitchFamily="18" charset="0"/>
              </a:rPr>
              <a:t>Ход занятия:</a:t>
            </a:r>
          </a:p>
          <a:p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Воспитатель читает стихотворение:</a:t>
            </a:r>
          </a:p>
          <a:p>
            <a:pPr eaLnBrk="0" hangingPunct="0"/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                 Наш дом родной, наш общий дом-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                 Земля, где мы с тобой живём!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                 Чудес нам всех не перечесть,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                 Одно у них названье есть: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                 Леса, и горы, и моря-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                 Всё называется Земля!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                 А если в космос ты взлетишь,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                 То из окна ракеты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                 Увидишь шар наш голубой,</a:t>
            </a:r>
            <a:endParaRPr lang="ru-RU" sz="2400" i="1"/>
          </a:p>
          <a:p>
            <a:pPr eaLnBrk="0" hangingPunct="0"/>
            <a:r>
              <a:rPr lang="ru-RU" sz="2400" i="1">
                <a:latin typeface="Calibri" pitchFamily="34" charset="0"/>
                <a:cs typeface="Times New Roman" pitchFamily="18" charset="0"/>
              </a:rPr>
              <a:t>                        Любимую планету!</a:t>
            </a:r>
            <a:endParaRPr lang="ru-RU" sz="2400" i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u="sng" smtClean="0"/>
              <a:t>Знакомство с глобусом.</a:t>
            </a:r>
            <a:br>
              <a:rPr lang="ru-RU" sz="2400" u="sng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Воспитатель показывает глобус. 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18434" name="Picture 1" descr="C:\Users\ДОМ\Desktop\Новая папка\глобус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68413" y="1600200"/>
            <a:ext cx="4445174" cy="48736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413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Tx/>
              <a:buChar char="-"/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Вот такой наша планета Земля выглядит из космоса.</a:t>
            </a:r>
          </a:p>
          <a:p>
            <a:pPr>
              <a:buFontTx/>
              <a:buChar char="-"/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 Это модель нашей Земли, только уменьшенная во много раз.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- Кто знает, как называется эта модель? (глобус)</a:t>
            </a:r>
            <a:endParaRPr lang="ru-RU" sz="2400"/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Посмотрите на глобус.</a:t>
            </a:r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 То, что обозначено голубым цветом, - это океаны и моря. </a:t>
            </a:r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В них очень много воды, но она солёная и не годится для питья.</a:t>
            </a:r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 Ребята, а есть ещё реки и озёра. </a:t>
            </a:r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Многие озёра настолько чистые, в них бьют подземные родники, </a:t>
            </a:r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что из них можно пить воду.</a:t>
            </a:r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 Например: в республике Хакасия есть такое заповедное озеро Иткуль</a:t>
            </a:r>
            <a:r>
              <a:rPr lang="en-US" sz="2400">
                <a:latin typeface="Calibri" pitchFamily="34" charset="0"/>
                <a:cs typeface="Times New Roman" pitchFamily="18" charset="0"/>
              </a:rPr>
              <a:t>.</a:t>
            </a:r>
            <a:endParaRPr lang="ru-RU" sz="240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А также есть озеро Байкал, которое находится на границе</a:t>
            </a:r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 с республикой Бурятия. (Сибирский Федеральный Округ.)</a:t>
            </a:r>
            <a:endParaRPr lang="ru-RU" sz="2400"/>
          </a:p>
        </p:txBody>
      </p:sp>
      <p:pic>
        <p:nvPicPr>
          <p:cNvPr id="19458" name="Picture 2" descr="C:\Users\ДОМ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4714875"/>
            <a:ext cx="20399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ChangeArrowheads="1"/>
          </p:cNvSpPr>
          <p:nvPr/>
        </p:nvSpPr>
        <p:spPr bwMode="auto">
          <a:xfrm>
            <a:off x="0" y="0"/>
            <a:ext cx="8278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Ребята, как вы думаете, зачем нужна вода? </a:t>
            </a:r>
          </a:p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(Чтобы жить, купаться, умываться, пить, готовить еду, </a:t>
            </a:r>
          </a:p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стирать и т.д.)</a:t>
            </a:r>
            <a:endParaRPr lang="ru-RU" sz="2400" i="1"/>
          </a:p>
        </p:txBody>
      </p:sp>
      <p:pic>
        <p:nvPicPr>
          <p:cNvPr id="20482" name="Picture 4" descr="C:\Users\ДОМ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643063"/>
            <a:ext cx="2000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5" descr="C:\Users\ДОМ\Desktop\Новая папка\умываютс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1785938"/>
            <a:ext cx="24288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C:\Users\ДОМ\Desktop\Новая папка\стират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63" y="1214438"/>
            <a:ext cx="30003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C:\Users\ДОМ\Desktop\Новая папка\пьют воду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75" y="4071938"/>
            <a:ext cx="2286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5488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vl="1"/>
            <a:r>
              <a:rPr lang="ru-RU" sz="2400" i="1">
                <a:latin typeface="Calibri" pitchFamily="34" charset="0"/>
                <a:cs typeface="Times New Roman" pitchFamily="18" charset="0"/>
              </a:rPr>
              <a:t>Многие реки и озёра, даже очень большие,</a:t>
            </a:r>
          </a:p>
          <a:p>
            <a:pPr lvl="1"/>
            <a:r>
              <a:rPr lang="ru-RU" sz="2400" i="1">
                <a:latin typeface="Calibri" pitchFamily="34" charset="0"/>
                <a:cs typeface="Times New Roman" pitchFamily="18" charset="0"/>
              </a:rPr>
              <a:t> в начале своего пути образуются слиянием небольших ручейков, </a:t>
            </a:r>
          </a:p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которые вытекают из родников.</a:t>
            </a:r>
          </a:p>
          <a:p>
            <a:pPr>
              <a:buFontTx/>
              <a:buChar char="-"/>
            </a:pPr>
            <a:r>
              <a:rPr lang="ru-RU" sz="2400" i="1">
                <a:latin typeface="Calibri" pitchFamily="34" charset="0"/>
                <a:cs typeface="Times New Roman" pitchFamily="18" charset="0"/>
              </a:rPr>
              <a:t> Немало ручьев стекает в озёра.</a:t>
            </a:r>
            <a:endParaRPr lang="ru-RU" sz="2400" i="1"/>
          </a:p>
        </p:txBody>
      </p:sp>
      <p:pic>
        <p:nvPicPr>
          <p:cNvPr id="21507" name="Picture 4" descr="C:\Users\ДОМ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78593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C:\Users\ДОМ\Desktop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928688"/>
            <a:ext cx="342900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C:\Users\ДОМ\Desktop\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40000" y="4000500"/>
            <a:ext cx="4064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118</TotalTime>
  <Words>839</Words>
  <Application>Microsoft Office PowerPoint</Application>
  <PresentationFormat>Экран (4:3)</PresentationFormat>
  <Paragraphs>143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Calibri</vt:lpstr>
      <vt:lpstr>Arial</vt:lpstr>
      <vt:lpstr>Times New Roman</vt:lpstr>
      <vt:lpstr>Эркер</vt:lpstr>
      <vt:lpstr>Занятие по экологии в подготовительной группе    Тема:«Вода-это бесценный дар» </vt:lpstr>
      <vt:lpstr>.</vt:lpstr>
      <vt:lpstr>Слайд 3</vt:lpstr>
      <vt:lpstr>Слайд 4</vt:lpstr>
      <vt:lpstr>Слайд 5</vt:lpstr>
      <vt:lpstr>Знакомство с глобусом.  Воспитатель показывает глобус.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- Ребята, кто это к нам пришёл, такой грязный, такой несчастный? (Ответы детей) - Как вы думаете, что с ним могло случиться, почему он такой грязный? (Ответы детей) </vt:lpstr>
      <vt:lpstr>Чебурашка:   Я шёл к вам в гости, хотел поиграть, мимо речки,  солнышко пригрело, я решил искупаться в речке.  Искупался и вышел из воды таким грязным.  Ребята, может, вы знаете, что со мной случилось?  (Ответы детей)</vt:lpstr>
      <vt:lpstr>Слайд 18</vt:lpstr>
      <vt:lpstr>- Как вы думаете, кто так мог поступить?  (Ответы детей) - Что необходимо сделать, чтобы наши речки были чистыми? (Ответы детей) Дети жалеют Чебурашку. Воспитатель предлагает ему умыться. </vt:lpstr>
      <vt:lpstr>Слайд 20</vt:lpstr>
      <vt:lpstr>- Как вы думаете, что мы можем сделать, чтобы чистой воды стало больше?  (Напрасно не лить, закрывать краны) - Правильно ребята. Но сегодня я к вам пришёл, чтобы поиграть. Я буду говорить слова и показывать движения, а вы будете за мной повторять. Дети встают в круг. 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экологии в подготовительной группе    Тема:«Вода-это бесценный дар»</dc:title>
  <dc:creator>ДОМ</dc:creator>
  <cp:lastModifiedBy>User</cp:lastModifiedBy>
  <cp:revision>14</cp:revision>
  <dcterms:created xsi:type="dcterms:W3CDTF">2013-03-10T07:34:48Z</dcterms:created>
  <dcterms:modified xsi:type="dcterms:W3CDTF">2019-12-17T12:37:44Z</dcterms:modified>
</cp:coreProperties>
</file>