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8" r:id="rId14"/>
    <p:sldId id="281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18F61-0421-48E8-8BA0-BB01E226C165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886DD26A-B9F7-4EDA-9567-20132E62B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23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50ds.ru/psiholog/7352-proekt-sredney-gruppy-doshkolnogo-vozrasta-nashe-zdorove-v-nashikh-rukakh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lody.su/fotos/picture2022.jpg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9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10"/>
          <p:cNvSpPr>
            <a:spLocks noChangeArrowheads="1" noChangeShapeType="1" noTextEdit="1"/>
          </p:cNvSpPr>
          <p:nvPr/>
        </p:nvSpPr>
        <p:spPr bwMode="auto">
          <a:xfrm>
            <a:off x="4211638" y="692150"/>
            <a:ext cx="44100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МБДОУ «Детский сад № 119»</a:t>
            </a:r>
            <a:endParaRPr lang="ru-RU" b="1" kern="10" dirty="0">
              <a:ln w="9525">
                <a:noFill/>
                <a:round/>
                <a:headEnd/>
                <a:tailEnd/>
              </a:ln>
              <a:solidFill>
                <a:srgbClr val="00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2" name="WordArt 13"/>
          <p:cNvSpPr>
            <a:spLocks noChangeArrowheads="1" noChangeShapeType="1" noTextEdit="1"/>
          </p:cNvSpPr>
          <p:nvPr/>
        </p:nvSpPr>
        <p:spPr bwMode="auto">
          <a:xfrm>
            <a:off x="2214547" y="6165850"/>
            <a:ext cx="471490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endParaRPr lang="ru-RU" b="1" kern="10" dirty="0">
              <a:ln w="9525">
                <a:solidFill>
                  <a:srgbClr val="CC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990000"/>
                  </a:gs>
                  <a:gs pos="100000">
                    <a:srgbClr val="CC00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11281" name="WordArt 17"/>
          <p:cNvSpPr>
            <a:spLocks noChangeArrowheads="1" noChangeShapeType="1" noTextEdit="1"/>
          </p:cNvSpPr>
          <p:nvPr/>
        </p:nvSpPr>
        <p:spPr bwMode="auto">
          <a:xfrm>
            <a:off x="323850" y="1928802"/>
            <a:ext cx="8534430" cy="43815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b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336699"/>
                  </a:gs>
                  <a:gs pos="100000">
                    <a:srgbClr val="0099FF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7" name="WordArt 18" descr="Зеленый мрамор"/>
          <p:cNvSpPr>
            <a:spLocks noChangeArrowheads="1" noChangeShapeType="1" noTextEdit="1"/>
          </p:cNvSpPr>
          <p:nvPr/>
        </p:nvSpPr>
        <p:spPr bwMode="auto">
          <a:xfrm>
            <a:off x="1142976" y="2071678"/>
            <a:ext cx="7286676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2400" b="1" kern="10" dirty="0">
              <a:ln w="9525">
                <a:solidFill>
                  <a:srgbClr val="0033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3214686"/>
            <a:ext cx="8435280" cy="364331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«Формирование нравственно-патриотических качеств дошкольников через культуру и традиции русского народа»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Выполнила: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воспитатель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Колесникова Ю.А.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 autoUpdateAnimBg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Знакомство с русскими народными играми.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435771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Русские народные игры привлекают  внимание не только как жанр устного народного творчества.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Заключающийся в них огромный потенциал для физического развития ребенка побуждает  ввести народные игры в программу организации двигательной активности детей.</a:t>
            </a:r>
          </a:p>
          <a:p>
            <a:endParaRPr lang="ru-RU" dirty="0"/>
          </a:p>
        </p:txBody>
      </p:sp>
      <p:pic>
        <p:nvPicPr>
          <p:cNvPr id="4" name="Picture 4" descr="kolyadki_rozdestvo"/>
          <p:cNvPicPr>
            <a:picLocks noChangeAspect="1" noChangeArrowheads="1"/>
          </p:cNvPicPr>
          <p:nvPr/>
        </p:nvPicPr>
        <p:blipFill>
          <a:blip r:embed="rId2" cstate="print"/>
          <a:srcRect l="27257"/>
          <a:stretch>
            <a:fillRect/>
          </a:stretch>
        </p:blipFill>
        <p:spPr bwMode="auto">
          <a:xfrm>
            <a:off x="7396428" y="4365104"/>
            <a:ext cx="1747572" cy="228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WordArt 9"/>
          <p:cNvSpPr>
            <a:spLocks noChangeArrowheads="1" noChangeShapeType="1" noTextEdit="1"/>
          </p:cNvSpPr>
          <p:nvPr/>
        </p:nvSpPr>
        <p:spPr bwMode="auto">
          <a:xfrm>
            <a:off x="250825" y="620713"/>
            <a:ext cx="5041900" cy="1608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24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3318" name="Picture 13" descr="star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916113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star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205038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5" descr="star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3357563"/>
            <a:ext cx="3603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6" descr="star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3789363"/>
            <a:ext cx="3603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7" descr="star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260350"/>
            <a:ext cx="6858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8" descr="star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276475"/>
            <a:ext cx="6858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9" descr="star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1484313"/>
            <a:ext cx="457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20" descr="star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1268413"/>
            <a:ext cx="457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21" descr="backgrounds_1000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643314"/>
            <a:ext cx="51752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22" descr="backgrounds_1000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67738" y="0"/>
            <a:ext cx="57626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23" descr="star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49237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24" descr="star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6035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25" descr="star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5661025"/>
            <a:ext cx="2873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26" descr="star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6021388"/>
            <a:ext cx="2873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27" descr="star1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6165850"/>
            <a:ext cx="2873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Знакомство с традиционными и обрядовыми праздниками.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Обрядовые праздники тесно связаны с трудом и различными сторонами общественной жизни человека. В них присутствуют тончайшие наблюдения людей за характерными особенностями времен года, погодными изменениями, поведением птиц, насекомых, растений.  Эта народная мудрость, сохраненная в веках,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 должна быть передана детям.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3" name="Picture 4" descr="gid_nep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91819" y="4419591"/>
            <a:ext cx="2852181" cy="243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6. Создание развивающей среды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6143643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Так же важным этапом работы по приобщению детей к русскими традициями, быту и культуре является создание развивающей среды. Поэтому мы и создали у себя в группе музей </a:t>
            </a:r>
            <a:r>
              <a:rPr lang="ru-RU" sz="240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400" smtClean="0">
                <a:solidFill>
                  <a:schemeClr val="accent2">
                    <a:lumMod val="75000"/>
                  </a:schemeClr>
                </a:solidFill>
              </a:rPr>
              <a:t>Хуторок -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История русского быта»</a:t>
            </a:r>
          </a:p>
          <a:p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  <p:pic>
        <p:nvPicPr>
          <p:cNvPr id="4" name="Рисунок 3" descr="IMG_01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852936"/>
            <a:ext cx="4644008" cy="3483006"/>
          </a:xfrm>
          <a:prstGeom prst="rect">
            <a:avLst/>
          </a:prstGeom>
        </p:spPr>
      </p:pic>
      <p:pic>
        <p:nvPicPr>
          <p:cNvPr id="5" name="Рисунок 4" descr="20140514-000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852936"/>
            <a:ext cx="5088565" cy="3816424"/>
          </a:xfrm>
          <a:prstGeom prst="rect">
            <a:avLst/>
          </a:prstGeom>
        </p:spPr>
      </p:pic>
      <p:pic>
        <p:nvPicPr>
          <p:cNvPr id="6" name="Рисунок 5" descr="20140514-000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852936"/>
            <a:ext cx="5112568" cy="3834426"/>
          </a:xfrm>
          <a:prstGeom prst="rect">
            <a:avLst/>
          </a:prstGeom>
        </p:spPr>
      </p:pic>
      <p:pic>
        <p:nvPicPr>
          <p:cNvPr id="7" name="Рисунок 6" descr="20140514-000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2852936"/>
            <a:ext cx="5112568" cy="383442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Взаимодействие с родителями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Вернисаж творчества родителей, детей и педагогов </a:t>
            </a:r>
          </a:p>
          <a:p>
            <a:pPr eaLnBrk="1" hangingPunct="1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Индивидуальные выставки </a:t>
            </a:r>
          </a:p>
          <a:p>
            <a:pPr eaLnBrk="1" hangingPunct="1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Тематические проекты родитель – ребенок</a:t>
            </a:r>
          </a:p>
          <a:p>
            <a:pPr eaLnBrk="1" hangingPunct="1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Совместная подготовка к итоговым мероприятиям</a:t>
            </a:r>
          </a:p>
          <a:p>
            <a:pPr eaLnBrk="1" hangingPunct="1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Взаимодействие с родителями по обеспечению литературой, для дополнительного чтения дома</a:t>
            </a:r>
          </a:p>
          <a:p>
            <a:pPr eaLnBrk="1" hangingPunct="1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Информация в родительский уголок </a:t>
            </a:r>
          </a:p>
          <a:p>
            <a:pPr eaLnBrk="1" hangingPunct="1"/>
            <a:endParaRPr lang="ru-RU" sz="2000" b="1" dirty="0" smtClean="0"/>
          </a:p>
          <a:p>
            <a:pPr eaLnBrk="1" hangingPunct="1"/>
            <a:endParaRPr lang="ru-RU" sz="2400" dirty="0" smtClean="0"/>
          </a:p>
        </p:txBody>
      </p:sp>
      <p:pic>
        <p:nvPicPr>
          <p:cNvPr id="3379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04036"/>
            <a:ext cx="1571604" cy="175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581525"/>
            <a:ext cx="203358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2" grpId="1"/>
      <p:bldP spid="358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GTGB1KY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1988840"/>
            <a:ext cx="4176463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L6YGMIX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39477" y="1916832"/>
            <a:ext cx="4704523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Вывод и планируемая работа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по теме.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Благодаря использованию комплекса разнообразных методов по ознакомлению с различными элементами культуры русского народа у детей появляются не только новые представления о социальной действительности, но и новые эмоциональные оценки, гуманные сопереживания, что способствует формированию эмоционально-положительного настроя по отношению национальной культуре.</a:t>
            </a:r>
          </a:p>
          <a:p>
            <a:pPr>
              <a:buNone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5" name="WordArt 11"/>
          <p:cNvSpPr>
            <a:spLocks noChangeArrowheads="1" noChangeShapeType="1" noTextEdit="1"/>
          </p:cNvSpPr>
          <p:nvPr/>
        </p:nvSpPr>
        <p:spPr bwMode="auto">
          <a:xfrm>
            <a:off x="250825" y="3500438"/>
            <a:ext cx="655320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2476" name="WordArt 12"/>
          <p:cNvSpPr>
            <a:spLocks noChangeArrowheads="1" noChangeShapeType="1" noTextEdit="1"/>
          </p:cNvSpPr>
          <p:nvPr/>
        </p:nvSpPr>
        <p:spPr bwMode="auto">
          <a:xfrm>
            <a:off x="323850" y="4652963"/>
            <a:ext cx="64087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FFFF"/>
                  </a:gs>
                  <a:gs pos="50000">
                    <a:srgbClr val="FFFFFF"/>
                  </a:gs>
                  <a:gs pos="100000">
                    <a:srgbClr val="66FFFF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2477" name="WordArt 13"/>
          <p:cNvSpPr>
            <a:spLocks noChangeArrowheads="1" noChangeShapeType="1" noTextEdit="1"/>
          </p:cNvSpPr>
          <p:nvPr/>
        </p:nvSpPr>
        <p:spPr bwMode="auto">
          <a:xfrm>
            <a:off x="323850" y="5734050"/>
            <a:ext cx="61928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2060"/>
                </a:solidFill>
              </a:rPr>
              <a:t>«</a:t>
            </a:r>
            <a:r>
              <a:rPr lang="ru-RU" sz="2800" i="1" u="sng" dirty="0" smtClean="0">
                <a:solidFill>
                  <a:srgbClr val="002060"/>
                </a:solidFill>
              </a:rPr>
              <a:t>РУССКИЙ </a:t>
            </a:r>
            <a:r>
              <a:rPr lang="ru-RU" sz="2800" i="1" dirty="0" smtClean="0">
                <a:solidFill>
                  <a:srgbClr val="002060"/>
                </a:solidFill>
              </a:rPr>
              <a:t>народ не должен терять своего нравственного авторитета среди других народов — авторитета, достойно завоеванного русским искусством, литературой…Национальные отличия сохранятся и в XXI веке, если мы будем озабочены воспитанием душ, а не только передачей знаний»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       Д.С.Лихачев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1" name="Picture 4" descr="miheev1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1942"/>
            <a:ext cx="3863259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5719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наше</a:t>
            </a:r>
            <a:r>
              <a:rPr lang="ru-RU" sz="2400" dirty="0" smtClean="0">
                <a:solidFill>
                  <a:srgbClr val="0070C0"/>
                </a:solidFill>
                <a:hlinkClick r:id="rId2"/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время возрождается интерес к национальным культурам, к обрядам и обычаям наших предков, к различным этапам развития истории народов и племен. Можно увидеть, что родители окружают детей вниманием и заботой в соответствии со своим пониманием и возможностями. Однако традиционным в их действиях является лишь разговор с малышом на родном языке, реже использование напевов, </a:t>
            </a:r>
            <a:r>
              <a:rPr lang="ru-RU" sz="2400" dirty="0" err="1" smtClean="0">
                <a:solidFill>
                  <a:srgbClr val="002060"/>
                </a:solidFill>
              </a:rPr>
              <a:t>пестушек</a:t>
            </a:r>
            <a:r>
              <a:rPr lang="ru-RU" sz="2400" dirty="0" smtClean="0">
                <a:solidFill>
                  <a:srgbClr val="002060"/>
                </a:solidFill>
              </a:rPr>
              <a:t> и </a:t>
            </a:r>
            <a:r>
              <a:rPr lang="ru-RU" sz="2400" dirty="0" err="1" smtClean="0">
                <a:solidFill>
                  <a:srgbClr val="002060"/>
                </a:solidFill>
              </a:rPr>
              <a:t>потешек</a:t>
            </a:r>
            <a:r>
              <a:rPr lang="ru-RU" sz="2400" dirty="0" smtClean="0">
                <a:solidFill>
                  <a:srgbClr val="002060"/>
                </a:solidFill>
              </a:rPr>
              <a:t>, игр. Сказки и загадки присутствуют в его воспитании как элемент фольклора, обрядовая часть отсутствует вовсе, подтексты культуры незнакомы порой даже самому педагогу. Поэтому часто знакомство со своей родной культурой, именно знакомство, поверхностное внешнее.</a:t>
            </a:r>
            <a:endParaRPr lang="ru-RU" sz="2400" dirty="0"/>
          </a:p>
        </p:txBody>
      </p:sp>
      <p:pic>
        <p:nvPicPr>
          <p:cNvPr id="3" name="Picture 5" descr="773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2748" y="5155012"/>
            <a:ext cx="2933698" cy="170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42860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u="sng" dirty="0" smtClean="0">
                <a:solidFill>
                  <a:srgbClr val="333399"/>
                </a:solidFill>
              </a:rPr>
              <a:t>Актуальность темы.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7158" y="642918"/>
            <a:ext cx="8072494" cy="585791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Родители все реже читают детям книги. А патриархальная семья из трех поколений уже практически ушла в прошлое. А с ней и способы передачи информации, сохранения культурных традиций.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 Бабушки и дедушки все реже передают традиции семьи. Да и сами родители крайне редко играют с детьми в игры своего детства и рассказывают сказки.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В такой ситуации </a:t>
            </a:r>
            <a:r>
              <a:rPr lang="ru-RU" sz="2400" b="1" u="sng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детский сад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становится местом, где ребенок узнает о культуре, традициях и обычаях своих предков, знакомится с народным творчеством. Благодаря использованию комплекса разнообразных методов по ознакомлению с различными элементами культуры русского народа у детей появляются не только новые представления о социальной действительности, но и новые эмоциональные оценки, гуманные сопереживания, </a:t>
            </a:r>
            <a:r>
              <a:rPr lang="ru-RU" sz="2400" b="1" u="sng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что способствует формированию эмоционально-положительного настроя по отношению к национальной культуре.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>
              <a:solidFill>
                <a:srgbClr val="003366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5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6624637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20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8198" name="Picture 10" descr="63e88de767d6637a447f6d35f1be6d7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5849937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Задачи: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282" y="857233"/>
            <a:ext cx="8643998" cy="5000660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Помочь детям </a:t>
            </a:r>
            <a:r>
              <a:rPr lang="ru-RU" sz="2400" b="1" dirty="0" smtClean="0">
                <a:solidFill>
                  <a:srgbClr val="002060"/>
                </a:solidFill>
              </a:rPr>
              <a:t>почувствовать духовную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жизнь русского народа.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Познакомить с культурным наследием предков.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Воспитывать гордость за свой народ, пробуждать чувство любви к Родине, патриотизма через духовное самоопределение.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Развивать нравственные качества личности дошкольника.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Помочь детям осознать взаимосвязи настоящего, прошлого и будущего.</a:t>
            </a:r>
          </a:p>
          <a:p>
            <a:endParaRPr lang="ru-RU" dirty="0"/>
          </a:p>
        </p:txBody>
      </p:sp>
      <p:pic>
        <p:nvPicPr>
          <p:cNvPr id="10" name="Picture 5" descr="i?id=34475022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0"/>
            <a:ext cx="2357422" cy="172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WordArt 10" descr="Коричневый мрамор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5832475" cy="1079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Impact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121444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Основные направления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429157"/>
          </a:xfrm>
        </p:spPr>
        <p:txBody>
          <a:bodyPr/>
          <a:lstStyle/>
          <a:p>
            <a:pPr algn="ctr"/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1. </a:t>
            </a: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Создание атмосферы национального быта.</a:t>
            </a:r>
            <a:endParaRPr lang="ru-RU" sz="28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Каждому педагогу известно, что окружающие предметы оказывают большое влияние на формирование душевных качеств ребенка — развивают любознательность, воспитывают чувство прекрасного.  Ребят должны окружать предметы, характерные для русского народного быта. Это позволит детям с раннего возраста ощутить себя частью великого народа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74"/>
            <a:ext cx="218149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857620" y="5000637"/>
            <a:ext cx="2214578" cy="1857363"/>
          </a:xfrm>
          <a:prstGeom prst="rect">
            <a:avLst/>
          </a:prstGeom>
          <a:noFill/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215206" y="4882492"/>
            <a:ext cx="1928794" cy="1975508"/>
          </a:xfrm>
          <a:prstGeom prst="rect">
            <a:avLst/>
          </a:prstGeom>
          <a:noFill/>
        </p:spPr>
      </p:pic>
      <p:pic>
        <p:nvPicPr>
          <p:cNvPr id="13" name="Picture 21" descr="backgrounds_1000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5338" y="285728"/>
            <a:ext cx="51752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" descr="backgrounds_1000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357562"/>
            <a:ext cx="51752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1" descr="backgrounds_1000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786049" y="5572140"/>
            <a:ext cx="48260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3" descr="star2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21429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5472113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2000" kern="10" dirty="0">
              <a:ln w="9525">
                <a:solidFill>
                  <a:srgbClr val="00FF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47FF"/>
                  </a:gs>
                  <a:gs pos="13000">
                    <a:srgbClr val="000082"/>
                  </a:gs>
                  <a:gs pos="28000">
                    <a:srgbClr val="0047FF"/>
                  </a:gs>
                  <a:gs pos="42000">
                    <a:srgbClr val="000082"/>
                  </a:gs>
                  <a:gs pos="57001">
                    <a:srgbClr val="0047FF"/>
                  </a:gs>
                  <a:gs pos="72000">
                    <a:srgbClr val="000082"/>
                  </a:gs>
                  <a:gs pos="87000">
                    <a:srgbClr val="0047FF"/>
                  </a:gs>
                  <a:gs pos="100000">
                    <a:srgbClr val="000082"/>
                  </a:gs>
                </a:gsLst>
                <a:lin ang="2700000" scaled="1"/>
              </a:gradFill>
              <a:latin typeface="Arial"/>
              <a:cs typeface="Arial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2.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Широкое использование фольклора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(сказок, песен, частушек, пословиц, поговорок и т.п.).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4357717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 русском песенном фольклоре чудесным образом сочетаются слово и музыкальный ритм. В устном народном творчестве как нигде отразились черты русского характера, присущие ему нравственные ценности — представления о добре, красоте, правде, верности и т.п. Особое место в таких произведениях занимает уважительное отношение к труду, восхищение мастерством человеческих рук. 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Благодаря этому фольклор является богатейшим источником познавательного и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нравственного развития детей.</a:t>
            </a:r>
          </a:p>
          <a:p>
            <a:endParaRPr lang="ru-RU" dirty="0"/>
          </a:p>
        </p:txBody>
      </p:sp>
      <p:pic>
        <p:nvPicPr>
          <p:cNvPr id="9" name="Picture 21" descr="backgrounds_1000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285728"/>
            <a:ext cx="51752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 descr="backgrounds_1000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929330"/>
            <a:ext cx="51752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Картинка 18 из 639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941168"/>
            <a:ext cx="143486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3" descr="star2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2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3. </a:t>
            </a: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</a:rPr>
              <a:t>Знакомство с народным искусством.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Народ проявлял свои творческие устремления и способности лишь в создании предметов, необходимых в труде и быту. Однако в этом мире утилитарных вещей отражалась духовная жизнь народа, его понимание окружающего мира — красоты, природы, людей и др. Народные мастера не копировали природу буквально. Реальность, окрашенная фантазией, порождала самобытные образы. Так рождались сказочно прекрасные росписи на прялках и посуде; узоры в кружеве и вышивке; причудливые игрушки.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4930566"/>
            <a:ext cx="1643041" cy="1927433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71604" y="4929198"/>
            <a:ext cx="1857388" cy="1928802"/>
          </a:xfrm>
          <a:prstGeom prst="rect">
            <a:avLst/>
          </a:prstGeom>
          <a:noFill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428992" y="4913312"/>
            <a:ext cx="1928826" cy="1944688"/>
          </a:xfrm>
          <a:prstGeom prst="rect">
            <a:avLst/>
          </a:prstGeo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929198"/>
            <a:ext cx="2011119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4929198"/>
            <a:ext cx="178591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1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358</TotalTime>
  <Words>795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       «Формирование нравственно-патриотических качеств дошкольников через культуру и традиции русского народа»                                                                                                                                         </vt:lpstr>
      <vt:lpstr>«РУССКИЙ народ не должен терять своего нравственного авторитета среди других народов — авторитета, достойно завоеванного русским искусством, литературой…Национальные отличия сохранятся и в XXI веке, если мы будем озабочены воспитанием душ, а не только передачей знаний»                                                            Д.С.Лихачев     </vt:lpstr>
      <vt:lpstr>В наше время возрождается интерес к национальным культурам, к обрядам и обычаям наших предков, к различным этапам развития истории народов и племен. Можно увидеть, что родители окружают детей вниманием и заботой в соответствии со своим пониманием и возможностями. Однако традиционным в их действиях является лишь разговор с малышом на родном языке, реже использование напевов, пестушек и потешек, игр. Сказки и загадки присутствуют в его воспитании как элемент фольклора, обрядовая часть отсутствует вовсе, подтексты культуры незнакомы порой даже самому педагогу. Поэтому часто знакомство со своей родной культурой, именно знакомство, поверхностное внешнее.</vt:lpstr>
      <vt:lpstr>Актуальность темы.</vt:lpstr>
      <vt:lpstr>Слайд 5</vt:lpstr>
      <vt:lpstr>Задачи: </vt:lpstr>
      <vt:lpstr>Основные направления работы: </vt:lpstr>
      <vt:lpstr>2. Широкое использование фольклора (сказок, песен, частушек, пословиц, поговорок и т.п.). </vt:lpstr>
      <vt:lpstr>3. Знакомство с народным искусством. </vt:lpstr>
      <vt:lpstr>4. Знакомство с русскими народными играми. </vt:lpstr>
      <vt:lpstr>5. Знакомство с традиционными и обрядовыми праздниками. </vt:lpstr>
      <vt:lpstr>6. Создание развивающей среды</vt:lpstr>
      <vt:lpstr>Взаимодействие с родителями </vt:lpstr>
      <vt:lpstr>Слайд 14</vt:lpstr>
      <vt:lpstr>Вывод и планируемая работа по теме.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Юльченок</dc:creator>
  <cp:lastModifiedBy>1</cp:lastModifiedBy>
  <cp:revision>28</cp:revision>
  <dcterms:created xsi:type="dcterms:W3CDTF">2014-11-09T09:40:49Z</dcterms:created>
  <dcterms:modified xsi:type="dcterms:W3CDTF">2014-11-09T19:28:36Z</dcterms:modified>
</cp:coreProperties>
</file>