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47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194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4397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589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2847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026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151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745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89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95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336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643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179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17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4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816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3C906-5D24-43E6-8D1D-00698B7C6D46}" type="datetimeFigureOut">
              <a:rPr lang="ru-RU" smtClean="0"/>
              <a:t>26.01.2019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3E49582-F0CC-4686-A389-74A0251178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57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4009" y="414603"/>
            <a:ext cx="8104909" cy="1960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C0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Технология личностно-ориентированного взаимодействия педагога с детьми</a:t>
            </a:r>
            <a:r>
              <a:rPr lang="ru-RU" sz="36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ikrinkarus.ru/wp-content/uploads/2016/09/teacher-with-kindergarten-cl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253" y="3264866"/>
            <a:ext cx="5617730" cy="324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56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0066"/>
                </a:solidFill>
                <a:latin typeface="Comic Sans MS" panose="030F0702030302020204" pitchFamily="66" charset="0"/>
              </a:rPr>
              <a:t>«</a:t>
            </a:r>
            <a:r>
              <a:rPr lang="ru-RU" sz="2400" b="1" dirty="0">
                <a:solidFill>
                  <a:srgbClr val="000066"/>
                </a:solidFill>
                <a:latin typeface="Comic Sans MS" panose="030F0702030302020204" pitchFamily="66" charset="0"/>
              </a:rPr>
              <a:t>МЕРИ ПОППИНС»</a:t>
            </a:r>
            <a:r>
              <a:rPr lang="ru-RU" sz="2400" b="1" dirty="0">
                <a:solidFill>
                  <a:schemeClr val="tx1"/>
                </a:solidFill>
                <a:latin typeface="Comic Sans MS" panose="030F0702030302020204" pitchFamily="66" charset="0"/>
              </a:rPr>
              <a:t> Она разносторонне развита, тактична, естественна и эмоциональна. А главное - она любит детей, умеет сделать их жизнь радостной и насыщенной. Мечта любого ребёнка и любого родителя - это Мери </a:t>
            </a:r>
            <a:r>
              <a:rPr lang="ru-RU" sz="2400" b="1" dirty="0" err="1">
                <a:solidFill>
                  <a:schemeClr val="tx1"/>
                </a:solidFill>
                <a:latin typeface="Comic Sans MS" panose="030F0702030302020204" pitchFamily="66" charset="0"/>
              </a:rPr>
              <a:t>Поппинс</a:t>
            </a:r>
            <a:r>
              <a:rPr lang="ru-RU" sz="2400" b="1" dirty="0">
                <a:solidFill>
                  <a:schemeClr val="tx1"/>
                </a:solidFill>
                <a:latin typeface="Comic Sans MS" panose="030F0702030302020204" pitchFamily="66" charset="0"/>
              </a:rPr>
              <a:t>. Но так ли часто в реальной жизни мы встречаем таких педагогов, и так ли много в нас самих от этой удивительной воспитательницы. </a:t>
            </a:r>
            <a:br>
              <a:rPr lang="ru-RU" sz="2400" b="1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endParaRPr lang="ru-RU" sz="24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42" name="Picture 2" descr="http://i41.beon.ru/21/98/1209821/20/36045720/1a4ba1a862f830deb08c8ed5a8cf09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235" y="3614903"/>
            <a:ext cx="5126183" cy="324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20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72836" y="671945"/>
            <a:ext cx="10160000" cy="1320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Общение – </a:t>
            </a:r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дистанция</a:t>
            </a:r>
            <a:r>
              <a:rPr lang="en-US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en-US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Общение </a:t>
            </a:r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– заигрывание</a:t>
            </a:r>
            <a:b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Общение – устрашение </a:t>
            </a:r>
            <a:b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Общение на основе дружеского расположения</a:t>
            </a:r>
            <a:b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Общение на основе увлечённости совместной творческой деятельностью </a:t>
            </a:r>
            <a:b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endParaRPr lang="ru-RU" sz="32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00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6583" y="488373"/>
            <a:ext cx="9247908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ДИСТАНЦИЯ ОБЩЕНИЯ </a:t>
            </a:r>
            <a:r>
              <a:rPr lang="ru-RU" sz="28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субъективный пространственный критерий эмоциональной близости людей. Дистанция должна обеспечить оптимальный контакт и свободу одновременно.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ПРОСТРАНСТВО ОБЩЕНИЯ</a:t>
            </a:r>
            <a:r>
              <a:rPr lang="ru-RU" sz="2800" dirty="0" smtClean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общее визуальное и мыслимое пространство с однозначным пониманием смысла средств общения. </a:t>
            </a:r>
            <a:endParaRPr lang="ru-RU" sz="28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87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8600"/>
            <a:ext cx="8596668" cy="69619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ВАЖНО!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7334" y="924791"/>
            <a:ext cx="9640839" cy="306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собеседники видели друг друга.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Стремиться, чтобы они находились в равных позициях общения и видели одну и ту же зрительную картину перед глазами. Чтобы в словах имелся одинаковый смысл.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Наказание только обостряет чувства ребёнка, ухудшает реакцию на воспитателя, приводит к соперничеству между ребёнком и взрослым вместо доверия и уважения. </a:t>
            </a:r>
            <a:endParaRPr lang="ru-RU" sz="2400" b="1" dirty="0">
              <a:solidFill>
                <a:srgbClr val="00206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rastishka.by/wp-content/uploads/2015/04/vitaminki-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423" y="4778876"/>
            <a:ext cx="2554595" cy="191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babyzzz.ru/wp-content/uploads/2014/02/%D0%BC%D0%B0%D0%BC%D0%B0-%D1%80%D0%B0%D0%B7%D0%B3%D0%BE%D0%B2%D0%B0%D1%80%D0%B8%D0%B2%D0%B0%D0%B5%D1%82-%D1%81-%D1%81%D1%8B%D0%BD%D0%BE%D0%BC-%D0%BE%D0%B1-%D0%BE%D0%BD%D0%B0%D0%BD%D0%B8%D0%B7%D0%BC%D0%B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13" y="4682551"/>
            <a:ext cx="2808720" cy="211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22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8991" y="270165"/>
            <a:ext cx="9850582" cy="5742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Взрослые и дети постоянно находятся в разных «пространствах», каждый в своём, в «пространстве» ребёнка главное место занимают игры, занятия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Взрослые и дети находятся на разных позициях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Взрослые и дети часто в одних и тех же словах усматривают совершенно разный смысл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Если вы хотите послушать ребёнка, то повернитесь к нему лицом. Важно, чтобы ваши и его глаза находились на одном уровне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Если ребёнок стоит, то лучше всего присесть рядом Непозволительно общаться с ребёнком, находясь в другой комнате, или разговаривать с ним через плечо.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Любое проявление невнимания говорит о том, насколько вы готовы его слушать и услышать 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81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3198" y="661554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Очень важно, чтобы Вам и детям хотелось быть вместе, хотелось быть вместе, в одном «пространстве», так чтобы чувствовался взаимный контакт, не нарушающий в то же время свободу и равенство позиций. </a:t>
            </a:r>
            <a:r>
              <a:rPr lang="ru-RU" sz="2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Педагог и дети должны быть не рядом и не над, а вместе, т.е. педагог должен как можно чаще выбирать личностно- ориентированную модель взаимодействия друг с другом. т.е. педагог должен как можно чаще выбирать личностно- ориентированную модель взаимодействия друг с другом.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endParaRPr lang="ru-RU" sz="28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64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chemeClr val="accent5"/>
                </a:solidFill>
              </a:rPr>
              <a:t>Стать другом для детей не так трудно, нужно только этого захотеть! </a:t>
            </a:r>
            <a:br>
              <a:rPr lang="ru-RU" b="1" i="1" u="sng" dirty="0">
                <a:solidFill>
                  <a:schemeClr val="accent5"/>
                </a:solidFill>
              </a:rPr>
            </a:br>
            <a:endParaRPr lang="ru-RU" b="1" i="1" u="sng" dirty="0">
              <a:solidFill>
                <a:schemeClr val="accent5"/>
              </a:solidFill>
            </a:endParaRPr>
          </a:p>
        </p:txBody>
      </p:sp>
      <p:pic>
        <p:nvPicPr>
          <p:cNvPr id="12290" name="Picture 2" descr="http://starkov.su/wp-content/uploads/2014/05/001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402" y="2762971"/>
            <a:ext cx="5715000" cy="3514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99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04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900igr.net/datas/doshkolnoe-obrazovanie/Nravstvenno-patrioticheskoe-vospitanie-doshkolnikov/0015-015-Spasibo-za-vnim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681" y="592428"/>
            <a:ext cx="7348209" cy="550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28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8481" y="643327"/>
            <a:ext cx="87664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400" b="1" dirty="0" smtClean="0">
              <a:solidFill>
                <a:srgbClr val="000066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Задача </a:t>
            </a:r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ДОУ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- раскрыть индивидуальность ребенка, помочь ей проявиться, развиться, устояться, обрести избирательность и устойчивость к социальным воздействиям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anose="030F0702030302020204" pitchFamily="66" charset="0"/>
              </a:rPr>
              <a:t>.</a:t>
            </a: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anose="030F0702030302020204" pitchFamily="66" charset="0"/>
            </a:endParaRPr>
          </a:p>
          <a:p>
            <a:pPr algn="just"/>
            <a:endParaRPr lang="en-US" sz="24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400" dirty="0" smtClean="0">
                <a:latin typeface="Comic Sans MS" panose="030F0702030302020204" pitchFamily="66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Цель обучения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состоит в создании системы психолого-педагогических условий, позволяющих работать с каждым ребенком в отдельности с учетом индивидуальных познавательных возможностей, потребностей и интересов.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53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726" y="279784"/>
            <a:ext cx="1017270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Личностно-ориентированная  технология</a:t>
            </a:r>
            <a:r>
              <a:rPr lang="ru-RU" sz="28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 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-  это такая воспитательная система, где ребенок является высшей ценностью и ставится в центр воспитательного процесса. Личностно-ориентированное воспитание основывается на известных принципах гуманистической педагогики: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самоценности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 личности, уважении к ней,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природосообразности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 воспитания, добре и ласке как основном средстве</a:t>
            </a:r>
            <a:r>
              <a:rPr lang="ru-RU" sz="2800" b="1" dirty="0" smtClean="0"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. 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pic>
        <p:nvPicPr>
          <p:cNvPr id="6146" name="Picture 2" descr="http://www.childcare-courses.co.uk/wp-content/uploads/2015/05/start-a-career-in-child-ca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918" y="4579861"/>
            <a:ext cx="3127664" cy="204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05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pandfly.ru/wp-content/uploads/2015/09/1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901" y="3483616"/>
            <a:ext cx="3972791" cy="313783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8210" y="418930"/>
            <a:ext cx="8790709" cy="3154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800" b="1" u="sng" dirty="0">
                <a:solidFill>
                  <a:schemeClr val="accent5"/>
                </a:solidFill>
                <a:latin typeface="Comic Sans MS" panose="030F0702030302020204" pitchFamily="66" charset="0"/>
              </a:rPr>
              <a:t>ПОЗИЦИЯ ОБЩЕНИЯ </a:t>
            </a:r>
            <a:r>
              <a:rPr lang="ru-RU" sz="2800" b="1" i="1" dirty="0">
                <a:solidFill>
                  <a:srgbClr val="7030A0"/>
                </a:solidFill>
                <a:latin typeface="Comic Sans MS" panose="030F0702030302020204" pitchFamily="66" charset="0"/>
              </a:rPr>
              <a:t>-</a:t>
            </a:r>
            <a:r>
              <a:rPr lang="ru-RU" sz="2800" b="1" i="1" dirty="0">
                <a:latin typeface="Comic Sans MS" panose="030F0702030302020204" pitchFamily="66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Comic Sans MS" panose="030F0702030302020204" pitchFamily="66" charset="0"/>
              </a:rPr>
              <a:t>это положение людей относительно друг друга, при котором существует зрительный контакт. Для того чтобы этот контакт складывался успешно, люди должны стоять лицом друг к другу и их глаза находиться на одном уровне.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47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7334" y="238992"/>
            <a:ext cx="8596668" cy="10079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«КАРАБАС-БАРАБАС» страх и подчинение </a:t>
            </a:r>
            <a:r>
              <a:rPr lang="ru-RU" sz="31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взрослому. 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100" name="Picture 4" descr="http://barabas-bar.ru/assets/img/barab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46" y="1675821"/>
            <a:ext cx="2587625" cy="4182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38659" y="1921149"/>
            <a:ext cx="81136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Такой </a:t>
            </a:r>
            <a:r>
              <a:rPr lang="ru-RU" sz="2400" b="1" dirty="0" smtClean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педагог нуждается лишь в чётком и правильном исполнении детьми его требований. </a:t>
            </a:r>
            <a:r>
              <a:rPr lang="en-US" sz="2400" b="1" dirty="0" smtClean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Основой </a:t>
            </a:r>
            <a:r>
              <a:rPr lang="ru-RU" sz="2400" b="1" dirty="0" smtClean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отношений является страх и подчинение взрослому. Активность детей, освобождённых на некоторое время от давления такого воспитателя, направляется на выплеск накопившейся энергии, они не обращают внимание на воздействие взрослого пока не устанут. Дети быстро привыкают к стимулам (окрик и замечание) и перестают реагировать на спокойный голос и совет. выработка у детей двойной позиции, </a:t>
            </a:r>
            <a:r>
              <a:rPr lang="ru-RU" sz="2400" b="1" dirty="0" err="1" smtClean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манипулятивных</a:t>
            </a:r>
            <a:r>
              <a:rPr lang="ru-RU" sz="2400" b="1" dirty="0" smtClean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способностей 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22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«</a:t>
            </a: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Мальвина»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170" name="Picture 2" descr="http://www.fantasiya.net/_fr/5/394189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84" y="1403797"/>
            <a:ext cx="2707859" cy="345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74265" y="1931831"/>
            <a:ext cx="800377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Такой воспитатель четко знает, что правильно, чего нет, что нужно, а что бесполезно. Это умный педагог, но действующий только по чётко заданному самому себе стереотипу. В выработке автоматических навыков такой воспитатель добивается успехов, но в регулировании повседневного общения с возникающими в процессе него конфликтами подход «Мальвины» оказывается бездейственным.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38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6027" y="325993"/>
            <a:ext cx="10338953" cy="2858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«СПЯЩАЯ КРАСАВИЦА»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безразлична к детям Она безразлична к детям, они предоставлены сами себе. Общение между детьми и педагогом носит чисто формальный характер, а отношения между детьми и их деятельностью никак не регулируются. Становятся либо расторможенными, либо безразличными. Дети не могут себя занять, постепенно они становятся либо расторможенными, либо безразличными.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www.1zoom.ru/big2/79/104786-ya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671" y="3342027"/>
            <a:ext cx="4325793" cy="32443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17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149993" cy="132080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rgbClr val="000066"/>
                </a:solidFill>
                <a:latin typeface="Comic Sans MS" panose="030F0702030302020204" pitchFamily="66" charset="0"/>
              </a:rPr>
              <a:t>«</a:t>
            </a:r>
            <a:r>
              <a:rPr lang="ru-RU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СНЕЖНАЯ КОРОЛЕВА» </a:t>
            </a:r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лишена чувства любви и привязанности к 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детям</a:t>
            </a:r>
            <a:r>
              <a:rPr lang="en-US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.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Она </a:t>
            </a:r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добивается подчинения, манипулируя чувствами, подменяя насыщенную естественную жизнь внешне привлекательным, но, по сути бесполезным времяпрепровождением. 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Формируются </a:t>
            </a:r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бесчувственность, холодность по отношению друг к 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другу. </a:t>
            </a:r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При такой воспитательской позиции у детей часто формируются бесчувственность, холодность по отношению друг к другу. </a:t>
            </a:r>
            <a:b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</a:b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 descr="http://www.stihi.ru/pics/2013/11/16/83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966" y="3967697"/>
            <a:ext cx="2068369" cy="2661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62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775921" cy="13208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«НАСЕДКА» </a:t>
            </a:r>
            <a:r>
              <a:rPr lang="ru-RU" sz="2400" dirty="0">
                <a:solidFill>
                  <a:srgbClr val="7030A0"/>
                </a:solidFill>
                <a:latin typeface="Comic Sans MS" panose="030F0702030302020204" pitchFamily="66" charset="0"/>
              </a:rPr>
              <a:t>опека и тщательное к развитию у детей лени, низкой самооценке, </a:t>
            </a:r>
            <a:r>
              <a:rPr lang="ru-RU" sz="24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инертности. </a:t>
            </a:r>
            <a:r>
              <a:rPr lang="ru-RU" sz="2400" dirty="0">
                <a:solidFill>
                  <a:srgbClr val="7030A0"/>
                </a:solidFill>
                <a:latin typeface="Comic Sans MS" panose="030F0702030302020204" pitchFamily="66" charset="0"/>
              </a:rPr>
              <a:t>Идеальный вариант воспитателя для ясельной группы. Она заботлива, внимательна, ни на минуту не оставляет детей без контроля. Но такая опека и тщательное сопровождение всей детской жизнедеятельности в других возрастных группах приводит к развитию у детей лени, низкой самооценке, инертности</a:t>
            </a:r>
            <a:r>
              <a:rPr lang="ru-RU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. </a:t>
            </a:r>
            <a:br>
              <a:rPr lang="ru-RU" sz="24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endParaRPr lang="ru-RU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http://s51.radikal.ru/i131/1402/78/0d4167d4bd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394" y="3564082"/>
            <a:ext cx="4149798" cy="30653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77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357</TotalTime>
  <Words>661</Words>
  <Application>Microsoft Office PowerPoint</Application>
  <PresentationFormat>Произвольный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«КАРАБАС-БАРАБАС» страх и подчинение взрослому.  </vt:lpstr>
      <vt:lpstr>«Мальвина»</vt:lpstr>
      <vt:lpstr>Презентация PowerPoint</vt:lpstr>
      <vt:lpstr>«СНЕЖНАЯ КОРОЛЕВА» лишена чувства любви и привязанности к детям. Она добивается подчинения, манипулируя чувствами, подменяя насыщенную естественную жизнь внешне привлекательным, но, по сути бесполезным времяпрепровождением. Формируются бесчувственность, холодность по отношению друг к другу. При такой воспитательской позиции у детей часто формируются бесчувственность, холодность по отношению друг к другу.  </vt:lpstr>
      <vt:lpstr>«НАСЕДКА» опека и тщательное к развитию у детей лени, низкой самооценке, инертности. Идеальный вариант воспитателя для ясельной группы. Она заботлива, внимательна, ни на минуту не оставляет детей без контроля. Но такая опека и тщательное сопровождение всей детской жизнедеятельности в других возрастных группах приводит к развитию у детей лени, низкой самооценке, инертности.  </vt:lpstr>
      <vt:lpstr>«МЕРИ ПОППИНС» Она разносторонне развита, тактична, естественна и эмоциональна. А главное - она любит детей, умеет сделать их жизнь радостной и насыщенной. Мечта любого ребёнка и любого родителя - это Мери Поппинс. Но так ли часто в реальной жизни мы встречаем таких педагогов, и так ли много в нас самих от этой удивительной воспитательницы.  </vt:lpstr>
      <vt:lpstr>Общение – дистанция Общение – заигрывание Общение – устрашение  Общение на основе дружеского расположения Общение на основе увлечённости совместной творческой деятельностью  </vt:lpstr>
      <vt:lpstr>Презентация PowerPoint</vt:lpstr>
      <vt:lpstr>ВАЖНО!</vt:lpstr>
      <vt:lpstr>Презентация PowerPoint</vt:lpstr>
      <vt:lpstr>Очень важно, чтобы Вам и детям хотелось быть вместе, хотелось быть вместе, в одном «пространстве», так чтобы чувствовался взаимный контакт, не нарушающий в то же время свободу и равенство позиций.   Педагог и дети должны быть не рядом и не над, а вместе, т.е. педагог должен как можно чаще выбирать личностно- ориентированную модель взаимодействия друг с другом. т.е. педагог должен как можно чаще выбирать личностно- ориентированную модель взаимодействия друг с другом.   </vt:lpstr>
      <vt:lpstr>Стать другом для детей не так трудно, нужно только этого захотеть!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Comp</cp:lastModifiedBy>
  <cp:revision>10</cp:revision>
  <dcterms:created xsi:type="dcterms:W3CDTF">2016-11-23T13:07:43Z</dcterms:created>
  <dcterms:modified xsi:type="dcterms:W3CDTF">2019-01-26T08:19:23Z</dcterms:modified>
</cp:coreProperties>
</file>