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70" r:id="rId2"/>
    <p:sldId id="276" r:id="rId3"/>
    <p:sldId id="278" r:id="rId4"/>
    <p:sldId id="311" r:id="rId5"/>
    <p:sldId id="312" r:id="rId6"/>
    <p:sldId id="264" r:id="rId7"/>
    <p:sldId id="258" r:id="rId8"/>
    <p:sldId id="256" r:id="rId9"/>
    <p:sldId id="268" r:id="rId10"/>
    <p:sldId id="269" r:id="rId11"/>
    <p:sldId id="294" r:id="rId12"/>
    <p:sldId id="300" r:id="rId13"/>
    <p:sldId id="265" r:id="rId14"/>
    <p:sldId id="295" r:id="rId15"/>
    <p:sldId id="286" r:id="rId16"/>
    <p:sldId id="303" r:id="rId17"/>
    <p:sldId id="313" r:id="rId18"/>
    <p:sldId id="283" r:id="rId19"/>
    <p:sldId id="284" r:id="rId20"/>
    <p:sldId id="301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3300"/>
    <a:srgbClr val="FFEF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24" autoAdjust="0"/>
    <p:restoredTop sz="92308" autoAdjust="0"/>
  </p:normalViewPr>
  <p:slideViewPr>
    <p:cSldViewPr>
      <p:cViewPr varScale="1">
        <p:scale>
          <a:sx n="67" d="100"/>
          <a:sy n="67" d="100"/>
        </p:scale>
        <p:origin x="-14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6A2C27B-E30B-4E66-BAF0-B2156C66AD77}" type="datetimeFigureOut">
              <a:rPr lang="ru-RU"/>
              <a:pPr>
                <a:defRPr/>
              </a:pPr>
              <a:t>21.10.2015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39AD0E-8E9B-4CC5-B097-BE3C7A9098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39AD0E-8E9B-4CC5-B097-BE3C7A9098D3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5BA352-8F26-4A3F-B6FF-63168D3E0C2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05B32-1CE7-47E1-9B70-0FA17A894C88}" type="datetimeFigureOut">
              <a:rPr lang="ru-RU"/>
              <a:pPr>
                <a:defRPr/>
              </a:pPr>
              <a:t>21.10.2015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823B0-68AC-4693-A651-903187D91E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A0F63-FA45-420C-AC82-EB270A4F134F}" type="datetimeFigureOut">
              <a:rPr lang="ru-RU"/>
              <a:pPr>
                <a:defRPr/>
              </a:pPr>
              <a:t>21.10.2015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1D114-8DF1-4A22-9004-8147E5E13E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C163A-3731-4EC8-9AE9-A1B840BB9A4F}" type="datetimeFigureOut">
              <a:rPr lang="ru-RU"/>
              <a:pPr>
                <a:defRPr/>
              </a:pPr>
              <a:t>21.10.2015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FCECA-6AA1-4516-B8E1-AB6C182CCE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7E419-D386-4231-9D73-8A9C278EF6C0}" type="datetimeFigureOut">
              <a:rPr lang="ru-RU"/>
              <a:pPr>
                <a:defRPr/>
              </a:pPr>
              <a:t>21.10.2015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B5CAA-98EC-49B4-9AD9-BF0C448CEC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788D0-2418-400B-8612-FA24CED3F7EF}" type="datetimeFigureOut">
              <a:rPr lang="ru-RU"/>
              <a:pPr>
                <a:defRPr/>
              </a:pPr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5E758-727B-439D-A5BB-E3B8448D8D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03C1E-69B2-4366-AA7A-6C0DB8DA9EBE}" type="datetimeFigureOut">
              <a:rPr lang="ru-RU"/>
              <a:pPr>
                <a:defRPr/>
              </a:pPr>
              <a:t>21.10.2015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BEEEE-20CE-437A-B834-E97ACEEA0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2C4AF-8ECA-45F1-99C5-7D44729E66F5}" type="datetimeFigureOut">
              <a:rPr lang="ru-RU"/>
              <a:pPr>
                <a:defRPr/>
              </a:pPr>
              <a:t>21.10.2015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FFF31-5A73-4B11-AD73-868C638FAB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8A61A-F5F7-4B78-8717-38443B4596C5}" type="datetimeFigureOut">
              <a:rPr lang="ru-RU"/>
              <a:pPr>
                <a:defRPr/>
              </a:pPr>
              <a:t>21.10.2015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F4516-1571-4043-9CBF-12FCE13DA7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4A45A-4D9E-4315-83CE-3248D3F7480A}" type="datetimeFigureOut">
              <a:rPr lang="ru-RU"/>
              <a:pPr>
                <a:defRPr/>
              </a:pPr>
              <a:t>21.10.2015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6DC38-2763-48EC-ABB8-24AF815800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20DD6-1BB2-4A60-9282-2B62EDBA378D}" type="datetimeFigureOut">
              <a:rPr lang="ru-RU"/>
              <a:pPr>
                <a:defRPr/>
              </a:pPr>
              <a:t>21.10.2015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A51C8-4174-4DD1-B1F2-60108D6E13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A8658-37D6-46CB-A54C-BDB590F34069}" type="datetimeFigureOut">
              <a:rPr lang="ru-RU"/>
              <a:pPr>
                <a:defRPr/>
              </a:pPr>
              <a:t>21.10.2015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42705-6114-45C2-951E-B11C357E90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157C45D-1437-4667-84C7-8A353FE2FFD1}" type="datetimeFigureOut">
              <a:rPr lang="ru-RU"/>
              <a:pPr>
                <a:defRPr/>
              </a:pPr>
              <a:t>21.10.2015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CDD49EF-BCF9-4299-AC69-3C7B268776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1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gif"/><Relationship Id="rId12" Type="http://schemas.openxmlformats.org/officeDocument/2006/relationships/image" Target="../media/image17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1.gif"/><Relationship Id="rId11" Type="http://schemas.openxmlformats.org/officeDocument/2006/relationships/image" Target="../media/image16.gif"/><Relationship Id="rId5" Type="http://schemas.openxmlformats.org/officeDocument/2006/relationships/image" Target="../media/image10.jpeg"/><Relationship Id="rId10" Type="http://schemas.openxmlformats.org/officeDocument/2006/relationships/image" Target="../media/image15.gif"/><Relationship Id="rId4" Type="http://schemas.openxmlformats.org/officeDocument/2006/relationships/image" Target="../media/image9.jpeg"/><Relationship Id="rId9" Type="http://schemas.openxmlformats.org/officeDocument/2006/relationships/image" Target="../media/image1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ayli.ru/smile/multyashki-1805.htm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500042"/>
            <a:ext cx="9144000" cy="557216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0099"/>
                </a:solidFill>
                <a:effectLst/>
              </a:rPr>
              <a:t>урок русского языка в       классе </a:t>
            </a:r>
            <a:br>
              <a:rPr lang="ru-RU" sz="2800" dirty="0" smtClean="0">
                <a:solidFill>
                  <a:srgbClr val="000099"/>
                </a:solidFill>
                <a:effectLst/>
              </a:rPr>
            </a:br>
            <a:r>
              <a:rPr lang="ru-RU" sz="2800" dirty="0" smtClean="0">
                <a:solidFill>
                  <a:srgbClr val="000099"/>
                </a:solidFill>
                <a:effectLst/>
              </a:rPr>
              <a:t/>
            </a:r>
            <a:br>
              <a:rPr lang="ru-RU" sz="2800" dirty="0" smtClean="0">
                <a:solidFill>
                  <a:srgbClr val="000099"/>
                </a:solidFill>
                <a:effectLst/>
              </a:rPr>
            </a:br>
            <a:r>
              <a:rPr lang="ru-RU" sz="2800" dirty="0" smtClean="0">
                <a:solidFill>
                  <a:srgbClr val="000099"/>
                </a:solidFill>
                <a:effectLst/>
              </a:rPr>
              <a:t>по теме </a:t>
            </a:r>
            <a:br>
              <a:rPr lang="ru-RU" sz="2800" dirty="0" smtClean="0">
                <a:solidFill>
                  <a:srgbClr val="000099"/>
                </a:solidFill>
                <a:effectLst/>
              </a:rPr>
            </a:br>
            <a:r>
              <a:rPr lang="ru-RU" sz="2800" dirty="0" smtClean="0">
                <a:solidFill>
                  <a:srgbClr val="000099"/>
                </a:solidFill>
                <a:effectLst/>
              </a:rPr>
              <a:t/>
            </a:r>
            <a:br>
              <a:rPr lang="ru-RU" sz="2800" dirty="0" smtClean="0">
                <a:solidFill>
                  <a:srgbClr val="000099"/>
                </a:solidFill>
                <a:effectLst/>
              </a:rPr>
            </a:br>
            <a:r>
              <a:rPr lang="ru-RU" sz="2800" dirty="0" smtClean="0">
                <a:solidFill>
                  <a:srgbClr val="000099"/>
                </a:solidFill>
                <a:effectLst/>
              </a:rPr>
              <a:t>«обобщение правил правописания проверяемых  букв  в корне слова </a:t>
            </a:r>
            <a:r>
              <a:rPr lang="ru-RU" sz="2800" dirty="0" smtClean="0">
                <a:solidFill>
                  <a:srgbClr val="000099"/>
                </a:solidFill>
                <a:effectLst/>
              </a:rPr>
              <a:t>»</a:t>
            </a:r>
            <a:br>
              <a:rPr lang="ru-RU" sz="2800" dirty="0" smtClean="0">
                <a:solidFill>
                  <a:srgbClr val="000099"/>
                </a:solidFill>
                <a:effectLst/>
              </a:rPr>
            </a:br>
            <a:r>
              <a:rPr lang="ru-RU" sz="2800" dirty="0" smtClean="0">
                <a:solidFill>
                  <a:srgbClr val="000099"/>
                </a:solidFill>
                <a:effectLst/>
              </a:rPr>
              <a:t/>
            </a:r>
            <a:br>
              <a:rPr lang="ru-RU" sz="2800" dirty="0" smtClean="0">
                <a:solidFill>
                  <a:srgbClr val="000099"/>
                </a:solidFill>
                <a:effectLst/>
              </a:rPr>
            </a:br>
            <a:r>
              <a:rPr lang="ru-RU" sz="2800" dirty="0" smtClean="0">
                <a:solidFill>
                  <a:srgbClr val="000099"/>
                </a:solidFill>
                <a:effectLst/>
              </a:rPr>
              <a:t/>
            </a:r>
            <a:br>
              <a:rPr lang="ru-RU" sz="2800" dirty="0" smtClean="0">
                <a:solidFill>
                  <a:srgbClr val="000099"/>
                </a:solidFill>
                <a:effectLst/>
              </a:rPr>
            </a:br>
            <a:r>
              <a:rPr lang="ru-RU" sz="2800" dirty="0" smtClean="0">
                <a:solidFill>
                  <a:srgbClr val="000099"/>
                </a:solidFill>
                <a:effectLst/>
              </a:rPr>
              <a:t>учитель: </a:t>
            </a:r>
            <a:r>
              <a:rPr lang="ru-RU" sz="2800" dirty="0" err="1" smtClean="0">
                <a:solidFill>
                  <a:srgbClr val="000099"/>
                </a:solidFill>
                <a:effectLst/>
              </a:rPr>
              <a:t>Евглевская</a:t>
            </a:r>
            <a:r>
              <a:rPr lang="ru-RU" sz="2800" dirty="0" smtClean="0">
                <a:solidFill>
                  <a:srgbClr val="000099"/>
                </a:solidFill>
                <a:effectLst/>
              </a:rPr>
              <a:t> В м</a:t>
            </a:r>
            <a:endParaRPr lang="ru-RU" sz="2800" dirty="0">
              <a:solidFill>
                <a:srgbClr val="000099"/>
              </a:solidFill>
            </a:endParaRPr>
          </a:p>
        </p:txBody>
      </p:sp>
      <p:pic>
        <p:nvPicPr>
          <p:cNvPr id="3076" name="Picture 4" descr="C:\Documents and Settings\Admin\Рабочий стол\цифра 3 класс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1285860"/>
            <a:ext cx="5905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214422"/>
            <a:ext cx="8229600" cy="85725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Проверка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50" y="2500313"/>
            <a:ext cx="6929438" cy="3357562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3600" b="1" dirty="0" smtClean="0">
                <a:solidFill>
                  <a:srgbClr val="00B050"/>
                </a:solidFill>
              </a:rPr>
              <a:t> </a:t>
            </a:r>
            <a:r>
              <a:rPr lang="ru-RU" sz="4000" b="1" dirty="0" smtClean="0">
                <a:solidFill>
                  <a:srgbClr val="00B0F0"/>
                </a:solidFill>
              </a:rPr>
              <a:t>Ве</a:t>
            </a:r>
            <a:r>
              <a:rPr lang="ru-RU" sz="4000" b="1" dirty="0" smtClean="0">
                <a:solidFill>
                  <a:srgbClr val="C00000"/>
                </a:solidFill>
              </a:rPr>
              <a:t>стн</a:t>
            </a:r>
            <a:r>
              <a:rPr lang="ru-RU" sz="4000" b="1" dirty="0" smtClean="0">
                <a:solidFill>
                  <a:srgbClr val="00B0F0"/>
                </a:solidFill>
              </a:rPr>
              <a:t>ик , тро</a:t>
            </a:r>
            <a:r>
              <a:rPr lang="ru-RU" sz="4000" b="1" dirty="0" smtClean="0">
                <a:solidFill>
                  <a:srgbClr val="C00000"/>
                </a:solidFill>
              </a:rPr>
              <a:t>стн</a:t>
            </a:r>
            <a:r>
              <a:rPr lang="ru-RU" sz="4000" b="1" dirty="0" smtClean="0">
                <a:solidFill>
                  <a:srgbClr val="00B0F0"/>
                </a:solidFill>
              </a:rPr>
              <a:t>ик , уча</a:t>
            </a:r>
            <a:r>
              <a:rPr lang="ru-RU" sz="4000" b="1" dirty="0" smtClean="0">
                <a:solidFill>
                  <a:srgbClr val="C00000"/>
                </a:solidFill>
              </a:rPr>
              <a:t>стн</a:t>
            </a:r>
            <a:r>
              <a:rPr lang="ru-RU" sz="4000" b="1" dirty="0" smtClean="0">
                <a:solidFill>
                  <a:srgbClr val="00B0F0"/>
                </a:solidFill>
              </a:rPr>
              <a:t>ик ,  яро</a:t>
            </a:r>
            <a:r>
              <a:rPr lang="ru-RU" sz="4000" b="1" dirty="0" smtClean="0">
                <a:solidFill>
                  <a:srgbClr val="C00000"/>
                </a:solidFill>
              </a:rPr>
              <a:t>стн</a:t>
            </a:r>
            <a:r>
              <a:rPr lang="ru-RU" sz="4000" b="1" dirty="0" smtClean="0">
                <a:solidFill>
                  <a:srgbClr val="00B0F0"/>
                </a:solidFill>
              </a:rPr>
              <a:t>ый,                у</a:t>
            </a:r>
            <a:r>
              <a:rPr lang="ru-RU" sz="4000" b="1" dirty="0" smtClean="0">
                <a:solidFill>
                  <a:srgbClr val="C00000"/>
                </a:solidFill>
              </a:rPr>
              <a:t>стн</a:t>
            </a:r>
            <a:r>
              <a:rPr lang="ru-RU" sz="4000" b="1" dirty="0" smtClean="0">
                <a:solidFill>
                  <a:srgbClr val="00B0F0"/>
                </a:solidFill>
              </a:rPr>
              <a:t>ый </a:t>
            </a:r>
          </a:p>
          <a:p>
            <a:pPr eaLnBrk="1" hangingPunct="1">
              <a:buFont typeface="Wingdings 2" pitchFamily="18" charset="2"/>
              <a:buNone/>
            </a:pPr>
            <a:endParaRPr lang="ru-RU" sz="3600" b="1" dirty="0" smtClean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00313" y="2357438"/>
            <a:ext cx="1714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7 б.,6 зв.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857750" y="2357438"/>
            <a:ext cx="17859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8 б., 7зв.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714625" y="3071813"/>
            <a:ext cx="2000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</a:rPr>
              <a:t>8 б., 7 зв.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429250" y="3071813"/>
            <a:ext cx="1285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</a:rPr>
              <a:t>8 б., 8 зв.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214813" y="3643313"/>
            <a:ext cx="1500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 New Roman" pitchFamily="18" charset="0"/>
              </a:rPr>
              <a:t>6 б., 5 зв.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85750" y="142875"/>
            <a:ext cx="8715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>
                <a:solidFill>
                  <a:srgbClr val="C00000"/>
                </a:solidFill>
                <a:latin typeface="Georgia" pitchFamily="18" charset="0"/>
              </a:rPr>
              <a:t>Отдохните, глазки!</a:t>
            </a:r>
          </a:p>
        </p:txBody>
      </p:sp>
      <p:pic>
        <p:nvPicPr>
          <p:cNvPr id="4" name="Picture 2" descr="http://krassota.com/i/new_y/01.gif"/>
          <p:cNvPicPr>
            <a:picLocks noChangeAspect="1" noChangeArrowheads="1" noCrop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928794" y="1285860"/>
            <a:ext cx="5214973" cy="4616463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3175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 descr="Рисунок5.jpg"/>
          <p:cNvPicPr>
            <a:picLocks noChangeAspect="1"/>
          </p:cNvPicPr>
          <p:nvPr/>
        </p:nvPicPr>
        <p:blipFill>
          <a:blip r:embed="rId4">
            <a:lum bright="33000" contrast="19000"/>
          </a:blip>
          <a:stretch>
            <a:fillRect/>
          </a:stretch>
        </p:blipFill>
        <p:spPr>
          <a:xfrm>
            <a:off x="198440" y="214290"/>
            <a:ext cx="8747119" cy="664371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2531" name="Freeform 37" descr="Уголки"/>
          <p:cNvSpPr>
            <a:spLocks/>
          </p:cNvSpPr>
          <p:nvPr/>
        </p:nvSpPr>
        <p:spPr bwMode="auto">
          <a:xfrm>
            <a:off x="-36513" y="4868863"/>
            <a:ext cx="9196388" cy="2287587"/>
          </a:xfrm>
          <a:custGeom>
            <a:avLst/>
            <a:gdLst>
              <a:gd name="T0" fmla="*/ 0 w 5793"/>
              <a:gd name="T1" fmla="*/ 2147483647 h 1296"/>
              <a:gd name="T2" fmla="*/ 2147483647 w 5793"/>
              <a:gd name="T3" fmla="*/ 2147483647 h 1296"/>
              <a:gd name="T4" fmla="*/ 2147483647 w 5793"/>
              <a:gd name="T5" fmla="*/ 2147483647 h 1296"/>
              <a:gd name="T6" fmla="*/ 2147483647 w 5793"/>
              <a:gd name="T7" fmla="*/ 2147483647 h 1296"/>
              <a:gd name="T8" fmla="*/ 2147483647 w 5793"/>
              <a:gd name="T9" fmla="*/ 2147483647 h 1296"/>
              <a:gd name="T10" fmla="*/ 2147483647 w 5793"/>
              <a:gd name="T11" fmla="*/ 2147483647 h 1296"/>
              <a:gd name="T12" fmla="*/ 2147483647 w 5793"/>
              <a:gd name="T13" fmla="*/ 2147483647 h 1296"/>
              <a:gd name="T14" fmla="*/ 2147483647 w 5793"/>
              <a:gd name="T15" fmla="*/ 2147483647 h 1296"/>
              <a:gd name="T16" fmla="*/ 2147483647 w 5793"/>
              <a:gd name="T17" fmla="*/ 2147483647 h 1296"/>
              <a:gd name="T18" fmla="*/ 2147483647 w 5793"/>
              <a:gd name="T19" fmla="*/ 2147483647 h 1296"/>
              <a:gd name="T20" fmla="*/ 2147483647 w 5793"/>
              <a:gd name="T21" fmla="*/ 2147483647 h 1296"/>
              <a:gd name="T22" fmla="*/ 2147483647 w 5793"/>
              <a:gd name="T23" fmla="*/ 2147483647 h 1296"/>
              <a:gd name="T24" fmla="*/ 2147483647 w 5793"/>
              <a:gd name="T25" fmla="*/ 2147483647 h 1296"/>
              <a:gd name="T26" fmla="*/ 2147483647 w 5793"/>
              <a:gd name="T27" fmla="*/ 2147483647 h 1296"/>
              <a:gd name="T28" fmla="*/ 2147483647 w 5793"/>
              <a:gd name="T29" fmla="*/ 2147483647 h 1296"/>
              <a:gd name="T30" fmla="*/ 2147483647 w 5793"/>
              <a:gd name="T31" fmla="*/ 2147483647 h 1296"/>
              <a:gd name="T32" fmla="*/ 2147483647 w 5793"/>
              <a:gd name="T33" fmla="*/ 2147483647 h 1296"/>
              <a:gd name="T34" fmla="*/ 2147483647 w 5793"/>
              <a:gd name="T35" fmla="*/ 2147483647 h 1296"/>
              <a:gd name="T36" fmla="*/ 2147483647 w 5793"/>
              <a:gd name="T37" fmla="*/ 2147483647 h 1296"/>
              <a:gd name="T38" fmla="*/ 2147483647 w 5793"/>
              <a:gd name="T39" fmla="*/ 2147483647 h 1296"/>
              <a:gd name="T40" fmla="*/ 2147483647 w 5793"/>
              <a:gd name="T41" fmla="*/ 2147483647 h 1296"/>
              <a:gd name="T42" fmla="*/ 2147483647 w 5793"/>
              <a:gd name="T43" fmla="*/ 2147483647 h 1296"/>
              <a:gd name="T44" fmla="*/ 2147483647 w 5793"/>
              <a:gd name="T45" fmla="*/ 2147483647 h 1296"/>
              <a:gd name="T46" fmla="*/ 2147483647 w 5793"/>
              <a:gd name="T47" fmla="*/ 2147483647 h 1296"/>
              <a:gd name="T48" fmla="*/ 2147483647 w 5793"/>
              <a:gd name="T49" fmla="*/ 2147483647 h 1296"/>
              <a:gd name="T50" fmla="*/ 2147483647 w 5793"/>
              <a:gd name="T51" fmla="*/ 2147483647 h 1296"/>
              <a:gd name="T52" fmla="*/ 2147483647 w 5793"/>
              <a:gd name="T53" fmla="*/ 2147483647 h 1296"/>
              <a:gd name="T54" fmla="*/ 2147483647 w 5793"/>
              <a:gd name="T55" fmla="*/ 2147483647 h 1296"/>
              <a:gd name="T56" fmla="*/ 2147483647 w 5793"/>
              <a:gd name="T57" fmla="*/ 2147483647 h 1296"/>
              <a:gd name="T58" fmla="*/ 2147483647 w 5793"/>
              <a:gd name="T59" fmla="*/ 2147483647 h 1296"/>
              <a:gd name="T60" fmla="*/ 2147483647 w 5793"/>
              <a:gd name="T61" fmla="*/ 2147483647 h 1296"/>
              <a:gd name="T62" fmla="*/ 2147483647 w 5793"/>
              <a:gd name="T63" fmla="*/ 2147483647 h 1296"/>
              <a:gd name="T64" fmla="*/ 2147483647 w 5793"/>
              <a:gd name="T65" fmla="*/ 2147483647 h 1296"/>
              <a:gd name="T66" fmla="*/ 2147483647 w 5793"/>
              <a:gd name="T67" fmla="*/ 2147483647 h 1296"/>
              <a:gd name="T68" fmla="*/ 2147483647 w 5793"/>
              <a:gd name="T69" fmla="*/ 2147483647 h 1296"/>
              <a:gd name="T70" fmla="*/ 2147483647 w 5793"/>
              <a:gd name="T71" fmla="*/ 2147483647 h 1296"/>
              <a:gd name="T72" fmla="*/ 2147483647 w 5793"/>
              <a:gd name="T73" fmla="*/ 2147483647 h 1296"/>
              <a:gd name="T74" fmla="*/ 2147483647 w 5793"/>
              <a:gd name="T75" fmla="*/ 2147483647 h 1296"/>
              <a:gd name="T76" fmla="*/ 2147483647 w 5793"/>
              <a:gd name="T77" fmla="*/ 2147483647 h 1296"/>
              <a:gd name="T78" fmla="*/ 2147483647 w 5793"/>
              <a:gd name="T79" fmla="*/ 2147483647 h 1296"/>
              <a:gd name="T80" fmla="*/ 2147483647 w 5793"/>
              <a:gd name="T81" fmla="*/ 2147483647 h 1296"/>
              <a:gd name="T82" fmla="*/ 2147483647 w 5793"/>
              <a:gd name="T83" fmla="*/ 2147483647 h 1296"/>
              <a:gd name="T84" fmla="*/ 2147483647 w 5793"/>
              <a:gd name="T85" fmla="*/ 2147483647 h 1296"/>
              <a:gd name="T86" fmla="*/ 2147483647 w 5793"/>
              <a:gd name="T87" fmla="*/ 2147483647 h 1296"/>
              <a:gd name="T88" fmla="*/ 2147483647 w 5793"/>
              <a:gd name="T89" fmla="*/ 2147483647 h 1296"/>
              <a:gd name="T90" fmla="*/ 2147483647 w 5793"/>
              <a:gd name="T91" fmla="*/ 2147483647 h 1296"/>
              <a:gd name="T92" fmla="*/ 0 w 5793"/>
              <a:gd name="T93" fmla="*/ 2147483647 h 129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5793"/>
              <a:gd name="T142" fmla="*/ 0 h 1296"/>
              <a:gd name="T143" fmla="*/ 5793 w 5793"/>
              <a:gd name="T144" fmla="*/ 1296 h 129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5793" h="1296">
                <a:moveTo>
                  <a:pt x="0" y="1144"/>
                </a:moveTo>
                <a:cubicBezTo>
                  <a:pt x="5" y="1125"/>
                  <a:pt x="14" y="1107"/>
                  <a:pt x="16" y="1088"/>
                </a:cubicBezTo>
                <a:cubicBezTo>
                  <a:pt x="28" y="991"/>
                  <a:pt x="9" y="991"/>
                  <a:pt x="64" y="936"/>
                </a:cubicBezTo>
                <a:cubicBezTo>
                  <a:pt x="79" y="891"/>
                  <a:pt x="72" y="851"/>
                  <a:pt x="112" y="824"/>
                </a:cubicBezTo>
                <a:cubicBezTo>
                  <a:pt x="129" y="774"/>
                  <a:pt x="165" y="740"/>
                  <a:pt x="208" y="712"/>
                </a:cubicBezTo>
                <a:cubicBezTo>
                  <a:pt x="247" y="654"/>
                  <a:pt x="275" y="657"/>
                  <a:pt x="328" y="624"/>
                </a:cubicBezTo>
                <a:cubicBezTo>
                  <a:pt x="398" y="580"/>
                  <a:pt x="331" y="621"/>
                  <a:pt x="376" y="576"/>
                </a:cubicBezTo>
                <a:cubicBezTo>
                  <a:pt x="390" y="562"/>
                  <a:pt x="416" y="553"/>
                  <a:pt x="432" y="544"/>
                </a:cubicBezTo>
                <a:cubicBezTo>
                  <a:pt x="475" y="518"/>
                  <a:pt x="519" y="492"/>
                  <a:pt x="560" y="464"/>
                </a:cubicBezTo>
                <a:cubicBezTo>
                  <a:pt x="585" y="447"/>
                  <a:pt x="619" y="454"/>
                  <a:pt x="648" y="448"/>
                </a:cubicBezTo>
                <a:cubicBezTo>
                  <a:pt x="675" y="430"/>
                  <a:pt x="691" y="398"/>
                  <a:pt x="720" y="384"/>
                </a:cubicBezTo>
                <a:cubicBezTo>
                  <a:pt x="774" y="357"/>
                  <a:pt x="832" y="350"/>
                  <a:pt x="888" y="328"/>
                </a:cubicBezTo>
                <a:cubicBezTo>
                  <a:pt x="978" y="194"/>
                  <a:pt x="1157" y="184"/>
                  <a:pt x="1304" y="176"/>
                </a:cubicBezTo>
                <a:cubicBezTo>
                  <a:pt x="1336" y="165"/>
                  <a:pt x="1367" y="159"/>
                  <a:pt x="1400" y="152"/>
                </a:cubicBezTo>
                <a:cubicBezTo>
                  <a:pt x="1525" y="89"/>
                  <a:pt x="1608" y="81"/>
                  <a:pt x="1752" y="64"/>
                </a:cubicBezTo>
                <a:cubicBezTo>
                  <a:pt x="1795" y="59"/>
                  <a:pt x="1837" y="46"/>
                  <a:pt x="1880" y="40"/>
                </a:cubicBezTo>
                <a:cubicBezTo>
                  <a:pt x="2001" y="0"/>
                  <a:pt x="2207" y="41"/>
                  <a:pt x="2344" y="48"/>
                </a:cubicBezTo>
                <a:cubicBezTo>
                  <a:pt x="2373" y="58"/>
                  <a:pt x="2432" y="72"/>
                  <a:pt x="2432" y="72"/>
                </a:cubicBezTo>
                <a:cubicBezTo>
                  <a:pt x="2632" y="68"/>
                  <a:pt x="2807" y="61"/>
                  <a:pt x="3000" y="48"/>
                </a:cubicBezTo>
                <a:cubicBezTo>
                  <a:pt x="3073" y="24"/>
                  <a:pt x="3158" y="28"/>
                  <a:pt x="3232" y="24"/>
                </a:cubicBezTo>
                <a:cubicBezTo>
                  <a:pt x="3269" y="27"/>
                  <a:pt x="3308" y="23"/>
                  <a:pt x="3344" y="32"/>
                </a:cubicBezTo>
                <a:cubicBezTo>
                  <a:pt x="3355" y="35"/>
                  <a:pt x="3359" y="50"/>
                  <a:pt x="3368" y="56"/>
                </a:cubicBezTo>
                <a:cubicBezTo>
                  <a:pt x="3395" y="74"/>
                  <a:pt x="3456" y="101"/>
                  <a:pt x="3488" y="104"/>
                </a:cubicBezTo>
                <a:cubicBezTo>
                  <a:pt x="3568" y="111"/>
                  <a:pt x="3648" y="109"/>
                  <a:pt x="3728" y="112"/>
                </a:cubicBezTo>
                <a:cubicBezTo>
                  <a:pt x="3894" y="153"/>
                  <a:pt x="3907" y="146"/>
                  <a:pt x="4144" y="152"/>
                </a:cubicBezTo>
                <a:cubicBezTo>
                  <a:pt x="4197" y="178"/>
                  <a:pt x="4246" y="190"/>
                  <a:pt x="4304" y="200"/>
                </a:cubicBezTo>
                <a:cubicBezTo>
                  <a:pt x="4394" y="185"/>
                  <a:pt x="4380" y="184"/>
                  <a:pt x="4520" y="200"/>
                </a:cubicBezTo>
                <a:cubicBezTo>
                  <a:pt x="4534" y="202"/>
                  <a:pt x="4547" y="211"/>
                  <a:pt x="4560" y="216"/>
                </a:cubicBezTo>
                <a:cubicBezTo>
                  <a:pt x="4623" y="239"/>
                  <a:pt x="4686" y="259"/>
                  <a:pt x="4752" y="272"/>
                </a:cubicBezTo>
                <a:cubicBezTo>
                  <a:pt x="4804" y="324"/>
                  <a:pt x="4873" y="329"/>
                  <a:pt x="4944" y="336"/>
                </a:cubicBezTo>
                <a:cubicBezTo>
                  <a:pt x="4994" y="353"/>
                  <a:pt x="4943" y="329"/>
                  <a:pt x="4984" y="376"/>
                </a:cubicBezTo>
                <a:cubicBezTo>
                  <a:pt x="4995" y="389"/>
                  <a:pt x="5012" y="396"/>
                  <a:pt x="5024" y="408"/>
                </a:cubicBezTo>
                <a:cubicBezTo>
                  <a:pt x="5050" y="434"/>
                  <a:pt x="5069" y="469"/>
                  <a:pt x="5096" y="496"/>
                </a:cubicBezTo>
                <a:cubicBezTo>
                  <a:pt x="5107" y="528"/>
                  <a:pt x="5161" y="611"/>
                  <a:pt x="5192" y="632"/>
                </a:cubicBezTo>
                <a:cubicBezTo>
                  <a:pt x="5209" y="643"/>
                  <a:pt x="5230" y="646"/>
                  <a:pt x="5248" y="656"/>
                </a:cubicBezTo>
                <a:cubicBezTo>
                  <a:pt x="5267" y="667"/>
                  <a:pt x="5286" y="677"/>
                  <a:pt x="5304" y="688"/>
                </a:cubicBezTo>
                <a:cubicBezTo>
                  <a:pt x="5320" y="698"/>
                  <a:pt x="5352" y="720"/>
                  <a:pt x="5352" y="720"/>
                </a:cubicBezTo>
                <a:cubicBezTo>
                  <a:pt x="5398" y="790"/>
                  <a:pt x="5431" y="774"/>
                  <a:pt x="5504" y="792"/>
                </a:cubicBezTo>
                <a:cubicBezTo>
                  <a:pt x="5520" y="803"/>
                  <a:pt x="5536" y="813"/>
                  <a:pt x="5552" y="824"/>
                </a:cubicBezTo>
                <a:cubicBezTo>
                  <a:pt x="5660" y="896"/>
                  <a:pt x="5558" y="858"/>
                  <a:pt x="5624" y="880"/>
                </a:cubicBezTo>
                <a:cubicBezTo>
                  <a:pt x="5641" y="930"/>
                  <a:pt x="5659" y="986"/>
                  <a:pt x="5704" y="1016"/>
                </a:cubicBezTo>
                <a:cubicBezTo>
                  <a:pt x="5731" y="1098"/>
                  <a:pt x="5684" y="1083"/>
                  <a:pt x="5784" y="1096"/>
                </a:cubicBezTo>
                <a:cubicBezTo>
                  <a:pt x="5755" y="1296"/>
                  <a:pt x="5793" y="1164"/>
                  <a:pt x="5336" y="1168"/>
                </a:cubicBezTo>
                <a:cubicBezTo>
                  <a:pt x="4920" y="1172"/>
                  <a:pt x="4504" y="1156"/>
                  <a:pt x="4088" y="1152"/>
                </a:cubicBezTo>
                <a:cubicBezTo>
                  <a:pt x="3663" y="1119"/>
                  <a:pt x="3265" y="1140"/>
                  <a:pt x="2824" y="1144"/>
                </a:cubicBezTo>
                <a:cubicBezTo>
                  <a:pt x="1971" y="1141"/>
                  <a:pt x="1117" y="1141"/>
                  <a:pt x="264" y="1136"/>
                </a:cubicBezTo>
                <a:cubicBezTo>
                  <a:pt x="201" y="1136"/>
                  <a:pt x="0" y="1109"/>
                  <a:pt x="0" y="1096"/>
                </a:cubicBezTo>
              </a:path>
            </a:pathLst>
          </a:custGeom>
          <a:pattFill prst="divot">
            <a:fgClr>
              <a:srgbClr val="00FF00"/>
            </a:fgClr>
            <a:bgClr>
              <a:srgbClr val="BFEFBF"/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4098" name="Picture 2" descr="ddd0fc32575ct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94000" y="1916113"/>
            <a:ext cx="3217863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AutoShape 4"/>
          <p:cNvSpPr>
            <a:spLocks noChangeArrowheads="1"/>
          </p:cNvSpPr>
          <p:nvPr/>
        </p:nvSpPr>
        <p:spPr bwMode="auto">
          <a:xfrm rot="-4715050">
            <a:off x="172244" y="5091907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00003B"/>
              </a:gs>
              <a:gs pos="100000">
                <a:srgbClr val="00008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vert="eaVert"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7235825" y="188913"/>
            <a:ext cx="1511300" cy="15113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 rot="-4715050">
            <a:off x="172244" y="3004344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181847"/>
              </a:gs>
              <a:gs pos="100000">
                <a:srgbClr val="333399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vert="eaVert"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 rot="-4715050">
            <a:off x="172244" y="699294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accent2"/>
              </a:gs>
              <a:gs pos="100000">
                <a:srgbClr val="4618F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vert="eaVert"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 rot="551848">
            <a:off x="1763713" y="260350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accent2"/>
              </a:gs>
              <a:gs pos="100000">
                <a:srgbClr val="4EE8F8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 rot="551848">
            <a:off x="3995738" y="260350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6E74EE"/>
              </a:gs>
              <a:gs pos="100000">
                <a:srgbClr val="4EE8F8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 rot="551848">
            <a:off x="6227763" y="260350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6E74EE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 rot="6170213">
            <a:off x="7733506" y="772319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rgbClr val="3366FF"/>
              </a:gs>
              <a:gs pos="50000">
                <a:schemeClr val="accent1"/>
              </a:gs>
              <a:gs pos="100000">
                <a:srgbClr val="3366FF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rot="10800000" vert="eaVert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 rot="6170213">
            <a:off x="7733506" y="3075782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4618F0"/>
              </a:gs>
            </a:gsLst>
            <a:lin ang="27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 rot="10800000" vert="eaVert"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 rot="6170213">
            <a:off x="7733506" y="5307807"/>
            <a:ext cx="1347787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66FF"/>
              </a:gs>
            </a:gsLst>
            <a:lin ang="27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 rot="10800000" vert="eaVert"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sp>
        <p:nvSpPr>
          <p:cNvPr id="4110" name="AutoShape 14"/>
          <p:cNvSpPr>
            <a:spLocks noChangeArrowheads="1"/>
          </p:cNvSpPr>
          <p:nvPr/>
        </p:nvSpPr>
        <p:spPr bwMode="auto">
          <a:xfrm rot="-10406119">
            <a:off x="6156325" y="5876925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66FF"/>
              </a:gs>
            </a:gsLst>
            <a:lin ang="18900000" scaled="1"/>
          </a:gradFill>
          <a:ln w="9525">
            <a:solidFill>
              <a:schemeClr val="accent2"/>
            </a:solidFill>
            <a:round/>
            <a:headEnd/>
            <a:tailEnd/>
          </a:ln>
        </p:spPr>
        <p:txBody>
          <a:bodyPr rot="10800000"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sp>
        <p:nvSpPr>
          <p:cNvPr id="4111" name="AutoShape 15"/>
          <p:cNvSpPr>
            <a:spLocks noChangeArrowheads="1"/>
          </p:cNvSpPr>
          <p:nvPr/>
        </p:nvSpPr>
        <p:spPr bwMode="auto">
          <a:xfrm rot="-10406119">
            <a:off x="4067175" y="5876925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E6F9"/>
              </a:gs>
            </a:gsLst>
            <a:lin ang="18900000" scaled="1"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rot="10800000"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pic>
        <p:nvPicPr>
          <p:cNvPr id="4112" name="Picture 16" descr="arg-blue-left-tr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40425" y="1341438"/>
            <a:ext cx="119062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3" name="Picture 17" descr="ani-bird_red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27313" y="2708275"/>
            <a:ext cx="1439862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5" name="Picture 19" descr="b13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14625" y="5013325"/>
            <a:ext cx="1154113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9" name="Picture 23" descr="b13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64388" y="5516563"/>
            <a:ext cx="1020762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24" name="AutoShape 28"/>
          <p:cNvSpPr>
            <a:spLocks noChangeArrowheads="1"/>
          </p:cNvSpPr>
          <p:nvPr/>
        </p:nvSpPr>
        <p:spPr bwMode="auto">
          <a:xfrm>
            <a:off x="5435600" y="2636838"/>
            <a:ext cx="3384550" cy="1223962"/>
          </a:xfrm>
          <a:prstGeom prst="wedgeRoundRectCallout">
            <a:avLst>
              <a:gd name="adj1" fmla="val -72329"/>
              <a:gd name="adj2" fmla="val -10958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auto">
          <a:xfrm>
            <a:off x="5508625" y="2781300"/>
            <a:ext cx="32400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008000"/>
                </a:solidFill>
                <a:latin typeface="Times New Roman" pitchFamily="18" charset="0"/>
              </a:rPr>
              <a:t>Ребята, берегите зрение!</a:t>
            </a:r>
          </a:p>
        </p:txBody>
      </p:sp>
      <p:pic>
        <p:nvPicPr>
          <p:cNvPr id="4128" name="Picture 32" descr="B_Fly31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7628801">
            <a:off x="1287463" y="2536825"/>
            <a:ext cx="11430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9" name="Picture 33" descr="B_Fly21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-7959049">
            <a:off x="7138194" y="3599656"/>
            <a:ext cx="1368425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0" name="Picture 34" descr="B_Fly14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059113" y="2565400"/>
            <a:ext cx="144145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1" name="Picture 35" descr="b11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187450" y="5516563"/>
            <a:ext cx="9953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2" name="Picture 36" descr="b11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292725" y="5157788"/>
            <a:ext cx="9953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34" name="AutoShape 38"/>
          <p:cNvSpPr>
            <a:spLocks noChangeArrowheads="1"/>
          </p:cNvSpPr>
          <p:nvPr/>
        </p:nvSpPr>
        <p:spPr bwMode="auto">
          <a:xfrm rot="-10406119">
            <a:off x="1692275" y="5876925"/>
            <a:ext cx="1347788" cy="901700"/>
          </a:xfrm>
          <a:prstGeom prst="cloudCallout">
            <a:avLst>
              <a:gd name="adj1" fmla="val -34227"/>
              <a:gd name="adj2" fmla="val 14093"/>
            </a:avLst>
          </a:prstGeom>
          <a:gradFill rotWithShape="1">
            <a:gsLst>
              <a:gs pos="0">
                <a:schemeClr val="bg1"/>
              </a:gs>
              <a:gs pos="100000">
                <a:srgbClr val="33E6F9"/>
              </a:gs>
            </a:gsLst>
            <a:lin ang="5400000" scaled="1"/>
          </a:gradFill>
          <a:ln w="9525">
            <a:solidFill>
              <a:srgbClr val="000080"/>
            </a:solidFill>
            <a:round/>
            <a:headEnd/>
            <a:tailEnd/>
          </a:ln>
        </p:spPr>
        <p:txBody>
          <a:bodyPr rot="10800000"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pic>
        <p:nvPicPr>
          <p:cNvPr id="4136" name="Picture 4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123.wav"/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8429652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0"/>
                            </p:stCondLst>
                            <p:childTnLst>
                              <p:par>
                                <p:cTn id="7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000"/>
                            </p:stCondLst>
                            <p:childTnLst>
                              <p:par>
                                <p:cTn id="8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2000"/>
                            </p:stCondLst>
                            <p:childTnLst>
                              <p:par>
                                <p:cTn id="8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4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3000"/>
                            </p:stCondLst>
                            <p:childTnLst>
                              <p:par>
                                <p:cTn id="92" presetID="35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9000"/>
                            </p:stCondLst>
                            <p:childTnLst>
                              <p:par>
                                <p:cTn id="99" presetID="37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8 0.06806 L -0.18107 0.21528 C -0.21649 0.24861 -0.26927 0.26759 -0.32447 0.26759 C -0.38767 0.26759 -0.43784 0.24861 -0.47326 0.21528 L -0.64184 0.06806 " pathEditMode="relative" rAng="0" ptsTypes="FffFF">
                                      <p:cBhvr>
                                        <p:cTn id="100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5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02" presetID="4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5747 0.06806 L -0.48473 0.00533 C -0.44827 -0.00856 -0.3941 -0.01597 -0.3375 -0.01597 C -0.27292 -0.01597 -0.22153 -0.00856 -0.18507 0.00533 L -0.01181 0.06806 " pathEditMode="relative" rAng="0" ptsTypes="FffFF">
                                      <p:cBhvr>
                                        <p:cTn id="103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3" y="-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3000"/>
                            </p:stCondLst>
                            <p:childTnLst>
                              <p:par>
                                <p:cTn id="10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6000"/>
                            </p:stCondLst>
                            <p:childTnLst>
                              <p:par>
                                <p:cTn id="110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9000"/>
                            </p:stCondLst>
                            <p:childTnLst>
                              <p:par>
                                <p:cTn id="1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1000"/>
                            </p:stCondLst>
                            <p:childTnLst>
                              <p:par>
                                <p:cTn id="11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2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2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3000"/>
                            </p:stCondLst>
                            <p:childTnLst>
                              <p:par>
                                <p:cTn id="124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5" dur="2000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2000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5000"/>
                            </p:stCondLst>
                            <p:childTnLst>
                              <p:par>
                                <p:cTn id="129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0" dur="2000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2000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7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4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8000"/>
                            </p:stCondLst>
                            <p:childTnLst>
                              <p:par>
                                <p:cTn id="1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39000"/>
                            </p:stCondLst>
                            <p:childTnLst>
                              <p:par>
                                <p:cTn id="1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4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00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41000"/>
                            </p:stCondLst>
                            <p:childTnLst>
                              <p:par>
                                <p:cTn id="1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44000"/>
                            </p:stCondLst>
                            <p:childTnLst>
                              <p:par>
                                <p:cTn id="15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10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45000"/>
                            </p:stCondLst>
                            <p:childTnLst>
                              <p:par>
                                <p:cTn id="164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2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2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47000"/>
                            </p:stCondLst>
                            <p:childTnLst>
                              <p:par>
                                <p:cTn id="169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11 -0.11458 C 0.05781 -0.10833 0.10955 -0.02917 0.10504 0.06273 C 0.10052 0.15463 0.04097 0.22361 -0.02795 0.21759 C -0.09705 0.21157 -0.14861 0.13171 -0.1441 0.04028 C -0.13941 -0.05185 -0.07986 -0.12083 -0.01111 -0.11458 Z " pathEditMode="relative" rAng="234174" ptsTypes="fffff">
                                      <p:cBhvr>
                                        <p:cTn id="170" dur="2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51000"/>
                            </p:stCondLst>
                            <p:childTnLst>
                              <p:par>
                                <p:cTn id="17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20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20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53000"/>
                            </p:stCondLst>
                            <p:childTnLst>
                              <p:par>
                                <p:cTn id="177" presetID="7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2 0.05741 L 0.0382 -0.2581 L -0.18715 -0.2581 L -0.18715 0.05741 L 0.0382 0.05741 Z " pathEditMode="relative" rAng="16200000" ptsTypes="FFFFF">
                                      <p:cBhvr>
                                        <p:cTn id="178" dur="20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" y="-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57000"/>
                            </p:stCondLst>
                            <p:childTnLst>
                              <p:par>
                                <p:cTn id="1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4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36"/>
                </p:tgtEl>
              </p:cMediaNode>
            </p:audio>
          </p:childTnLst>
        </p:cTn>
      </p:par>
    </p:tnLst>
    <p:bldLst>
      <p:bldP spid="4100" grpId="0" animBg="1"/>
      <p:bldP spid="4100" grpId="1" animBg="1"/>
      <p:bldP spid="4101" grpId="0" animBg="1"/>
      <p:bldP spid="4101" grpId="1" animBg="1"/>
      <p:bldP spid="4101" grpId="2" animBg="1"/>
      <p:bldP spid="4102" grpId="0" animBg="1"/>
      <p:bldP spid="4102" grpId="1" animBg="1"/>
      <p:bldP spid="4103" grpId="0" animBg="1"/>
      <p:bldP spid="4103" grpId="1" animBg="1"/>
      <p:bldP spid="4104" grpId="0" animBg="1"/>
      <p:bldP spid="4104" grpId="1" animBg="1"/>
      <p:bldP spid="4105" grpId="0" animBg="1"/>
      <p:bldP spid="4105" grpId="1" animBg="1"/>
      <p:bldP spid="4106" grpId="0" animBg="1"/>
      <p:bldP spid="4106" grpId="1" animBg="1"/>
      <p:bldP spid="4107" grpId="0" animBg="1"/>
      <p:bldP spid="4107" grpId="1" animBg="1"/>
      <p:bldP spid="4108" grpId="0" animBg="1"/>
      <p:bldP spid="4108" grpId="1" animBg="1"/>
      <p:bldP spid="4109" grpId="0" animBg="1"/>
      <p:bldP spid="4109" grpId="1" animBg="1"/>
      <p:bldP spid="4110" grpId="0" animBg="1"/>
      <p:bldP spid="4110" grpId="1" animBg="1"/>
      <p:bldP spid="4111" grpId="0" animBg="1"/>
      <p:bldP spid="4111" grpId="1" animBg="1"/>
      <p:bldP spid="4124" grpId="0" animBg="1"/>
      <p:bldP spid="4124" grpId="1" animBg="1"/>
      <p:bldP spid="4125" grpId="0"/>
      <p:bldP spid="4125" grpId="1"/>
      <p:bldP spid="4134" grpId="0" animBg="1"/>
      <p:bldP spid="4134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картинки\думающ.ученик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643314"/>
            <a:ext cx="4624236" cy="3429024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  <a:softEdge rad="317500"/>
          </a:effectLst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143000" y="1214438"/>
            <a:ext cx="8001000" cy="4071937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70C0"/>
                </a:solidFill>
              </a:rPr>
              <a:t>Иногда согласные  </a:t>
            </a:r>
          </a:p>
          <a:p>
            <a:pPr eaLnBrk="1" hangingPunct="1"/>
            <a:r>
              <a:rPr lang="ru-RU" b="1" dirty="0" smtClean="0">
                <a:solidFill>
                  <a:srgbClr val="0070C0"/>
                </a:solidFill>
              </a:rPr>
              <a:t>Играют с нами в прятки.</a:t>
            </a:r>
          </a:p>
          <a:p>
            <a:pPr eaLnBrk="1" hangingPunct="1"/>
            <a:r>
              <a:rPr lang="ru-RU" b="1" dirty="0" smtClean="0">
                <a:solidFill>
                  <a:srgbClr val="0070C0"/>
                </a:solidFill>
              </a:rPr>
              <a:t>Они не произносятся, </a:t>
            </a:r>
          </a:p>
          <a:p>
            <a:pPr eaLnBrk="1" hangingPunct="1"/>
            <a:r>
              <a:rPr lang="ru-RU" b="1" dirty="0" smtClean="0">
                <a:solidFill>
                  <a:srgbClr val="0070C0"/>
                </a:solidFill>
              </a:rPr>
              <a:t>И что писать , неясно нам…</a:t>
            </a:r>
          </a:p>
          <a:p>
            <a:pPr eaLnBrk="1" hangingPunct="1"/>
            <a:r>
              <a:rPr lang="ru-RU" b="1" dirty="0" smtClean="0">
                <a:solidFill>
                  <a:srgbClr val="0070C0"/>
                </a:solidFill>
              </a:rPr>
              <a:t>Что же делать, как нам быть?</a:t>
            </a:r>
          </a:p>
          <a:p>
            <a:pPr eaLnBrk="1" hangingPunct="1"/>
            <a:r>
              <a:rPr lang="ru-RU" b="1" dirty="0" smtClean="0">
                <a:solidFill>
                  <a:srgbClr val="0070C0"/>
                </a:solidFill>
              </a:rPr>
              <a:t>Как проблему – то решить?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Работа с учебником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8435" name="Рисунок 2" descr="домашнее задание не задано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214554"/>
            <a:ext cx="7048500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786063" y="2928938"/>
            <a:ext cx="3857625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</a:rPr>
              <a:t> </a:t>
            </a:r>
            <a:endParaRPr lang="ru-RU" sz="3200" b="1" dirty="0">
              <a:solidFill>
                <a:schemeClr val="accent1">
                  <a:lumMod val="20000"/>
                  <a:lumOff val="8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14678" y="2714620"/>
            <a:ext cx="32764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С.89 Упр.2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428868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dirty="0" err="1" smtClean="0">
                <a:solidFill>
                  <a:srgbClr val="FF0000"/>
                </a:solidFill>
              </a:rPr>
              <a:t>Физминутка</a:t>
            </a:r>
            <a:r>
              <a:rPr lang="ru-RU" sz="7200" dirty="0" smtClean="0">
                <a:solidFill>
                  <a:srgbClr val="FF0000"/>
                </a:solidFill>
              </a:rPr>
              <a:t> 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26627" name="Прямоугольник 4"/>
          <p:cNvSpPr>
            <a:spLocks noChangeArrowheads="1"/>
          </p:cNvSpPr>
          <p:nvPr/>
        </p:nvSpPr>
        <p:spPr bwMode="auto">
          <a:xfrm>
            <a:off x="1928813" y="1357313"/>
            <a:ext cx="5286375" cy="834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endParaRPr lang="ru-RU" dirty="0">
              <a:latin typeface="Times New Roman" pitchFamily="18" charset="0"/>
            </a:endParaRPr>
          </a:p>
          <a:p>
            <a:endParaRPr lang="ru-RU" sz="3200" dirty="0">
              <a:solidFill>
                <a:srgbClr val="0070C0"/>
              </a:solidFill>
              <a:latin typeface="Times New Roman" pitchFamily="18" charset="0"/>
            </a:endParaRPr>
          </a:p>
        </p:txBody>
      </p:sp>
      <p:pic>
        <p:nvPicPr>
          <p:cNvPr id="26628" name="Содержимое 6" descr="Рисунок1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172200" y="214313"/>
            <a:ext cx="2971800" cy="2438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42876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Работа в парах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38" y="2286000"/>
            <a:ext cx="6900862" cy="4022725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00B050"/>
                </a:solidFill>
              </a:rPr>
              <a:t>Вот веселая наука</a:t>
            </a:r>
          </a:p>
          <a:p>
            <a:pPr eaLnBrk="1" hangingPunct="1"/>
            <a:r>
              <a:rPr lang="ru-RU" sz="3200" b="1" dirty="0" smtClean="0">
                <a:solidFill>
                  <a:srgbClr val="00B050"/>
                </a:solidFill>
              </a:rPr>
              <a:t>Говорит теперь : «А ну-ка!</a:t>
            </a:r>
          </a:p>
          <a:p>
            <a:pPr eaLnBrk="1" hangingPunct="1"/>
            <a:r>
              <a:rPr lang="ru-RU" sz="3200" b="1" dirty="0" smtClean="0">
                <a:solidFill>
                  <a:srgbClr val="00B050"/>
                </a:solidFill>
              </a:rPr>
              <a:t>Если понял и запомнил</a:t>
            </a:r>
          </a:p>
          <a:p>
            <a:pPr eaLnBrk="1" hangingPunct="1"/>
            <a:r>
              <a:rPr lang="ru-RU" sz="3200" b="1" dirty="0" smtClean="0">
                <a:solidFill>
                  <a:srgbClr val="00B050"/>
                </a:solidFill>
              </a:rPr>
              <a:t>Пропуски смелей заполни» </a:t>
            </a:r>
          </a:p>
          <a:p>
            <a:pPr eaLnBrk="1" hangingPunct="1"/>
            <a:endParaRPr lang="ru-RU" sz="3200" b="1" dirty="0" smtClean="0">
              <a:solidFill>
                <a:srgbClr val="00B050"/>
              </a:solidFill>
            </a:endParaRPr>
          </a:p>
          <a:p>
            <a:pPr eaLnBrk="1" hangingPunct="1"/>
            <a:r>
              <a:rPr lang="ru-RU" sz="3200" b="1" dirty="0" smtClean="0">
                <a:solidFill>
                  <a:srgbClr val="00B05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4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285728"/>
            <a:ext cx="8229600" cy="374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chemeClr val="accent5"/>
                </a:solidFill>
                <a:latin typeface="Times New Roman" pitchFamily="18" charset="0"/>
              </a:rPr>
              <a:t>Се…..е, радо..…</a:t>
            </a:r>
            <a:r>
              <a:rPr lang="ru-RU" sz="5400" b="1" dirty="0" err="1" smtClean="0">
                <a:solidFill>
                  <a:schemeClr val="accent5"/>
                </a:solidFill>
                <a:latin typeface="Times New Roman" pitchFamily="18" charset="0"/>
              </a:rPr>
              <a:t>ый</a:t>
            </a:r>
            <a:endParaRPr lang="ru-RU" sz="5400" b="1" dirty="0" smtClean="0">
              <a:solidFill>
                <a:schemeClr val="accent5"/>
              </a:solidFill>
              <a:latin typeface="Times New Roman" pitchFamily="18" charset="0"/>
            </a:endParaRPr>
          </a:p>
          <a:p>
            <a:r>
              <a:rPr lang="ru-RU" sz="5400" b="1" dirty="0" smtClean="0">
                <a:solidFill>
                  <a:schemeClr val="accent5"/>
                </a:solidFill>
                <a:latin typeface="Times New Roman" pitchFamily="18" charset="0"/>
              </a:rPr>
              <a:t>Со…..е, </a:t>
            </a:r>
            <a:r>
              <a:rPr lang="ru-RU" sz="5400" b="1" dirty="0" err="1" smtClean="0">
                <a:solidFill>
                  <a:schemeClr val="accent5"/>
                </a:solidFill>
                <a:latin typeface="Times New Roman" pitchFamily="18" charset="0"/>
              </a:rPr>
              <a:t>ме</a:t>
            </a:r>
            <a:r>
              <a:rPr lang="ru-RU" sz="5400" b="1" dirty="0" smtClean="0">
                <a:solidFill>
                  <a:schemeClr val="accent5"/>
                </a:solidFill>
                <a:latin typeface="Times New Roman" pitchFamily="18" charset="0"/>
              </a:rPr>
              <a:t>.….</a:t>
            </a:r>
            <a:r>
              <a:rPr lang="ru-RU" sz="5400" b="1" dirty="0" err="1" smtClean="0">
                <a:solidFill>
                  <a:schemeClr val="accent5"/>
                </a:solidFill>
                <a:latin typeface="Times New Roman" pitchFamily="18" charset="0"/>
              </a:rPr>
              <a:t>ый</a:t>
            </a:r>
            <a:r>
              <a:rPr lang="ru-RU" sz="5400" b="1" dirty="0" smtClean="0">
                <a:solidFill>
                  <a:schemeClr val="accent5"/>
                </a:solidFill>
                <a:latin typeface="Times New Roman" pitchFamily="18" charset="0"/>
              </a:rPr>
              <a:t>, </a:t>
            </a:r>
          </a:p>
          <a:p>
            <a:r>
              <a:rPr lang="ru-RU" sz="5400" b="1" dirty="0" smtClean="0">
                <a:solidFill>
                  <a:schemeClr val="accent5"/>
                </a:solidFill>
                <a:latin typeface="Times New Roman" pitchFamily="18" charset="0"/>
              </a:rPr>
              <a:t> </a:t>
            </a:r>
            <a:r>
              <a:rPr lang="ru-RU" sz="5400" b="1" dirty="0" err="1" smtClean="0">
                <a:solidFill>
                  <a:schemeClr val="accent5"/>
                </a:solidFill>
              </a:rPr>
              <a:t>Грус</a:t>
            </a:r>
            <a:r>
              <a:rPr lang="ru-RU" sz="5400" b="1" dirty="0" smtClean="0">
                <a:solidFill>
                  <a:schemeClr val="accent5"/>
                </a:solidFill>
              </a:rPr>
              <a:t>…</a:t>
            </a:r>
            <a:r>
              <a:rPr lang="ru-RU" sz="5400" b="1" dirty="0" err="1" smtClean="0">
                <a:solidFill>
                  <a:schemeClr val="accent5"/>
                </a:solidFill>
              </a:rPr>
              <a:t>ный</a:t>
            </a:r>
            <a:r>
              <a:rPr lang="ru-RU" sz="5400" b="1" dirty="0" smtClean="0">
                <a:solidFill>
                  <a:schemeClr val="accent5"/>
                </a:solidFill>
              </a:rPr>
              <a:t>, окрес</a:t>
            </a:r>
            <a:r>
              <a:rPr lang="ru-RU" sz="5400" b="1" dirty="0" smtClean="0">
                <a:solidFill>
                  <a:srgbClr val="FF0000"/>
                </a:solidFill>
              </a:rPr>
              <a:t>т</a:t>
            </a:r>
            <a:r>
              <a:rPr lang="ru-RU" sz="5400" b="1" dirty="0" smtClean="0">
                <a:solidFill>
                  <a:schemeClr val="accent5"/>
                </a:solidFill>
              </a:rPr>
              <a:t>ность</a:t>
            </a:r>
            <a:endParaRPr lang="ru-RU" sz="5400" b="1" dirty="0">
              <a:solidFill>
                <a:schemeClr val="accent5"/>
              </a:solidFill>
              <a:latin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857356" y="285728"/>
            <a:ext cx="1184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 err="1">
                <a:solidFill>
                  <a:srgbClr val="FF0000"/>
                </a:solidFill>
                <a:latin typeface="Times New Roman" pitchFamily="18" charset="0"/>
              </a:rPr>
              <a:t>рдц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929190" y="428604"/>
            <a:ext cx="11144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 err="1">
                <a:solidFill>
                  <a:srgbClr val="FF0000"/>
                </a:solidFill>
                <a:latin typeface="Times New Roman" pitchFamily="18" charset="0"/>
              </a:rPr>
              <a:t>стн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857356" y="1357298"/>
            <a:ext cx="12382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 err="1">
                <a:solidFill>
                  <a:srgbClr val="FF0000"/>
                </a:solidFill>
                <a:latin typeface="Times New Roman" pitchFamily="18" charset="0"/>
              </a:rPr>
              <a:t>лнц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286248" y="1357298"/>
            <a:ext cx="11144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 err="1">
                <a:solidFill>
                  <a:srgbClr val="FF0000"/>
                </a:solidFill>
                <a:latin typeface="Times New Roman" pitchFamily="18" charset="0"/>
              </a:rPr>
              <a:t>стн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714612" y="2357430"/>
            <a:ext cx="6429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</a:rPr>
              <a:t>т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07157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Итог урока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63" y="1857375"/>
            <a:ext cx="8072437" cy="445135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Довольны вы тем, как сегодня работали на уроке?</a:t>
            </a:r>
          </a:p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Довольны ли вы тем, как работал ваш сосед?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5843" name="Содержимое 7" descr="осень девочка.gif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857875" y="2643188"/>
            <a:ext cx="3643313" cy="4000500"/>
          </a:xfrm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571625" y="1428750"/>
            <a:ext cx="7267575" cy="307181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ru-RU" sz="3200" b="1" i="1" dirty="0">
                <a:solidFill>
                  <a:srgbClr val="00B050"/>
                </a:solidFill>
                <a:latin typeface="+mn-lt"/>
              </a:rPr>
              <a:t>Будьте ребята красивыми!</a:t>
            </a:r>
          </a:p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ru-RU" sz="3200" b="1" i="1" dirty="0">
                <a:solidFill>
                  <a:srgbClr val="00B050"/>
                </a:solidFill>
                <a:latin typeface="+mn-lt"/>
              </a:rPr>
              <a:t>Будьте прелестными, милыми!</a:t>
            </a:r>
          </a:p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ru-RU" sz="3200" b="1" i="1" dirty="0">
                <a:solidFill>
                  <a:srgbClr val="00B050"/>
                </a:solidFill>
                <a:latin typeface="+mn-lt"/>
              </a:rPr>
              <a:t>Между собою честными!</a:t>
            </a:r>
          </a:p>
          <a:p>
            <a:pPr marL="548640" indent="-411480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ru-RU" sz="3200" b="1" i="1" dirty="0">
                <a:solidFill>
                  <a:srgbClr val="00B050"/>
                </a:solidFill>
                <a:latin typeface="+mn-lt"/>
              </a:rPr>
              <a:t>Будьте всегда счастливыми!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428750" y="4357688"/>
            <a:ext cx="3714750" cy="158591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14569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FF99CC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Молодцы 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олнце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3643314"/>
            <a:ext cx="3714776" cy="3214686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  <a:softEdge rad="127000"/>
          </a:effectLst>
          <a:scene3d>
            <a:camera prst="isometricOffAxis2Left"/>
            <a:lightRig rig="threePt" dir="t"/>
          </a:scene3d>
        </p:spPr>
      </p:pic>
      <p:sp>
        <p:nvSpPr>
          <p:cNvPr id="4100" name="Содержимое 2"/>
          <p:cNvSpPr>
            <a:spLocks noGrp="1"/>
          </p:cNvSpPr>
          <p:nvPr>
            <p:ph idx="1"/>
          </p:nvPr>
        </p:nvSpPr>
        <p:spPr>
          <a:xfrm>
            <a:off x="1214438" y="1600200"/>
            <a:ext cx="7472362" cy="47085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rgbClr val="C00000"/>
                </a:solidFill>
              </a:rPr>
              <a:t>На части не делится солнце лучистое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rgbClr val="C00000"/>
                </a:solidFill>
              </a:rPr>
              <a:t>И вечную землю нельзя поделить,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rgbClr val="C00000"/>
                </a:solidFill>
              </a:rPr>
              <a:t>Но искорку счастья луча золотистого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rgbClr val="C00000"/>
                </a:solidFill>
              </a:rPr>
              <a:t>Ты сможешь, ты в силах друзьям подарить!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</a:p>
          <a:p>
            <a:pPr eaLnBrk="1" hangingPunct="1">
              <a:buFont typeface="Wingdings 2" pitchFamily="18" charset="2"/>
              <a:buNone/>
            </a:pPr>
            <a:endParaRPr lang="ru-RU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7891" name="Picture 8" descr="Анимашки Мультяшки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8" y="3714750"/>
            <a:ext cx="25209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14563" y="2786063"/>
            <a:ext cx="57023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C00000"/>
                </a:solidFill>
                <a:latin typeface="Times New Roman" pitchFamily="18" charset="0"/>
              </a:rPr>
              <a:t>Спасибо за урок! </a:t>
            </a:r>
          </a:p>
        </p:txBody>
      </p:sp>
      <p:pic>
        <p:nvPicPr>
          <p:cNvPr id="37893" name="Рисунок 6" descr="осень девочка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38" y="2786063"/>
            <a:ext cx="3357562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Содержимое 7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2286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147" name="Содержимое 3" descr="Рисунок1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5725" y="63500"/>
            <a:ext cx="9058275" cy="6794500"/>
          </a:xfrm>
        </p:spPr>
      </p:pic>
      <p:sp>
        <p:nvSpPr>
          <p:cNvPr id="7" name="Заголовок 4"/>
          <p:cNvSpPr txBox="1">
            <a:spLocks/>
          </p:cNvSpPr>
          <p:nvPr/>
        </p:nvSpPr>
        <p:spPr>
          <a:xfrm>
            <a:off x="571472" y="4786322"/>
            <a:ext cx="8229600" cy="1857380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Минутка чистописания </a:t>
            </a:r>
            <a:endParaRPr kumimoji="0" lang="ru-RU" sz="6000" b="1" i="0" u="none" strike="noStrike" kern="1200" cap="none" spc="0" normalizeH="0" baseline="0" noProof="0" dirty="0">
              <a:ln w="6350">
                <a:noFill/>
              </a:ln>
              <a:solidFill>
                <a:srgbClr val="FF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Вася\Desktop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На уроке наши глазки внимательно смотрят и всё…..(видят)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Уши внимательно слушают и всё …(слышат).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Голова хорошо…. (думает)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Психологический настрой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Вася\Desktop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</a:rPr>
              <a:t>Праз</a:t>
            </a:r>
            <a:r>
              <a:rPr lang="ru-RU" dirty="0" smtClean="0">
                <a:solidFill>
                  <a:schemeClr val="bg1"/>
                </a:solidFill>
              </a:rPr>
              <a:t>..ник, иску..</a:t>
            </a:r>
            <a:r>
              <a:rPr lang="ru-RU" dirty="0" err="1" smtClean="0">
                <a:solidFill>
                  <a:schemeClr val="bg1"/>
                </a:solidFill>
              </a:rPr>
              <a:t>тво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вперё</a:t>
            </a:r>
            <a:r>
              <a:rPr lang="ru-RU" dirty="0" smtClean="0">
                <a:solidFill>
                  <a:schemeClr val="bg1"/>
                </a:solidFill>
              </a:rPr>
              <a:t>.., </a:t>
            </a:r>
            <a:r>
              <a:rPr lang="ru-RU" dirty="0" err="1" smtClean="0">
                <a:solidFill>
                  <a:schemeClr val="bg1"/>
                </a:solidFill>
              </a:rPr>
              <a:t>сосе</a:t>
            </a:r>
            <a:r>
              <a:rPr lang="ru-RU" dirty="0" smtClean="0">
                <a:solidFill>
                  <a:schemeClr val="bg1"/>
                </a:solidFill>
              </a:rPr>
              <a:t>…, обе…, чу…</a:t>
            </a:r>
            <a:r>
              <a:rPr lang="ru-RU" dirty="0" err="1" smtClean="0">
                <a:solidFill>
                  <a:schemeClr val="bg1"/>
                </a:solidFill>
              </a:rPr>
              <a:t>ство</a:t>
            </a:r>
            <a:r>
              <a:rPr lang="ru-RU" dirty="0" smtClean="0">
                <a:solidFill>
                  <a:schemeClr val="bg1"/>
                </a:solidFill>
              </a:rPr>
              <a:t>, лес..</a:t>
            </a:r>
            <a:r>
              <a:rPr lang="ru-RU" dirty="0" err="1" smtClean="0">
                <a:solidFill>
                  <a:schemeClr val="bg1"/>
                </a:solidFill>
              </a:rPr>
              <a:t>ница</a:t>
            </a:r>
            <a:r>
              <a:rPr lang="ru-RU" dirty="0" smtClean="0">
                <a:solidFill>
                  <a:schemeClr val="bg1"/>
                </a:solidFill>
              </a:rPr>
              <a:t> , </a:t>
            </a:r>
            <a:r>
              <a:rPr lang="ru-RU" dirty="0" err="1" smtClean="0">
                <a:solidFill>
                  <a:schemeClr val="bg1"/>
                </a:solidFill>
              </a:rPr>
              <a:t>запа</a:t>
            </a:r>
            <a:r>
              <a:rPr lang="ru-RU" dirty="0" smtClean="0">
                <a:solidFill>
                  <a:schemeClr val="bg1"/>
                </a:solidFill>
              </a:rPr>
              <a:t>…, а..</a:t>
            </a:r>
            <a:r>
              <a:rPr lang="ru-RU" dirty="0" err="1" smtClean="0">
                <a:solidFill>
                  <a:schemeClr val="bg1"/>
                </a:solidFill>
              </a:rPr>
              <a:t>уратный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err="1" smtClean="0">
                <a:solidFill>
                  <a:schemeClr val="bg1"/>
                </a:solidFill>
              </a:rPr>
              <a:t>кро</a:t>
            </a:r>
            <a:r>
              <a:rPr lang="ru-RU" dirty="0" smtClean="0">
                <a:solidFill>
                  <a:schemeClr val="bg1"/>
                </a:solidFill>
              </a:rPr>
              <a:t>…</a:t>
            </a:r>
            <a:r>
              <a:rPr lang="ru-RU" dirty="0" err="1" smtClean="0">
                <a:solidFill>
                  <a:schemeClr val="bg1"/>
                </a:solidFill>
              </a:rPr>
              <a:t>овки</a:t>
            </a:r>
            <a:r>
              <a:rPr lang="ru-RU" dirty="0" smtClean="0">
                <a:solidFill>
                  <a:schemeClr val="bg1"/>
                </a:solidFill>
              </a:rPr>
              <a:t>, б..</a:t>
            </a:r>
            <a:r>
              <a:rPr lang="ru-RU" dirty="0" err="1" smtClean="0">
                <a:solidFill>
                  <a:schemeClr val="bg1"/>
                </a:solidFill>
              </a:rPr>
              <a:t>лкон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i="1" dirty="0" smtClean="0">
                <a:solidFill>
                  <a:srgbClr val="002060"/>
                </a:solidFill>
              </a:rPr>
              <a:t>Контрольное списывание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857250" y="1643063"/>
            <a:ext cx="7715250" cy="4708525"/>
          </a:xfrm>
        </p:spPr>
        <p:txBody>
          <a:bodyPr/>
          <a:lstStyle/>
          <a:p>
            <a:pPr eaLnBrk="1" hangingPunct="1"/>
            <a:r>
              <a:rPr lang="ru-RU" sz="3600" b="1" i="1" dirty="0" smtClean="0">
                <a:solidFill>
                  <a:srgbClr val="0070C0"/>
                </a:solidFill>
              </a:rPr>
              <a:t> </a:t>
            </a:r>
          </a:p>
          <a:p>
            <a:pPr eaLnBrk="1" hangingPunct="1"/>
            <a:r>
              <a:rPr lang="ru-RU" sz="3600" b="1" i="1" dirty="0" smtClean="0">
                <a:solidFill>
                  <a:srgbClr val="C00000"/>
                </a:solidFill>
              </a:rPr>
              <a:t>Посеешь поступок- пожнёшь привычку, посеешь привычку- пожнёшь характер, посеешь характер - пожнёшь судьбу.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Словарное слово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00188" y="1571625"/>
            <a:ext cx="5643562" cy="4554538"/>
          </a:xfrm>
        </p:spPr>
        <p:txBody>
          <a:bodyPr/>
          <a:lstStyle/>
          <a:p>
            <a:pPr algn="ctr" eaLnBrk="1" hangingPunct="1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 Х</a:t>
            </a:r>
            <a:r>
              <a:rPr lang="ru-RU" sz="5400" b="1" u="sng" dirty="0" smtClean="0">
                <a:solidFill>
                  <a:srgbClr val="0070C0"/>
                </a:solidFill>
              </a:rPr>
              <a:t>а</a:t>
            </a:r>
            <a:r>
              <a:rPr lang="ru-RU" sz="5400" b="1" dirty="0" smtClean="0">
                <a:solidFill>
                  <a:srgbClr val="0070C0"/>
                </a:solidFill>
              </a:rPr>
              <a:t>ракт</a:t>
            </a:r>
            <a:r>
              <a:rPr lang="ru-RU" sz="5400" b="1" u="sng" dirty="0" smtClean="0">
                <a:solidFill>
                  <a:srgbClr val="0070C0"/>
                </a:solidFill>
              </a:rPr>
              <a:t>е</a:t>
            </a:r>
            <a:r>
              <a:rPr lang="ru-RU" sz="5400" b="1" dirty="0" smtClean="0">
                <a:solidFill>
                  <a:srgbClr val="0070C0"/>
                </a:solidFill>
              </a:rPr>
              <a:t>р</a:t>
            </a:r>
          </a:p>
          <a:p>
            <a:pPr eaLnBrk="1" hangingPunct="1"/>
            <a:r>
              <a:rPr lang="ru-RU" sz="2800" b="1" dirty="0" smtClean="0">
                <a:solidFill>
                  <a:srgbClr val="0070C0"/>
                </a:solidFill>
              </a:rPr>
              <a:t>Лексическое значение слова Подберите однокоренные слова. </a:t>
            </a:r>
          </a:p>
          <a:p>
            <a:pPr eaLnBrk="1" hangingPunct="1"/>
            <a:r>
              <a:rPr lang="ru-RU" sz="2800" b="1" dirty="0" smtClean="0">
                <a:solidFill>
                  <a:srgbClr val="0070C0"/>
                </a:solidFill>
              </a:rPr>
              <a:t>Запишите их. </a:t>
            </a:r>
          </a:p>
          <a:p>
            <a:pPr eaLnBrk="1" hangingPunct="1"/>
            <a:r>
              <a:rPr lang="ru-RU" sz="2800" b="1" dirty="0" smtClean="0">
                <a:solidFill>
                  <a:srgbClr val="0070C0"/>
                </a:solidFill>
              </a:rPr>
              <a:t>Выделите  в них орфограммы 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4393405" y="1678769"/>
            <a:ext cx="357190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Формулирование проблемы, планирование деятельности.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928688" y="1714500"/>
            <a:ext cx="7358088" cy="4411663"/>
          </a:xfrm>
        </p:spPr>
        <p:txBody>
          <a:bodyPr/>
          <a:lstStyle/>
          <a:p>
            <a:pPr eaLnBrk="1" hangingPunct="1"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     </a:t>
            </a:r>
          </a:p>
          <a:p>
            <a:pPr eaLnBrk="1" hangingPunct="1"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     Какой может быть характер?</a:t>
            </a:r>
          </a:p>
          <a:p>
            <a:pPr eaLnBrk="1" hangingPunct="1"/>
            <a:r>
              <a:rPr lang="ru-RU" sz="2800" b="1" dirty="0" smtClean="0">
                <a:solidFill>
                  <a:srgbClr val="0070C0"/>
                </a:solidFill>
              </a:rPr>
              <a:t>Характер (какой ?) влас</a:t>
            </a:r>
            <a:r>
              <a:rPr lang="ru-RU" sz="2800" b="1" u="sng" dirty="0" smtClean="0">
                <a:solidFill>
                  <a:srgbClr val="FF0000"/>
                </a:solidFill>
              </a:rPr>
              <a:t>т</a:t>
            </a:r>
            <a:r>
              <a:rPr lang="ru-RU" sz="2800" b="1" dirty="0" smtClean="0">
                <a:solidFill>
                  <a:srgbClr val="0070C0"/>
                </a:solidFill>
              </a:rPr>
              <a:t>ный, мя</a:t>
            </a:r>
            <a:r>
              <a:rPr lang="ru-RU" sz="2800" b="1" u="sng" dirty="0" smtClean="0">
                <a:solidFill>
                  <a:srgbClr val="FF0000"/>
                </a:solidFill>
              </a:rPr>
              <a:t>г</a:t>
            </a:r>
            <a:r>
              <a:rPr lang="ru-RU" sz="2800" b="1" dirty="0" smtClean="0">
                <a:solidFill>
                  <a:srgbClr val="0070C0"/>
                </a:solidFill>
              </a:rPr>
              <a:t>кий, чудесный</a:t>
            </a:r>
          </a:p>
          <a:p>
            <a:pPr eaLnBrk="1" hangingPunct="1"/>
            <a:r>
              <a:rPr lang="ru-RU" sz="2800" b="1" dirty="0" smtClean="0">
                <a:solidFill>
                  <a:srgbClr val="0070C0"/>
                </a:solidFill>
              </a:rPr>
              <a:t>Назовите орфограммы.</a:t>
            </a:r>
          </a:p>
          <a:p>
            <a:pPr eaLnBrk="1" hangingPunct="1"/>
            <a:r>
              <a:rPr lang="ru-RU" sz="2800" b="1" dirty="0" smtClean="0">
                <a:solidFill>
                  <a:srgbClr val="0070C0"/>
                </a:solidFill>
              </a:rPr>
              <a:t>Сформулируйте цель урока.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Применение полученных знаний</a:t>
            </a:r>
            <a:endParaRPr lang="ru-RU" sz="36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66376"/>
          </a:xfrm>
        </p:spPr>
        <p:txBody>
          <a:bodyPr>
            <a:normAutofit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cs typeface="Arial" pitchFamily="34" charset="0"/>
              </a:rPr>
              <a:t>Выпишите только те слова, в которых есть непроизносимый согласный. Укажите количество букв и звуков.</a:t>
            </a:r>
            <a:r>
              <a:rPr lang="ru-RU" sz="32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32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cs typeface="Arial" pitchFamily="34" charset="0"/>
            </a:endParaRP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Трубка, стена, вестник, косточка, лесник, тростник, участник,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зарядка, земля, зависть, </a:t>
            </a:r>
          </a:p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соседка, яростный, устный </a:t>
            </a:r>
          </a:p>
        </p:txBody>
      </p:sp>
      <p:sp>
        <p:nvSpPr>
          <p:cNvPr id="31748" name="WordArt 8"/>
          <p:cNvSpPr>
            <a:spLocks noChangeArrowheads="1" noChangeShapeType="1" noTextEdit="1"/>
          </p:cNvSpPr>
          <p:nvPr/>
        </p:nvSpPr>
        <p:spPr bwMode="auto">
          <a:xfrm>
            <a:off x="2438400" y="3786188"/>
            <a:ext cx="5029200" cy="9382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40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2111</TotalTime>
  <Words>384</Words>
  <Application>Microsoft Office PowerPoint</Application>
  <PresentationFormat>Экран (4:3)</PresentationFormat>
  <Paragraphs>76</Paragraphs>
  <Slides>20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урок русского языка в       классе   по теме   «обобщение правил правописания проверяемых  букв  в корне слова »   учитель: Евглевская В м</vt:lpstr>
      <vt:lpstr>Слайд 2</vt:lpstr>
      <vt:lpstr>Слайд 3</vt:lpstr>
      <vt:lpstr>Психологический настрой</vt:lpstr>
      <vt:lpstr>Слайд 5</vt:lpstr>
      <vt:lpstr>Контрольное списывание</vt:lpstr>
      <vt:lpstr>Словарное слово</vt:lpstr>
      <vt:lpstr>Формулирование проблемы, планирование деятельности.</vt:lpstr>
      <vt:lpstr>Применение полученных знаний</vt:lpstr>
      <vt:lpstr>Проверка </vt:lpstr>
      <vt:lpstr>Слайд 11</vt:lpstr>
      <vt:lpstr>Слайд 12</vt:lpstr>
      <vt:lpstr>Слайд 13</vt:lpstr>
      <vt:lpstr>Работа с учебником </vt:lpstr>
      <vt:lpstr>Физминутка </vt:lpstr>
      <vt:lpstr>Работа в парах </vt:lpstr>
      <vt:lpstr>Слайд 17</vt:lpstr>
      <vt:lpstr>Итог урока 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Словарная работа</dc:title>
  <dc:creator>V</dc:creator>
  <cp:lastModifiedBy>учитель</cp:lastModifiedBy>
  <cp:revision>233</cp:revision>
  <dcterms:created xsi:type="dcterms:W3CDTF">2011-10-27T08:00:43Z</dcterms:created>
  <dcterms:modified xsi:type="dcterms:W3CDTF">2015-10-21T14:52:12Z</dcterms:modified>
</cp:coreProperties>
</file>