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83" r:id="rId4"/>
    <p:sldId id="257" r:id="rId5"/>
    <p:sldId id="261" r:id="rId6"/>
    <p:sldId id="263" r:id="rId7"/>
    <p:sldId id="265" r:id="rId8"/>
    <p:sldId id="267" r:id="rId9"/>
    <p:sldId id="277" r:id="rId10"/>
    <p:sldId id="276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57" autoAdjust="0"/>
  </p:normalViewPr>
  <p:slideViewPr>
    <p:cSldViewPr>
      <p:cViewPr varScale="1">
        <p:scale>
          <a:sx n="68" d="100"/>
          <a:sy n="68" d="100"/>
        </p:scale>
        <p:origin x="-159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1ADC9-2EBF-4F0E-AD49-5780043075DE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801ADC9-2EBF-4F0E-AD49-5780043075DE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D85A75-89C9-4538-9933-B265F7AF0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1571612"/>
            <a:ext cx="7105760" cy="50483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16632"/>
            <a:ext cx="914400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Речевое развитие детей 5 – 6 лет </a:t>
            </a:r>
            <a:endParaRPr lang="ru-RU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5973652"/>
            <a:ext cx="18473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endParaRPr lang="ru-RU" i="1" dirty="0" smtClean="0"/>
          </a:p>
        </p:txBody>
      </p:sp>
    </p:spTree>
    <p:extLst>
      <p:ext uri="{BB962C8B-B14F-4D97-AF65-F5344CB8AC3E}">
        <p14:creationId xmlns="" xmlns:p14="http://schemas.microsoft.com/office/powerpoint/2010/main" val="41714898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785794"/>
            <a:ext cx="7143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975" algn="ctr"/>
            <a:r>
              <a:rPr lang="ru-RU" sz="2800" b="1" dirty="0" smtClean="0">
                <a:solidFill>
                  <a:srgbClr val="3333CC"/>
                </a:solidFill>
                <a:ea typeface="Times New Roman" pitchFamily="18" charset="0"/>
                <a:cs typeface="Arial" pitchFamily="34" charset="0"/>
              </a:rPr>
              <a:t>Правильное отношение </a:t>
            </a:r>
          </a:p>
          <a:p>
            <a:pPr indent="180975" algn="ctr"/>
            <a:r>
              <a:rPr lang="ru-RU" sz="2800" b="1" dirty="0" smtClean="0">
                <a:solidFill>
                  <a:srgbClr val="3333CC"/>
                </a:solidFill>
                <a:ea typeface="Times New Roman" pitchFamily="18" charset="0"/>
                <a:cs typeface="Arial" pitchFamily="34" charset="0"/>
              </a:rPr>
              <a:t>к речевому нарушению у ребенка:</a:t>
            </a:r>
          </a:p>
          <a:p>
            <a:pPr indent="180975" algn="ctr"/>
            <a:endParaRPr lang="ru-RU" sz="2800" b="1" dirty="0" smtClean="0">
              <a:solidFill>
                <a:srgbClr val="3333CC"/>
              </a:solidFill>
              <a:ea typeface="Times New Roman" pitchFamily="18" charset="0"/>
              <a:cs typeface="Arial" pitchFamily="34" charset="0"/>
            </a:endParaRPr>
          </a:p>
          <a:p>
            <a:pPr indent="180975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  не ругать ребенка за неправильную речь;</a:t>
            </a:r>
          </a:p>
          <a:p>
            <a:pPr indent="180975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  ненавязчиво исправлять неправильное произношение;</a:t>
            </a:r>
          </a:p>
          <a:p>
            <a:pPr indent="180975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  не заострять внимание на запинках и повторах слогов и слов;</a:t>
            </a:r>
          </a:p>
          <a:p>
            <a:pPr indent="180975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  осуществлять позитивный настрой ребенка на занятия с педагогами</a:t>
            </a:r>
            <a:endParaRPr lang="ru-RU" sz="2800" b="1" dirty="0">
              <a:solidFill>
                <a:srgbClr val="C00000"/>
              </a:solidFill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00042"/>
            <a:ext cx="885698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00042"/>
            <a:ext cx="885698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       </a:t>
            </a: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616097"/>
            <a:ext cx="91440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Семье принадлежит ведущая роль в развитии и воспитании ребёнка. Именно семья является источником, который питает человека с рождения, знакомит его с окружающим миром, даёт ребёнку первые знания, формирует первые умения, навыки. Только совместными усилиями родителей и педагогов детского сада  можно решить проблемы воспитания и развития ребёнка.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0" y="3714728"/>
            <a:ext cx="5072098" cy="29289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145394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5" y="764704"/>
            <a:ext cx="533190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Благодарю </a:t>
            </a:r>
          </a:p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</a:t>
            </a:r>
          </a:p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внимание!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86405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2000" tmFilter="0,0; .5, 0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642918"/>
            <a:ext cx="678661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Речь не является врожденной способностью человека. Она формируется постепенно в процессе роста и </a:t>
            </a:r>
            <a:r>
              <a:rPr lang="ru-RU" sz="2800" b="1" dirty="0" smtClean="0">
                <a:solidFill>
                  <a:srgbClr val="C00000"/>
                </a:solidFill>
              </a:rPr>
              <a:t>развития человека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2643182"/>
            <a:ext cx="5643602" cy="3929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571481"/>
            <a:ext cx="60722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На шестом году жизни     совершенствуются все стороны речи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2274838"/>
            <a:ext cx="5000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/>
            </a:pPr>
            <a:r>
              <a:rPr lang="ru-RU" sz="24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словарный запас,</a:t>
            </a:r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/>
            </a:pPr>
            <a:r>
              <a:rPr lang="ru-RU" sz="24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грамматический строй, </a:t>
            </a:r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/>
            </a:pPr>
            <a:r>
              <a:rPr lang="ru-RU" sz="24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речевой слух и навык звукового анализа, </a:t>
            </a:r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/>
            </a:pPr>
            <a:r>
              <a:rPr lang="ru-RU" sz="24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звукопроизношение,</a:t>
            </a:r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/>
            </a:pPr>
            <a:r>
              <a:rPr lang="ru-RU" sz="24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связная речь,</a:t>
            </a:r>
          </a:p>
          <a:p>
            <a:pPr marL="274320" lvl="0" indent="-27432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/>
            </a:pPr>
            <a:r>
              <a:rPr lang="ru-RU" sz="24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интонационная выразительность…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16632"/>
            <a:ext cx="391485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Характеристика речи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57620" y="928670"/>
            <a:ext cx="163538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Словарь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1857364"/>
            <a:ext cx="4572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Запас слов у ребенка увеличивается до 2500 – 3000.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 словаре ребенка должны присутствовать обобщающие слова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Одежда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Обувь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Посуда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Животные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Птицы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Овощи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Фрукты и т.д.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72330" y="57148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571481"/>
            <a:ext cx="2214547" cy="235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546581">
            <a:off x="6119568" y="3890157"/>
            <a:ext cx="2651862" cy="232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284289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785794"/>
            <a:ext cx="76200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107047"/>
            <a:ext cx="763284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Ориентируются в пространстве (право, лево,  сзади...)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5643578"/>
            <a:ext cx="588334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и времени (вчера, сегодня, ночью...).  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40701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16632"/>
            <a:ext cx="5777544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/>
              <a:t>ГРАММАТИЧЕСКИЙ СТРОЙ РЕЧИ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1285860"/>
            <a:ext cx="4726779" cy="52937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Ребенок правильно употребляет в речи простые и сложные предлоги (из, из-под...);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- правильно согласовывает в речи существительные с числительными (пять ложек, пять яблок, груш, конфет);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- согласовывает прилагательные с именами существительными в роде числе и падеже (море синее, стулья деревянные, кукле новой);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C00000"/>
                </a:solidFill>
              </a:rPr>
              <a:t>образовывает притяжательные прилагательные (медвежья, собачьи, папин...);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C00000"/>
                </a:solidFill>
              </a:rPr>
              <a:t>правильно по смыслу применяет все части речи</a:t>
            </a:r>
          </a:p>
          <a:p>
            <a:endParaRPr lang="ru-RU" dirty="0"/>
          </a:p>
        </p:txBody>
      </p:sp>
      <p:pic>
        <p:nvPicPr>
          <p:cNvPr id="1026" name="Picture 2" descr="C:\Users\Anna\Desktop\Светлана\раскраски\Рисунок2 — копия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3857652" cy="52864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87968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1071546"/>
            <a:ext cx="5033612" cy="264320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К 5 с половиной годам ребенок легко, без помощи взрослого может: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 составить рассказ по серии картинок или сюжетной картине,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 пересказать рассказ или сказку, которые услышали впервые,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 придумать окончание рассказа, начатого взрослым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285728"/>
            <a:ext cx="272382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/>
              <a:t>СВЯЗНАЯ РЕЧЬ</a:t>
            </a:r>
            <a:endParaRPr lang="ru-RU" sz="2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72132" y="3714752"/>
            <a:ext cx="3071834" cy="314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1472" y="4286256"/>
            <a:ext cx="6286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8" name="Объект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3786190"/>
            <a:ext cx="3000396" cy="30718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306063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35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16632"/>
            <a:ext cx="4203395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/>
              <a:t>ЗВУКОПРОИЗНОШЕНИЕ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214422"/>
            <a:ext cx="4572000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 шести годам дети овладевают произношением всех звуков речи, однако у некоторых детей усвоение звуков может проходить неравномерно или неверно.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980728"/>
            <a:ext cx="849913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04248" y="732710"/>
            <a:ext cx="1313180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 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7732"/>
          <a:stretch/>
        </p:blipFill>
        <p:spPr bwMode="auto">
          <a:xfrm>
            <a:off x="323528" y="3254315"/>
            <a:ext cx="2231068" cy="27438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786182" y="3214686"/>
            <a:ext cx="47863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Наиболее часто встречающиеся в этом возрасте недостатки произношения: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искажение, замены или отсутствие звука [л] (</a:t>
            </a:r>
            <a:r>
              <a:rPr lang="ru-RU" dirty="0" err="1" smtClean="0">
                <a:solidFill>
                  <a:srgbClr val="C00000"/>
                </a:solidFill>
              </a:rPr>
              <a:t>маяко</a:t>
            </a:r>
            <a:r>
              <a:rPr lang="ru-RU" dirty="0" smtClean="0">
                <a:solidFill>
                  <a:srgbClr val="C00000"/>
                </a:solidFill>
              </a:rPr>
              <a:t> — молоко, </a:t>
            </a:r>
            <a:r>
              <a:rPr lang="ru-RU" dirty="0" err="1" smtClean="0">
                <a:solidFill>
                  <a:srgbClr val="C00000"/>
                </a:solidFill>
              </a:rPr>
              <a:t>ёука</a:t>
            </a:r>
            <a:r>
              <a:rPr lang="ru-RU" dirty="0" smtClean="0">
                <a:solidFill>
                  <a:srgbClr val="C00000"/>
                </a:solidFill>
              </a:rPr>
              <a:t> — ёлка, </a:t>
            </a:r>
            <a:r>
              <a:rPr lang="ru-RU" dirty="0" err="1" smtClean="0">
                <a:solidFill>
                  <a:srgbClr val="C00000"/>
                </a:solidFill>
              </a:rPr>
              <a:t>игойка</a:t>
            </a:r>
            <a:r>
              <a:rPr lang="ru-RU" dirty="0" smtClean="0">
                <a:solidFill>
                  <a:srgbClr val="C00000"/>
                </a:solidFill>
              </a:rPr>
              <a:t> — иголка, </a:t>
            </a:r>
            <a:r>
              <a:rPr lang="ru-RU" dirty="0" err="1" smtClean="0">
                <a:solidFill>
                  <a:srgbClr val="C00000"/>
                </a:solidFill>
              </a:rPr>
              <a:t>ководец</a:t>
            </a:r>
            <a:r>
              <a:rPr lang="ru-RU" dirty="0" smtClean="0">
                <a:solidFill>
                  <a:srgbClr val="C00000"/>
                </a:solidFill>
              </a:rPr>
              <a:t> — колодец);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замена звука [</a:t>
            </a:r>
            <a:r>
              <a:rPr lang="ru-RU" dirty="0" err="1" smtClean="0">
                <a:solidFill>
                  <a:srgbClr val="C00000"/>
                </a:solidFill>
              </a:rPr>
              <a:t>р</a:t>
            </a:r>
            <a:r>
              <a:rPr lang="ru-RU" dirty="0" smtClean="0">
                <a:solidFill>
                  <a:srgbClr val="C00000"/>
                </a:solidFill>
              </a:rPr>
              <a:t>] звуками [л] или [</a:t>
            </a:r>
            <a:r>
              <a:rPr lang="ru-RU" dirty="0" err="1" smtClean="0">
                <a:solidFill>
                  <a:srgbClr val="C00000"/>
                </a:solidFill>
              </a:rPr>
              <a:t>й</a:t>
            </a:r>
            <a:r>
              <a:rPr lang="ru-RU" dirty="0" smtClean="0">
                <a:solidFill>
                  <a:srgbClr val="C00000"/>
                </a:solidFill>
              </a:rPr>
              <a:t>], полное его отсутствие или искажение (</a:t>
            </a:r>
            <a:r>
              <a:rPr lang="ru-RU" dirty="0" err="1" smtClean="0">
                <a:solidFill>
                  <a:srgbClr val="C00000"/>
                </a:solidFill>
              </a:rPr>
              <a:t>йёдка</a:t>
            </a:r>
            <a:r>
              <a:rPr lang="ru-RU" dirty="0" smtClean="0">
                <a:solidFill>
                  <a:srgbClr val="C00000"/>
                </a:solidFill>
              </a:rPr>
              <a:t> – лодка, </a:t>
            </a:r>
            <a:r>
              <a:rPr lang="ru-RU" dirty="0" err="1" smtClean="0">
                <a:solidFill>
                  <a:srgbClr val="C00000"/>
                </a:solidFill>
              </a:rPr>
              <a:t>лыба</a:t>
            </a:r>
            <a:r>
              <a:rPr lang="ru-RU" dirty="0" smtClean="0">
                <a:solidFill>
                  <a:srgbClr val="C00000"/>
                </a:solidFill>
              </a:rPr>
              <a:t> – рыба, </a:t>
            </a:r>
            <a:r>
              <a:rPr lang="ru-RU" dirty="0" err="1" smtClean="0">
                <a:solidFill>
                  <a:srgbClr val="C00000"/>
                </a:solidFill>
              </a:rPr>
              <a:t>баан</a:t>
            </a:r>
            <a:r>
              <a:rPr lang="ru-RU" dirty="0" smtClean="0">
                <a:solidFill>
                  <a:srgbClr val="C00000"/>
                </a:solidFill>
              </a:rPr>
              <a:t> – баран);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54944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14290"/>
            <a:ext cx="4937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ФОНЕМАТИЧЕСКИЙ СЛУХ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0" y="4572008"/>
            <a:ext cx="2959121" cy="2000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6256"/>
            <a:ext cx="3286116" cy="2357454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42910" y="1285860"/>
            <a:ext cx="37147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Дети способны определить на слух </a:t>
            </a:r>
            <a:r>
              <a:rPr lang="ru-RU" sz="20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наличие или отсутствие того или иного звука в слове</a:t>
            </a:r>
            <a:r>
              <a:rPr lang="ru-RU" sz="20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, могут самостоятельно </a:t>
            </a:r>
            <a:r>
              <a:rPr lang="ru-RU" sz="20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подбирать слова </a:t>
            </a:r>
            <a:r>
              <a:rPr lang="ru-RU" sz="20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на заданные звуки</a:t>
            </a:r>
            <a:r>
              <a:rPr lang="ru-RU" dirty="0" smtClean="0">
                <a:latin typeface="Bookman Old Style" panose="02050604050505020204" pitchFamily="18" charset="0"/>
              </a:rPr>
              <a:t>. 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1428737"/>
            <a:ext cx="3500462" cy="3210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Но не все дети достаточно четко различают на слух определенные группы звуков, они нередко смешивают их. Это относится в основном к определенным звукам, например, не дифференцируют на слух звуки «с» и «</a:t>
            </a:r>
            <a:r>
              <a:rPr lang="ru-RU" dirty="0" err="1" smtClean="0">
                <a:solidFill>
                  <a:srgbClr val="C00000"/>
                </a:solidFill>
                <a:latin typeface="Bookman Old Style" panose="02050604050505020204" pitchFamily="18" charset="0"/>
              </a:rPr>
              <a:t>ц</a:t>
            </a:r>
            <a:r>
              <a:rPr lang="ru-RU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», «с» и «</a:t>
            </a:r>
            <a:r>
              <a:rPr lang="ru-RU" dirty="0" err="1" smtClean="0">
                <a:solidFill>
                  <a:srgbClr val="C00000"/>
                </a:solidFill>
                <a:latin typeface="Bookman Old Style" panose="02050604050505020204" pitchFamily="18" charset="0"/>
              </a:rPr>
              <a:t>ш</a:t>
            </a:r>
            <a:r>
              <a:rPr lang="ru-RU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», «</a:t>
            </a:r>
            <a:r>
              <a:rPr lang="ru-RU" dirty="0" err="1" smtClean="0">
                <a:solidFill>
                  <a:srgbClr val="C00000"/>
                </a:solidFill>
                <a:latin typeface="Bookman Old Style" panose="02050604050505020204" pitchFamily="18" charset="0"/>
              </a:rPr>
              <a:t>ш</a:t>
            </a:r>
            <a:r>
              <a:rPr lang="ru-RU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» </a:t>
            </a:r>
            <a:r>
              <a:rPr lang="ru-RU" dirty="0" err="1" smtClean="0">
                <a:solidFill>
                  <a:srgbClr val="C00000"/>
                </a:solidFill>
                <a:latin typeface="Bookman Old Style" panose="02050604050505020204" pitchFamily="18" charset="0"/>
              </a:rPr>
              <a:t>и</a:t>
            </a:r>
            <a:r>
              <a:rPr lang="ru-RU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 «ж» и другие.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809</TotalTime>
  <Words>491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Пользователь Windows</cp:lastModifiedBy>
  <cp:revision>87</cp:revision>
  <dcterms:created xsi:type="dcterms:W3CDTF">2014-10-14T14:05:02Z</dcterms:created>
  <dcterms:modified xsi:type="dcterms:W3CDTF">2019-12-04T18:52:51Z</dcterms:modified>
</cp:coreProperties>
</file>