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64" r:id="rId3"/>
    <p:sldId id="268" r:id="rId4"/>
    <p:sldId id="263" r:id="rId5"/>
    <p:sldId id="258" r:id="rId6"/>
    <p:sldId id="259" r:id="rId7"/>
    <p:sldId id="262" r:id="rId8"/>
    <p:sldId id="261" r:id="rId9"/>
    <p:sldId id="266" r:id="rId10"/>
    <p:sldId id="267" r:id="rId11"/>
  </p:sldIdLst>
  <p:sldSz cx="12192000" cy="6858000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-619" y="-7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D1BE1-1031-4E75-86E7-2DBDF1A96861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C5E65-D7B1-496E-A60B-25E2F72F8B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528916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D1BE1-1031-4E75-86E7-2DBDF1A96861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C5E65-D7B1-496E-A60B-25E2F72F8B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695216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D1BE1-1031-4E75-86E7-2DBDF1A96861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C5E65-D7B1-496E-A60B-25E2F72F8B2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9022746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D1BE1-1031-4E75-86E7-2DBDF1A96861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C5E65-D7B1-496E-A60B-25E2F72F8B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614899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D1BE1-1031-4E75-86E7-2DBDF1A96861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C5E65-D7B1-496E-A60B-25E2F72F8B2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16003841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D1BE1-1031-4E75-86E7-2DBDF1A96861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C5E65-D7B1-496E-A60B-25E2F72F8B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690079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D1BE1-1031-4E75-86E7-2DBDF1A96861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C5E65-D7B1-496E-A60B-25E2F72F8B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071726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D1BE1-1031-4E75-86E7-2DBDF1A96861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C5E65-D7B1-496E-A60B-25E2F72F8B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061887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D1BE1-1031-4E75-86E7-2DBDF1A96861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C5E65-D7B1-496E-A60B-25E2F72F8B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876481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D1BE1-1031-4E75-86E7-2DBDF1A96861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C5E65-D7B1-496E-A60B-25E2F72F8B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617815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D1BE1-1031-4E75-86E7-2DBDF1A96861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C5E65-D7B1-496E-A60B-25E2F72F8B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516535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D1BE1-1031-4E75-86E7-2DBDF1A96861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C5E65-D7B1-496E-A60B-25E2F72F8B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247111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D1BE1-1031-4E75-86E7-2DBDF1A96861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C5E65-D7B1-496E-A60B-25E2F72F8B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13336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D1BE1-1031-4E75-86E7-2DBDF1A96861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C5E65-D7B1-496E-A60B-25E2F72F8B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15457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D1BE1-1031-4E75-86E7-2DBDF1A96861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C5E65-D7B1-496E-A60B-25E2F72F8B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620655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C5E65-D7B1-496E-A60B-25E2F72F8B2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D1BE1-1031-4E75-86E7-2DBDF1A96861}" type="datetimeFigureOut">
              <a:rPr lang="ru-RU" smtClean="0"/>
              <a:pPr/>
              <a:t>18.12.2019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917170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DD1BE1-1031-4E75-86E7-2DBDF1A96861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5BC5E65-D7B1-496E-A60B-25E2F72F8B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21972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78181" y="2008909"/>
            <a:ext cx="781396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инновационных технологий в образовательной деятельности по речевому развитию детей дошкольного возраста в контексте ФГОС ДО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57600" y="568036"/>
            <a:ext cx="48490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МБДОУ «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Сакмарский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детский сад «Улыбка»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229600" y="5167745"/>
            <a:ext cx="20089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Козлова С. Н.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45751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40658" y="1853777"/>
            <a:ext cx="88195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72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8992" y="987552"/>
            <a:ext cx="91440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dirty="0" smtClean="0">
              <a:latin typeface="Times New Roman" pitchFamily="18" charset="0"/>
              <a:ea typeface="Yu Gothic Light" pitchFamily="34" charset="-128"/>
              <a:cs typeface="Times New Roman" pitchFamily="18" charset="0"/>
            </a:endParaRPr>
          </a:p>
          <a:p>
            <a:pPr fontAlgn="base">
              <a:buFont typeface="Wingdings" pitchFamily="2" charset="2"/>
              <a:buChar char="§"/>
            </a:pPr>
            <a:r>
              <a:rPr lang="ru-RU" sz="2400" dirty="0" smtClean="0">
                <a:latin typeface="Times New Roman" pitchFamily="18" charset="0"/>
                <a:ea typeface="Yu Gothic Light" pitchFamily="34" charset="-128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ea typeface="Yu Gothic Light" pitchFamily="34" charset="-128"/>
                <a:cs typeface="Times New Roman" pitchFamily="18" charset="0"/>
              </a:rPr>
              <a:t>Здоровьесберегающие</a:t>
            </a:r>
            <a:r>
              <a:rPr lang="ru-RU" sz="2400" dirty="0" smtClean="0">
                <a:latin typeface="Times New Roman" pitchFamily="18" charset="0"/>
                <a:ea typeface="Yu Gothic Light" pitchFamily="34" charset="-128"/>
                <a:cs typeface="Times New Roman" pitchFamily="18" charset="0"/>
              </a:rPr>
              <a:t> технологии</a:t>
            </a:r>
          </a:p>
          <a:p>
            <a:pPr fontAlgn="base">
              <a:buFont typeface="Wingdings" pitchFamily="2" charset="2"/>
              <a:buChar char="§"/>
            </a:pPr>
            <a:r>
              <a:rPr lang="ru-RU" sz="2400" dirty="0" smtClean="0">
                <a:latin typeface="Times New Roman" pitchFamily="18" charset="0"/>
                <a:ea typeface="Yu Gothic Light" pitchFamily="34" charset="-128"/>
                <a:cs typeface="Times New Roman" pitchFamily="18" charset="0"/>
              </a:rPr>
              <a:t>Технология ТРИЗ</a:t>
            </a:r>
          </a:p>
          <a:p>
            <a:pPr fontAlgn="base">
              <a:buFont typeface="Wingdings" pitchFamily="2" charset="2"/>
              <a:buChar char="§"/>
            </a:pPr>
            <a:r>
              <a:rPr lang="ru-RU" sz="2400" dirty="0" smtClean="0">
                <a:latin typeface="Times New Roman" pitchFamily="18" charset="0"/>
                <a:ea typeface="Yu Gothic Light" pitchFamily="34" charset="-128"/>
                <a:cs typeface="Times New Roman" pitchFamily="18" charset="0"/>
              </a:rPr>
              <a:t> Моделирование</a:t>
            </a:r>
          </a:p>
          <a:p>
            <a:pPr fontAlgn="base">
              <a:buFont typeface="Wingdings" pitchFamily="2" charset="2"/>
              <a:buChar char="§"/>
            </a:pPr>
            <a:r>
              <a:rPr lang="ru-RU" sz="2400" dirty="0" smtClean="0">
                <a:latin typeface="Times New Roman" pitchFamily="18" charset="0"/>
                <a:ea typeface="Yu Gothic Light" pitchFamily="34" charset="-128"/>
                <a:cs typeface="Times New Roman" pitchFamily="18" charset="0"/>
              </a:rPr>
              <a:t> Мнемотехника</a:t>
            </a:r>
          </a:p>
          <a:p>
            <a:pPr fontAlgn="base">
              <a:buFont typeface="Wingdings" pitchFamily="2" charset="2"/>
              <a:buChar char="§"/>
            </a:pPr>
            <a:r>
              <a:rPr lang="ru-RU" sz="2400" dirty="0" smtClean="0">
                <a:latin typeface="Times New Roman" pitchFamily="18" charset="0"/>
                <a:ea typeface="Yu Gothic Light" pitchFamily="34" charset="-128"/>
                <a:cs typeface="Times New Roman" pitchFamily="18" charset="0"/>
              </a:rPr>
              <a:t> Технология </a:t>
            </a:r>
            <a:r>
              <a:rPr lang="ru-RU" sz="2400" dirty="0" err="1" smtClean="0">
                <a:latin typeface="Times New Roman" pitchFamily="18" charset="0"/>
                <a:ea typeface="Yu Gothic Light" pitchFamily="34" charset="-128"/>
                <a:cs typeface="Times New Roman" pitchFamily="18" charset="0"/>
              </a:rPr>
              <a:t>синквейна</a:t>
            </a:r>
            <a:endParaRPr lang="ru-RU" sz="2400" dirty="0" smtClean="0">
              <a:latin typeface="Times New Roman" pitchFamily="18" charset="0"/>
              <a:ea typeface="Yu Gothic Light" pitchFamily="34" charset="-128"/>
              <a:cs typeface="Times New Roman" pitchFamily="18" charset="0"/>
            </a:endParaRPr>
          </a:p>
          <a:p>
            <a:pPr fontAlgn="base">
              <a:buFont typeface="Wingdings" pitchFamily="2" charset="2"/>
              <a:buChar char="§"/>
            </a:pPr>
            <a:r>
              <a:rPr lang="ru-RU" sz="2400" dirty="0" smtClean="0">
                <a:latin typeface="Times New Roman" pitchFamily="18" charset="0"/>
                <a:ea typeface="Yu Gothic Light" pitchFamily="34" charset="-128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ea typeface="Yu Gothic Light" pitchFamily="34" charset="-128"/>
                <a:cs typeface="Times New Roman" pitchFamily="18" charset="0"/>
              </a:rPr>
              <a:t>Лего</a:t>
            </a:r>
            <a:r>
              <a:rPr lang="ru-RU" sz="2400" dirty="0" smtClean="0">
                <a:latin typeface="Times New Roman" pitchFamily="18" charset="0"/>
                <a:ea typeface="Yu Gothic Light" pitchFamily="34" charset="-128"/>
                <a:cs typeface="Times New Roman" pitchFamily="18" charset="0"/>
              </a:rPr>
              <a:t> - технология</a:t>
            </a:r>
          </a:p>
          <a:p>
            <a:pPr fontAlgn="base">
              <a:buFont typeface="Wingdings" pitchFamily="2" charset="2"/>
              <a:buChar char="§"/>
            </a:pPr>
            <a:r>
              <a:rPr lang="ru-RU" sz="2400" dirty="0" smtClean="0">
                <a:latin typeface="Times New Roman" pitchFamily="18" charset="0"/>
                <a:ea typeface="Yu Gothic Light" pitchFamily="34" charset="-128"/>
                <a:cs typeface="Times New Roman" pitchFamily="18" charset="0"/>
              </a:rPr>
              <a:t> Кейс технология</a:t>
            </a:r>
          </a:p>
          <a:p>
            <a:pPr fontAlgn="base">
              <a:buFont typeface="Wingdings" pitchFamily="2" charset="2"/>
              <a:buChar char="§"/>
            </a:pPr>
            <a:r>
              <a:rPr lang="ru-RU" sz="2400" dirty="0" smtClean="0">
                <a:latin typeface="Times New Roman" pitchFamily="18" charset="0"/>
                <a:ea typeface="Yu Gothic Light" pitchFamily="34" charset="-128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ea typeface="Yu Gothic Light" pitchFamily="34" charset="-128"/>
                <a:cs typeface="Times New Roman" pitchFamily="18" charset="0"/>
              </a:rPr>
              <a:t>Лепбук</a:t>
            </a:r>
            <a:r>
              <a:rPr lang="ru-RU" sz="2400" dirty="0" smtClean="0">
                <a:latin typeface="Times New Roman" pitchFamily="18" charset="0"/>
                <a:ea typeface="Yu Gothic Light" pitchFamily="34" charset="-128"/>
                <a:cs typeface="Times New Roman" pitchFamily="18" charset="0"/>
              </a:rPr>
              <a:t> технология</a:t>
            </a: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865375" y="182880"/>
            <a:ext cx="925982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ea typeface="Yu Gothic Light" pitchFamily="34" charset="-128"/>
                <a:cs typeface="Times New Roman" pitchFamily="18" charset="0"/>
              </a:rPr>
              <a:t>К технологиям речевого развития дошкольников можно отнести: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93754" y="204385"/>
            <a:ext cx="1031443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«Хорошо-Плохо»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- дети отвечают на вопрос почему это хорошо или плохо применительно к одной и той же ситуации, причем ситуации постепенно вытекают одна из другой. Например, сладкие конфеты – это хорошо и вкусно, но еще и плохо, так как от этого могут заболеть зубы и так далее.</a:t>
            </a:r>
          </a:p>
          <a:p>
            <a:pPr fontAlgn="base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«Разбежались»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- группе детей предлагают быстро разбежаться по сторонам по какому-либо признаку, который называет воспитатель. Например, у кого одежда с карманами – направо, а у кого без карманов – налево; кого привел в садик папа – направо, кого не папа – налево.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793754" y="2500582"/>
            <a:ext cx="1092080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Игра «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Да-Нет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» или «Угадай, что я загадала»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Например: воспитатель загадывает слово «Медведь», дети задают вопросы (Это живое? Это растение? Это животное? Оно большое? Оно живет в лесу? Это медведь?), воспитатель отвечает только « да» или «нет», пока дети не угадают задуманное. 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Когда дети научатся играть в эту игру, они начинают загадывать слова друг другу. Это могут быть объекты: «Шорты», «Машина», «Роза», «Гриб», «Береза», «Вода», «Радуга» и т.д.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Игра «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Черное-белое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»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Воспитатель поднимает карточку с изображением белого домика, и дети называют положительные качества объекта, затем поднимает карточку с изображением черного домика и дети перечисляют отрицательные качества. (Пример: «Книга».Хорошо – из книг узнаешь много интересного . . . Плохо – они быстро рвутся . . . и т.д.) 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    Можно разбирать в качестве объектов: «Гусеница», «Волк», «Цветок», «Стульчик», «Таблетка», «Конфетка», «Мама», «Птичка», «Укол», «Драка», «Наказание» и т.д.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img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562068" y="414899"/>
            <a:ext cx="1959927" cy="18002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TextBox 2"/>
          <p:cNvSpPr txBox="1"/>
          <p:nvPr/>
        </p:nvSpPr>
        <p:spPr>
          <a:xfrm>
            <a:off x="5478505" y="545452"/>
            <a:ext cx="4650310" cy="107721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endParaRPr lang="ru-RU" sz="28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smtClean="0">
                <a:ln w="0"/>
                <a:latin typeface="Times New Roman" pitchFamily="18" charset="0"/>
                <a:cs typeface="Times New Roman" pitchFamily="18" charset="0"/>
              </a:rPr>
              <a:t>Мнемоквадрат</a:t>
            </a:r>
            <a:endParaRPr lang="ru-RU" sz="3600" dirty="0">
              <a:ln w="0"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трелка влево 3"/>
          <p:cNvSpPr/>
          <p:nvPr/>
        </p:nvSpPr>
        <p:spPr>
          <a:xfrm>
            <a:off x="4011046" y="1206987"/>
            <a:ext cx="978408" cy="216024"/>
          </a:xfrm>
          <a:prstGeom prst="leftArrow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Стрелка влево 4"/>
          <p:cNvSpPr/>
          <p:nvPr/>
        </p:nvSpPr>
        <p:spPr>
          <a:xfrm rot="10800000">
            <a:off x="5595750" y="2867426"/>
            <a:ext cx="978408" cy="216024"/>
          </a:xfrm>
          <a:prstGeom prst="leftArrow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6" name="Picture 7" descr="img3"/>
          <p:cNvPicPr>
            <a:picLocks noChangeAspect="1" noChangeArrowheads="1"/>
          </p:cNvPicPr>
          <p:nvPr/>
        </p:nvPicPr>
        <p:blipFill rotWithShape="1">
          <a:blip r:embed="rId3" cstate="print"/>
          <a:srcRect r="-711" b="-612"/>
          <a:stretch/>
        </p:blipFill>
        <p:spPr bwMode="auto">
          <a:xfrm>
            <a:off x="1676166" y="3755727"/>
            <a:ext cx="4201438" cy="275304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7" name="Стрелка влево 6"/>
          <p:cNvSpPr/>
          <p:nvPr/>
        </p:nvSpPr>
        <p:spPr>
          <a:xfrm>
            <a:off x="6342159" y="5288097"/>
            <a:ext cx="978408" cy="216024"/>
          </a:xfrm>
          <a:prstGeom prst="leftArrow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8" name="Picture 6" descr="img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12831" y="2229302"/>
            <a:ext cx="4503418" cy="151148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9" name="TextBox 8"/>
          <p:cNvSpPr txBox="1"/>
          <p:nvPr/>
        </p:nvSpPr>
        <p:spPr>
          <a:xfrm>
            <a:off x="2351727" y="2601211"/>
            <a:ext cx="33186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Мнемодорожка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785122" y="4964932"/>
            <a:ext cx="31588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Мнемотаблица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8162634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2576" t="21616" r="23940" b="5657"/>
          <a:stretch/>
        </p:blipFill>
        <p:spPr>
          <a:xfrm>
            <a:off x="623456" y="1057457"/>
            <a:ext cx="4890656" cy="498763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622877" y="1136073"/>
            <a:ext cx="6018664" cy="451399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23456" y="411126"/>
            <a:ext cx="45581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заучивании стихов 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186055" y="291176"/>
            <a:ext cx="502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пересказах художественной литературы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63667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122" t="16363" r="-152"/>
          <a:stretch/>
        </p:blipFill>
        <p:spPr>
          <a:xfrm>
            <a:off x="1220985" y="858981"/>
            <a:ext cx="8255523" cy="528251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468582" y="207818"/>
            <a:ext cx="87006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отгадывании и загадывании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загадок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5798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23833" y="1020526"/>
            <a:ext cx="10092867" cy="326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Например: на тему русской народной сказки «Лисичка- сестричка и серый волк»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Лиса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Хитрая, умная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Жалуется, плачет, хитрит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Есть такие и среди животных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Обманщица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323833" y="3741559"/>
            <a:ext cx="558338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теме «Зима»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Зима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Холодная, снежная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Морозит, метет, завывает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Зимой катаемся на санках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Красиво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12848" y="128016"/>
            <a:ext cx="6629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Технология «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Синквейн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36170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323844" y="268831"/>
            <a:ext cx="4837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«Кейс»-технология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Картинки по запросу пример фото кейс  в доу"/>
          <p:cNvPicPr/>
          <p:nvPr/>
        </p:nvPicPr>
        <p:blipFill>
          <a:blip r:embed="rId2"/>
          <a:srcRect l="62433" t="10288" r="3460" b="10288"/>
          <a:stretch>
            <a:fillRect/>
          </a:stretch>
        </p:blipFill>
        <p:spPr bwMode="auto">
          <a:xfrm>
            <a:off x="1060704" y="580771"/>
            <a:ext cx="2670048" cy="3209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img10.jpg"/>
          <p:cNvPicPr>
            <a:picLocks noChangeAspect="1"/>
          </p:cNvPicPr>
          <p:nvPr/>
        </p:nvPicPr>
        <p:blipFill>
          <a:blip r:embed="rId3"/>
          <a:srcRect l="8250" t="28000" r="38500" b="7500"/>
          <a:stretch>
            <a:fillRect/>
          </a:stretch>
        </p:blipFill>
        <p:spPr>
          <a:xfrm>
            <a:off x="1408176" y="4361688"/>
            <a:ext cx="2596896" cy="2359152"/>
          </a:xfrm>
          <a:prstGeom prst="rect">
            <a:avLst/>
          </a:prstGeom>
        </p:spPr>
      </p:pic>
      <p:pic>
        <p:nvPicPr>
          <p:cNvPr id="6" name="Рисунок 5" descr="img59.jpg"/>
          <p:cNvPicPr>
            <a:picLocks noChangeAspect="1"/>
          </p:cNvPicPr>
          <p:nvPr/>
        </p:nvPicPr>
        <p:blipFill>
          <a:blip r:embed="rId4"/>
          <a:srcRect l="10167" t="21667" r="8333" b="9667"/>
          <a:stretch>
            <a:fillRect/>
          </a:stretch>
        </p:blipFill>
        <p:spPr>
          <a:xfrm>
            <a:off x="5797296" y="3163824"/>
            <a:ext cx="4963416" cy="3136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1406295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detsad-100125-1513012608.jpg"/>
          <p:cNvPicPr>
            <a:picLocks noChangeAspect="1"/>
          </p:cNvPicPr>
          <p:nvPr/>
        </p:nvPicPr>
        <p:blipFill>
          <a:blip r:embed="rId2"/>
          <a:srcRect t="7549" b="4229"/>
          <a:stretch>
            <a:fillRect/>
          </a:stretch>
        </p:blipFill>
        <p:spPr>
          <a:xfrm>
            <a:off x="815112" y="1180395"/>
            <a:ext cx="5143500" cy="3401568"/>
          </a:xfrm>
          <a:prstGeom prst="rect">
            <a:avLst/>
          </a:prstGeom>
        </p:spPr>
      </p:pic>
      <p:pic>
        <p:nvPicPr>
          <p:cNvPr id="4" name="Рисунок 3" descr="DSCN900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58612" y="2146486"/>
            <a:ext cx="5290281" cy="396771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862072" y="237226"/>
            <a:ext cx="58155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Лэпбук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» технология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727</TotalTime>
  <Words>204</Words>
  <Application>Microsoft Office PowerPoint</Application>
  <PresentationFormat>Произвольный</PresentationFormat>
  <Paragraphs>46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Аспект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diakov.net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Пользователь Windows</cp:lastModifiedBy>
  <cp:revision>26</cp:revision>
  <cp:lastPrinted>2019-01-31T09:14:14Z</cp:lastPrinted>
  <dcterms:created xsi:type="dcterms:W3CDTF">2019-01-24T23:29:01Z</dcterms:created>
  <dcterms:modified xsi:type="dcterms:W3CDTF">2019-12-17T20:31:52Z</dcterms:modified>
</cp:coreProperties>
</file>