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78" r:id="rId9"/>
    <p:sldId id="262" r:id="rId10"/>
    <p:sldId id="263" r:id="rId11"/>
    <p:sldId id="264" r:id="rId12"/>
    <p:sldId id="270" r:id="rId13"/>
    <p:sldId id="271" r:id="rId14"/>
    <p:sldId id="266" r:id="rId15"/>
    <p:sldId id="265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D8D2F1-23DE-47FE-92C9-F7CA3A98D288}" type="doc">
      <dgm:prSet loTypeId="urn:microsoft.com/office/officeart/2005/8/layout/vList3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4584B1C-F1E8-4CD6-A1C8-52EC6D08E838}">
      <dgm:prSet/>
      <dgm:spPr/>
      <dgm:t>
        <a:bodyPr/>
        <a:lstStyle/>
        <a:p>
          <a:pPr rtl="0"/>
          <a:r>
            <a:rPr lang="ru-RU" b="1" dirty="0" smtClean="0"/>
            <a:t>Темой</a:t>
          </a:r>
          <a:r>
            <a:rPr lang="ru-RU" dirty="0" smtClean="0"/>
            <a:t> исследования стали вопросы, связанные со строительством индивидуального дома, соответствующего требованиям экономичности и </a:t>
          </a:r>
          <a:r>
            <a:rPr lang="ru-RU" dirty="0" err="1" smtClean="0"/>
            <a:t>экологичности</a:t>
          </a:r>
          <a:r>
            <a:rPr lang="ru-RU" dirty="0" smtClean="0"/>
            <a:t>. </a:t>
          </a:r>
          <a:endParaRPr lang="ru-RU" dirty="0"/>
        </a:p>
      </dgm:t>
    </dgm:pt>
    <dgm:pt modelId="{62BACCA8-9BAA-428C-9B7E-C6566F54C028}" type="parTrans" cxnId="{9DFB2D03-1C80-49F3-86A9-0FCD2D8CE3D2}">
      <dgm:prSet/>
      <dgm:spPr/>
      <dgm:t>
        <a:bodyPr/>
        <a:lstStyle/>
        <a:p>
          <a:endParaRPr lang="ru-RU"/>
        </a:p>
      </dgm:t>
    </dgm:pt>
    <dgm:pt modelId="{DBCF4917-B617-41DF-BA20-BA7DDBE50493}" type="sibTrans" cxnId="{9DFB2D03-1C80-49F3-86A9-0FCD2D8CE3D2}">
      <dgm:prSet/>
      <dgm:spPr/>
      <dgm:t>
        <a:bodyPr/>
        <a:lstStyle/>
        <a:p>
          <a:endParaRPr lang="ru-RU"/>
        </a:p>
      </dgm:t>
    </dgm:pt>
    <dgm:pt modelId="{C8385D5C-4585-4480-9EB2-A4D488378B5F}">
      <dgm:prSet/>
      <dgm:spPr/>
      <dgm:t>
        <a:bodyPr/>
        <a:lstStyle/>
        <a:p>
          <a:pPr rtl="0"/>
          <a:r>
            <a:rPr lang="ru-RU" b="1" dirty="0" smtClean="0"/>
            <a:t>Объект исследования</a:t>
          </a:r>
          <a:r>
            <a:rPr lang="ru-RU" dirty="0" smtClean="0"/>
            <a:t>: строительные материалы, дом; </a:t>
          </a:r>
          <a:endParaRPr lang="ru-RU" dirty="0"/>
        </a:p>
      </dgm:t>
    </dgm:pt>
    <dgm:pt modelId="{1979DE64-3229-459A-8B86-4A04AF02A7F5}" type="parTrans" cxnId="{8B1B8E30-8C8D-41A2-B2F5-DDF9FABE82BC}">
      <dgm:prSet/>
      <dgm:spPr/>
      <dgm:t>
        <a:bodyPr/>
        <a:lstStyle/>
        <a:p>
          <a:endParaRPr lang="ru-RU"/>
        </a:p>
      </dgm:t>
    </dgm:pt>
    <dgm:pt modelId="{E76755C0-1F45-40B6-9691-89C3E52A78F8}" type="sibTrans" cxnId="{8B1B8E30-8C8D-41A2-B2F5-DDF9FABE82BC}">
      <dgm:prSet/>
      <dgm:spPr/>
      <dgm:t>
        <a:bodyPr/>
        <a:lstStyle/>
        <a:p>
          <a:endParaRPr lang="ru-RU"/>
        </a:p>
      </dgm:t>
    </dgm:pt>
    <dgm:pt modelId="{B67DF71C-9BC5-4491-81B6-1A740003304E}">
      <dgm:prSet/>
      <dgm:spPr/>
      <dgm:t>
        <a:bodyPr/>
        <a:lstStyle/>
        <a:p>
          <a:pPr rtl="0"/>
          <a:r>
            <a:rPr lang="ru-RU" b="1" dirty="0" err="1" smtClean="0"/>
            <a:t>Предмет:проект</a:t>
          </a:r>
          <a:r>
            <a:rPr lang="ru-RU" dirty="0" smtClean="0"/>
            <a:t> «Экодом»</a:t>
          </a:r>
          <a:endParaRPr lang="ru-RU" dirty="0"/>
        </a:p>
      </dgm:t>
    </dgm:pt>
    <dgm:pt modelId="{ADEF8553-AF24-40BA-A96D-2463AB69F1D8}" type="parTrans" cxnId="{43E93DD7-4E52-45CB-9928-1DFED9D368C3}">
      <dgm:prSet/>
      <dgm:spPr/>
      <dgm:t>
        <a:bodyPr/>
        <a:lstStyle/>
        <a:p>
          <a:endParaRPr lang="ru-RU"/>
        </a:p>
      </dgm:t>
    </dgm:pt>
    <dgm:pt modelId="{98DA3438-2808-4706-9109-6AFC09A1D29D}" type="sibTrans" cxnId="{43E93DD7-4E52-45CB-9928-1DFED9D368C3}">
      <dgm:prSet/>
      <dgm:spPr/>
      <dgm:t>
        <a:bodyPr/>
        <a:lstStyle/>
        <a:p>
          <a:endParaRPr lang="ru-RU"/>
        </a:p>
      </dgm:t>
    </dgm:pt>
    <dgm:pt modelId="{EA6ABE8F-066F-4646-BA90-FE42230C9210}" type="pres">
      <dgm:prSet presAssocID="{59D8D2F1-23DE-47FE-92C9-F7CA3A98D28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D0AAB4-A628-43F8-9241-B566C7D3DFC2}" type="pres">
      <dgm:prSet presAssocID="{F4584B1C-F1E8-4CD6-A1C8-52EC6D08E838}" presName="composite" presStyleCnt="0"/>
      <dgm:spPr/>
      <dgm:t>
        <a:bodyPr/>
        <a:lstStyle/>
        <a:p>
          <a:endParaRPr lang="ru-RU"/>
        </a:p>
      </dgm:t>
    </dgm:pt>
    <dgm:pt modelId="{7B8E2DA2-9D76-4DD0-B0E3-C677D21684BC}" type="pres">
      <dgm:prSet presAssocID="{F4584B1C-F1E8-4CD6-A1C8-52EC6D08E838}" presName="imgShp" presStyleLbl="fgImgPlace1" presStyleIdx="0" presStyleCnt="3"/>
      <dgm:spPr/>
      <dgm:t>
        <a:bodyPr/>
        <a:lstStyle/>
        <a:p>
          <a:endParaRPr lang="ru-RU"/>
        </a:p>
      </dgm:t>
    </dgm:pt>
    <dgm:pt modelId="{2D11DDCB-B6D2-4F72-86A5-AA9729A5FCE8}" type="pres">
      <dgm:prSet presAssocID="{F4584B1C-F1E8-4CD6-A1C8-52EC6D08E838}" presName="txShp" presStyleLbl="node1" presStyleIdx="0" presStyleCnt="3" custLinFactNeighborX="-831" custLinFactNeighborY="5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41986-E273-4346-B305-6E98C44B0C87}" type="pres">
      <dgm:prSet presAssocID="{DBCF4917-B617-41DF-BA20-BA7DDBE50493}" presName="spacing" presStyleCnt="0"/>
      <dgm:spPr/>
      <dgm:t>
        <a:bodyPr/>
        <a:lstStyle/>
        <a:p>
          <a:endParaRPr lang="ru-RU"/>
        </a:p>
      </dgm:t>
    </dgm:pt>
    <dgm:pt modelId="{C1AD5CF3-0107-4C46-BFB3-B510DB0C1820}" type="pres">
      <dgm:prSet presAssocID="{C8385D5C-4585-4480-9EB2-A4D488378B5F}" presName="composite" presStyleCnt="0"/>
      <dgm:spPr/>
      <dgm:t>
        <a:bodyPr/>
        <a:lstStyle/>
        <a:p>
          <a:endParaRPr lang="ru-RU"/>
        </a:p>
      </dgm:t>
    </dgm:pt>
    <dgm:pt modelId="{D0BDCB63-A837-4C2D-A552-B2A0FBAD854D}" type="pres">
      <dgm:prSet presAssocID="{C8385D5C-4585-4480-9EB2-A4D488378B5F}" presName="imgShp" presStyleLbl="fgImgPlace1" presStyleIdx="1" presStyleCnt="3" custLinFactNeighborX="-1097" custLinFactNeighborY="-18780"/>
      <dgm:spPr/>
      <dgm:t>
        <a:bodyPr/>
        <a:lstStyle/>
        <a:p>
          <a:endParaRPr lang="ru-RU"/>
        </a:p>
      </dgm:t>
    </dgm:pt>
    <dgm:pt modelId="{3C744FF5-3B83-417A-B848-37222412CCC5}" type="pres">
      <dgm:prSet presAssocID="{C8385D5C-4585-4480-9EB2-A4D488378B5F}" presName="txShp" presStyleLbl="node1" presStyleIdx="1" presStyleCnt="3" custLinFactNeighborX="-2095" custLinFactNeighborY="-13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75250-6021-4C4F-882B-26D53219F0C8}" type="pres">
      <dgm:prSet presAssocID="{E76755C0-1F45-40B6-9691-89C3E52A78F8}" presName="spacing" presStyleCnt="0"/>
      <dgm:spPr/>
      <dgm:t>
        <a:bodyPr/>
        <a:lstStyle/>
        <a:p>
          <a:endParaRPr lang="ru-RU"/>
        </a:p>
      </dgm:t>
    </dgm:pt>
    <dgm:pt modelId="{469B681F-131E-4BB9-84F8-FB1C337443C2}" type="pres">
      <dgm:prSet presAssocID="{B67DF71C-9BC5-4491-81B6-1A740003304E}" presName="composite" presStyleCnt="0"/>
      <dgm:spPr/>
      <dgm:t>
        <a:bodyPr/>
        <a:lstStyle/>
        <a:p>
          <a:endParaRPr lang="ru-RU"/>
        </a:p>
      </dgm:t>
    </dgm:pt>
    <dgm:pt modelId="{8349BD9D-CFD8-42FF-8BA0-1E8B58525EF4}" type="pres">
      <dgm:prSet presAssocID="{B67DF71C-9BC5-4491-81B6-1A740003304E}" presName="imgShp" presStyleLbl="fgImgPlace1" presStyleIdx="2" presStyleCnt="3" custLinFactNeighborX="-1097" custLinFactNeighborY="-26943"/>
      <dgm:spPr/>
      <dgm:t>
        <a:bodyPr/>
        <a:lstStyle/>
        <a:p>
          <a:endParaRPr lang="ru-RU"/>
        </a:p>
      </dgm:t>
    </dgm:pt>
    <dgm:pt modelId="{37766807-E7C6-4D66-88AB-3B99E58AC13D}" type="pres">
      <dgm:prSet presAssocID="{B67DF71C-9BC5-4491-81B6-1A740003304E}" presName="txShp" presStyleLbl="node1" presStyleIdx="2" presStyleCnt="3" custLinFactNeighborX="-2095" custLinFactNeighborY="-32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FB2D03-1C80-49F3-86A9-0FCD2D8CE3D2}" srcId="{59D8D2F1-23DE-47FE-92C9-F7CA3A98D288}" destId="{F4584B1C-F1E8-4CD6-A1C8-52EC6D08E838}" srcOrd="0" destOrd="0" parTransId="{62BACCA8-9BAA-428C-9B7E-C6566F54C028}" sibTransId="{DBCF4917-B617-41DF-BA20-BA7DDBE50493}"/>
    <dgm:cxn modelId="{CC06A71E-ED75-4329-913A-19233ADEBA81}" type="presOf" srcId="{59D8D2F1-23DE-47FE-92C9-F7CA3A98D288}" destId="{EA6ABE8F-066F-4646-BA90-FE42230C9210}" srcOrd="0" destOrd="0" presId="urn:microsoft.com/office/officeart/2005/8/layout/vList3"/>
    <dgm:cxn modelId="{6971FD3A-2B5A-4D64-869C-BB0AC209E2CC}" type="presOf" srcId="{B67DF71C-9BC5-4491-81B6-1A740003304E}" destId="{37766807-E7C6-4D66-88AB-3B99E58AC13D}" srcOrd="0" destOrd="0" presId="urn:microsoft.com/office/officeart/2005/8/layout/vList3"/>
    <dgm:cxn modelId="{8B1B8E30-8C8D-41A2-B2F5-DDF9FABE82BC}" srcId="{59D8D2F1-23DE-47FE-92C9-F7CA3A98D288}" destId="{C8385D5C-4585-4480-9EB2-A4D488378B5F}" srcOrd="1" destOrd="0" parTransId="{1979DE64-3229-459A-8B86-4A04AF02A7F5}" sibTransId="{E76755C0-1F45-40B6-9691-89C3E52A78F8}"/>
    <dgm:cxn modelId="{B801CA2E-4A7E-439C-BA4F-6D9AFE276CA6}" type="presOf" srcId="{C8385D5C-4585-4480-9EB2-A4D488378B5F}" destId="{3C744FF5-3B83-417A-B848-37222412CCC5}" srcOrd="0" destOrd="0" presId="urn:microsoft.com/office/officeart/2005/8/layout/vList3"/>
    <dgm:cxn modelId="{BCA782B8-F996-4AC5-99CC-9C5CCC46DC3B}" type="presOf" srcId="{F4584B1C-F1E8-4CD6-A1C8-52EC6D08E838}" destId="{2D11DDCB-B6D2-4F72-86A5-AA9729A5FCE8}" srcOrd="0" destOrd="0" presId="urn:microsoft.com/office/officeart/2005/8/layout/vList3"/>
    <dgm:cxn modelId="{43E93DD7-4E52-45CB-9928-1DFED9D368C3}" srcId="{59D8D2F1-23DE-47FE-92C9-F7CA3A98D288}" destId="{B67DF71C-9BC5-4491-81B6-1A740003304E}" srcOrd="2" destOrd="0" parTransId="{ADEF8553-AF24-40BA-A96D-2463AB69F1D8}" sibTransId="{98DA3438-2808-4706-9109-6AFC09A1D29D}"/>
    <dgm:cxn modelId="{14A78CAC-C4E9-4D8B-AFF3-0196C1568327}" type="presParOf" srcId="{EA6ABE8F-066F-4646-BA90-FE42230C9210}" destId="{7DD0AAB4-A628-43F8-9241-B566C7D3DFC2}" srcOrd="0" destOrd="0" presId="urn:microsoft.com/office/officeart/2005/8/layout/vList3"/>
    <dgm:cxn modelId="{D022DC04-B3E1-482C-8197-2C9550F5425C}" type="presParOf" srcId="{7DD0AAB4-A628-43F8-9241-B566C7D3DFC2}" destId="{7B8E2DA2-9D76-4DD0-B0E3-C677D21684BC}" srcOrd="0" destOrd="0" presId="urn:microsoft.com/office/officeart/2005/8/layout/vList3"/>
    <dgm:cxn modelId="{F817779F-6F34-4D09-A4AA-80D4FDE7E5A4}" type="presParOf" srcId="{7DD0AAB4-A628-43F8-9241-B566C7D3DFC2}" destId="{2D11DDCB-B6D2-4F72-86A5-AA9729A5FCE8}" srcOrd="1" destOrd="0" presId="urn:microsoft.com/office/officeart/2005/8/layout/vList3"/>
    <dgm:cxn modelId="{F636D54E-6FBF-4DD6-A283-50357E2EDA4A}" type="presParOf" srcId="{EA6ABE8F-066F-4646-BA90-FE42230C9210}" destId="{89841986-E273-4346-B305-6E98C44B0C87}" srcOrd="1" destOrd="0" presId="urn:microsoft.com/office/officeart/2005/8/layout/vList3"/>
    <dgm:cxn modelId="{C2775146-1E50-4D22-B6B2-18FBECC3CB1D}" type="presParOf" srcId="{EA6ABE8F-066F-4646-BA90-FE42230C9210}" destId="{C1AD5CF3-0107-4C46-BFB3-B510DB0C1820}" srcOrd="2" destOrd="0" presId="urn:microsoft.com/office/officeart/2005/8/layout/vList3"/>
    <dgm:cxn modelId="{6864CB09-58A0-4C25-852F-24A7AE952611}" type="presParOf" srcId="{C1AD5CF3-0107-4C46-BFB3-B510DB0C1820}" destId="{D0BDCB63-A837-4C2D-A552-B2A0FBAD854D}" srcOrd="0" destOrd="0" presId="urn:microsoft.com/office/officeart/2005/8/layout/vList3"/>
    <dgm:cxn modelId="{2E9837C7-A7F1-4DBE-9910-B558143B2223}" type="presParOf" srcId="{C1AD5CF3-0107-4C46-BFB3-B510DB0C1820}" destId="{3C744FF5-3B83-417A-B848-37222412CCC5}" srcOrd="1" destOrd="0" presId="urn:microsoft.com/office/officeart/2005/8/layout/vList3"/>
    <dgm:cxn modelId="{09EC4CBD-5ECB-4AD0-9B4B-F4A6A75BF9E8}" type="presParOf" srcId="{EA6ABE8F-066F-4646-BA90-FE42230C9210}" destId="{1E575250-6021-4C4F-882B-26D53219F0C8}" srcOrd="3" destOrd="0" presId="urn:microsoft.com/office/officeart/2005/8/layout/vList3"/>
    <dgm:cxn modelId="{C0CD7AD0-9746-42FD-813B-4DDC7CE94A15}" type="presParOf" srcId="{EA6ABE8F-066F-4646-BA90-FE42230C9210}" destId="{469B681F-131E-4BB9-84F8-FB1C337443C2}" srcOrd="4" destOrd="0" presId="urn:microsoft.com/office/officeart/2005/8/layout/vList3"/>
    <dgm:cxn modelId="{7E9FDFF4-F5FC-45CF-95E9-6AAFBB3A4251}" type="presParOf" srcId="{469B681F-131E-4BB9-84F8-FB1C337443C2}" destId="{8349BD9D-CFD8-42FF-8BA0-1E8B58525EF4}" srcOrd="0" destOrd="0" presId="urn:microsoft.com/office/officeart/2005/8/layout/vList3"/>
    <dgm:cxn modelId="{D8DC7312-B04C-4D53-9EB7-CEE4109FA152}" type="presParOf" srcId="{469B681F-131E-4BB9-84F8-FB1C337443C2}" destId="{37766807-E7C6-4D66-88AB-3B99E58AC13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11DDCB-B6D2-4F72-86A5-AA9729A5FCE8}">
      <dsp:nvSpPr>
        <dsp:cNvPr id="0" name=""/>
        <dsp:cNvSpPr/>
      </dsp:nvSpPr>
      <dsp:spPr>
        <a:xfrm rot="10800000">
          <a:off x="1728199" y="72003"/>
          <a:ext cx="5698353" cy="1361011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0168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Темой</a:t>
          </a:r>
          <a:r>
            <a:rPr lang="ru-RU" sz="1700" kern="1200" dirty="0" smtClean="0"/>
            <a:t> исследования стали вопросы, связанные со строительством индивидуального дома, соответствующего требованиям экономичности и </a:t>
          </a:r>
          <a:r>
            <a:rPr lang="ru-RU" sz="1700" kern="1200" dirty="0" err="1" smtClean="0"/>
            <a:t>экологичности</a:t>
          </a:r>
          <a:r>
            <a:rPr lang="ru-RU" sz="1700" kern="1200" dirty="0" smtClean="0"/>
            <a:t>. </a:t>
          </a:r>
          <a:endParaRPr lang="ru-RU" sz="1700" kern="1200" dirty="0"/>
        </a:p>
      </dsp:txBody>
      <dsp:txXfrm rot="10800000">
        <a:off x="2068452" y="72003"/>
        <a:ext cx="5358100" cy="1361011"/>
      </dsp:txXfrm>
    </dsp:sp>
    <dsp:sp modelId="{7B8E2DA2-9D76-4DD0-B0E3-C677D21684BC}">
      <dsp:nvSpPr>
        <dsp:cNvPr id="0" name=""/>
        <dsp:cNvSpPr/>
      </dsp:nvSpPr>
      <dsp:spPr>
        <a:xfrm>
          <a:off x="1095046" y="482"/>
          <a:ext cx="1361011" cy="1361011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C744FF5-3B83-417A-B848-37222412CCC5}">
      <dsp:nvSpPr>
        <dsp:cNvPr id="0" name=""/>
        <dsp:cNvSpPr/>
      </dsp:nvSpPr>
      <dsp:spPr>
        <a:xfrm rot="10800000">
          <a:off x="1656171" y="1584179"/>
          <a:ext cx="5698353" cy="1361011"/>
        </a:xfrm>
        <a:prstGeom prst="homePlate">
          <a:avLst/>
        </a:prstGeom>
        <a:gradFill rotWithShape="0">
          <a:gsLst>
            <a:gs pos="0">
              <a:schemeClr val="accent4">
                <a:hueOff val="4822484"/>
                <a:satOff val="-4333"/>
                <a:lumOff val="-686"/>
                <a:alphaOff val="0"/>
                <a:tint val="65000"/>
                <a:satMod val="270000"/>
              </a:schemeClr>
            </a:gs>
            <a:gs pos="25000">
              <a:schemeClr val="accent4">
                <a:hueOff val="4822484"/>
                <a:satOff val="-4333"/>
                <a:lumOff val="-686"/>
                <a:alphaOff val="0"/>
                <a:tint val="60000"/>
                <a:satMod val="300000"/>
              </a:schemeClr>
            </a:gs>
            <a:gs pos="100000">
              <a:schemeClr val="accent4">
                <a:hueOff val="4822484"/>
                <a:satOff val="-4333"/>
                <a:lumOff val="-686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0168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Объект исследования</a:t>
          </a:r>
          <a:r>
            <a:rPr lang="ru-RU" sz="1700" kern="1200" dirty="0" smtClean="0"/>
            <a:t>: строительные материалы, дом; </a:t>
          </a:r>
          <a:endParaRPr lang="ru-RU" sz="1700" kern="1200" dirty="0"/>
        </a:p>
      </dsp:txBody>
      <dsp:txXfrm rot="10800000">
        <a:off x="1996424" y="1584179"/>
        <a:ext cx="5358100" cy="1361011"/>
      </dsp:txXfrm>
    </dsp:sp>
    <dsp:sp modelId="{D0BDCB63-A837-4C2D-A552-B2A0FBAD854D}">
      <dsp:nvSpPr>
        <dsp:cNvPr id="0" name=""/>
        <dsp:cNvSpPr/>
      </dsp:nvSpPr>
      <dsp:spPr>
        <a:xfrm>
          <a:off x="1080116" y="1512168"/>
          <a:ext cx="1361011" cy="1361011"/>
        </a:xfrm>
        <a:prstGeom prst="ellipse">
          <a:avLst/>
        </a:prstGeom>
        <a:solidFill>
          <a:schemeClr val="accent4">
            <a:tint val="50000"/>
            <a:hueOff val="4603540"/>
            <a:satOff val="-2042"/>
            <a:lumOff val="-262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7766807-E7C6-4D66-88AB-3B99E58AC13D}">
      <dsp:nvSpPr>
        <dsp:cNvPr id="0" name=""/>
        <dsp:cNvSpPr/>
      </dsp:nvSpPr>
      <dsp:spPr>
        <a:xfrm rot="10800000">
          <a:off x="1656171" y="3096341"/>
          <a:ext cx="5698353" cy="1361011"/>
        </a:xfrm>
        <a:prstGeom prst="homePlate">
          <a:avLst/>
        </a:prstGeom>
        <a:gradFill rotWithShape="0">
          <a:gsLst>
            <a:gs pos="0">
              <a:schemeClr val="accent4">
                <a:hueOff val="9644969"/>
                <a:satOff val="-8667"/>
                <a:lumOff val="-1373"/>
                <a:alphaOff val="0"/>
                <a:tint val="65000"/>
                <a:satMod val="270000"/>
              </a:schemeClr>
            </a:gs>
            <a:gs pos="25000">
              <a:schemeClr val="accent4">
                <a:hueOff val="9644969"/>
                <a:satOff val="-8667"/>
                <a:lumOff val="-1373"/>
                <a:alphaOff val="0"/>
                <a:tint val="60000"/>
                <a:satMod val="300000"/>
              </a:schemeClr>
            </a:gs>
            <a:gs pos="100000">
              <a:schemeClr val="accent4">
                <a:hueOff val="9644969"/>
                <a:satOff val="-8667"/>
                <a:lumOff val="-1373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0168" tIns="64770" rIns="120904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err="1" smtClean="0"/>
            <a:t>Предмет:проект</a:t>
          </a:r>
          <a:r>
            <a:rPr lang="ru-RU" sz="1700" kern="1200" dirty="0" smtClean="0"/>
            <a:t> «Экодом»</a:t>
          </a:r>
          <a:endParaRPr lang="ru-RU" sz="1700" kern="1200" dirty="0"/>
        </a:p>
      </dsp:txBody>
      <dsp:txXfrm rot="10800000">
        <a:off x="1996424" y="3096341"/>
        <a:ext cx="5358100" cy="1361011"/>
      </dsp:txXfrm>
    </dsp:sp>
    <dsp:sp modelId="{8349BD9D-CFD8-42FF-8BA0-1E8B58525EF4}">
      <dsp:nvSpPr>
        <dsp:cNvPr id="0" name=""/>
        <dsp:cNvSpPr/>
      </dsp:nvSpPr>
      <dsp:spPr>
        <a:xfrm>
          <a:off x="1080116" y="3168352"/>
          <a:ext cx="1361011" cy="1361011"/>
        </a:xfrm>
        <a:prstGeom prst="ellipse">
          <a:avLst/>
        </a:prstGeom>
        <a:solidFill>
          <a:schemeClr val="accent4">
            <a:tint val="50000"/>
            <a:hueOff val="9207080"/>
            <a:satOff val="-4083"/>
            <a:lumOff val="-524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71CD5D-9DE1-4952-B4A6-941569134F1B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A24D71-D74D-4253-95D8-EF3B97C677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56992"/>
            <a:ext cx="818388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 исследовательской работы:</a:t>
            </a:r>
            <a:br>
              <a:rPr lang="ru-RU" dirty="0" smtClean="0"/>
            </a:br>
            <a:r>
              <a:rPr lang="ru-RU" dirty="0" smtClean="0"/>
              <a:t> Экономичность</a:t>
            </a:r>
            <a:br>
              <a:rPr lang="ru-RU" dirty="0" smtClean="0"/>
            </a:br>
            <a:r>
              <a:rPr lang="ru-RU" dirty="0" smtClean="0"/>
              <a:t> или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экологичность</a:t>
            </a:r>
            <a:r>
              <a:rPr lang="ru-RU" dirty="0"/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5256584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>
                <a:solidFill>
                  <a:srgbClr val="7030A0"/>
                </a:solidFill>
              </a:rPr>
              <a:t>Исследовательская работа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7030A0"/>
                </a:solidFill>
              </a:rPr>
              <a:t>у</a:t>
            </a:r>
            <a:r>
              <a:rPr lang="ru-RU" i="1" dirty="0" smtClean="0">
                <a:solidFill>
                  <a:srgbClr val="7030A0"/>
                </a:solidFill>
              </a:rPr>
              <a:t>ченика 5А класса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7030A0"/>
                </a:solidFill>
              </a:rPr>
              <a:t>МОБУ СОШ </a:t>
            </a:r>
            <a:r>
              <a:rPr lang="ru-RU" i="1" dirty="0" err="1" smtClean="0">
                <a:solidFill>
                  <a:srgbClr val="7030A0"/>
                </a:solidFill>
              </a:rPr>
              <a:t>с.Старосубхангулово</a:t>
            </a:r>
            <a:endParaRPr lang="ru-RU" i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i="1" dirty="0" err="1" smtClean="0">
                <a:solidFill>
                  <a:srgbClr val="7030A0"/>
                </a:solidFill>
              </a:rPr>
              <a:t>Исянаманова</a:t>
            </a: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err="1" smtClean="0">
                <a:solidFill>
                  <a:srgbClr val="7030A0"/>
                </a:solidFill>
              </a:rPr>
              <a:t>Нурислама</a:t>
            </a:r>
            <a:endParaRPr lang="ru-RU" i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92399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01528" cy="5994992"/>
          </a:xfrm>
        </p:spPr>
        <p:txBody>
          <a:bodyPr/>
          <a:lstStyle/>
          <a:p>
            <a:r>
              <a:rPr lang="ru-RU" dirty="0" smtClean="0"/>
              <a:t>Я хотел вычислить расходы для деревянного дома и расходы для дома, который построен из шлакоблока. Для начала я взял на определение </a:t>
            </a:r>
            <a:r>
              <a:rPr lang="ru-RU" i="1" u="sng" dirty="0" smtClean="0"/>
              <a:t>стен и потолка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852936"/>
            <a:ext cx="388843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6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/>
          <a:lstStyle/>
          <a:p>
            <a:r>
              <a:rPr lang="ru-RU" dirty="0" smtClean="0"/>
              <a:t>Первым делом я спросил у отца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082451"/>
            <a:ext cx="3591297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2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20689"/>
            <a:ext cx="3528393" cy="518457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4" b="6389"/>
          <a:stretch/>
        </p:blipFill>
        <p:spPr>
          <a:xfrm>
            <a:off x="683568" y="620688"/>
            <a:ext cx="342900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92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36836"/>
            <a:ext cx="2880320" cy="52576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620688"/>
            <a:ext cx="2304256" cy="52738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3" b="6073"/>
          <a:stretch/>
        </p:blipFill>
        <p:spPr>
          <a:xfrm>
            <a:off x="5796136" y="620688"/>
            <a:ext cx="2780929" cy="52738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08058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Сруб для дома размером 7 на 7 одноэтажный стоит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150 000 рублей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Сколько штук шлакоблоков нужно? Посчитаем:</a:t>
            </a:r>
            <a:endParaRPr lang="ru-RU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Площадь одной стены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7м*3м=21(</a:t>
            </a:r>
            <a:r>
              <a:rPr lang="ru-RU" dirty="0" err="1" smtClean="0">
                <a:solidFill>
                  <a:srgbClr val="7030A0"/>
                </a:solidFill>
              </a:rPr>
              <a:t>кв.м</a:t>
            </a:r>
            <a:r>
              <a:rPr lang="ru-RU" dirty="0" smtClean="0">
                <a:solidFill>
                  <a:srgbClr val="7030A0"/>
                </a:solidFill>
              </a:rPr>
              <a:t> 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21*4=84(</a:t>
            </a:r>
            <a:r>
              <a:rPr lang="ru-RU" dirty="0" err="1" smtClean="0">
                <a:solidFill>
                  <a:srgbClr val="7030A0"/>
                </a:solidFill>
              </a:rPr>
              <a:t>кв.м</a:t>
            </a:r>
            <a:r>
              <a:rPr lang="ru-RU" dirty="0" smtClean="0">
                <a:solidFill>
                  <a:srgbClr val="7030A0"/>
                </a:solidFill>
              </a:rPr>
              <a:t>) </a:t>
            </a:r>
            <a:endParaRPr lang="ru-RU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Оставляем места для окон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 180см*210см=37800(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37800*3=113400(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)-занимает 3 окна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 840000-113400=726600(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180*240=43200(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)-место двери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726600-43200=683400(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Площадь одной грани шлакоблока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60*30=1800(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683400:1800=380 штук шлакоблоков нужно купить.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Один шлакоблок стоит 200рублей.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380*200=76000(рублей)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Разница: 150 000-76 000=74 000(рублей)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85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270" y="692696"/>
            <a:ext cx="8183880" cy="504056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Площадь потолка 7*7=49(</a:t>
            </a:r>
            <a:r>
              <a:rPr lang="ru-RU" dirty="0" err="1" smtClean="0">
                <a:solidFill>
                  <a:srgbClr val="7030A0"/>
                </a:solidFill>
              </a:rPr>
              <a:t>кв.м</a:t>
            </a:r>
            <a:r>
              <a:rPr lang="ru-RU" dirty="0" smtClean="0">
                <a:solidFill>
                  <a:srgbClr val="7030A0"/>
                </a:solidFill>
              </a:rPr>
              <a:t>) Площадь одной доски: 600*20=12000(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 490000:12000=41(штук досок)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Цена одной доски 200 рублей. 200*41=8200(рублей)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11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Потолок из пластикового материала. Цена одной панели 175 рублей.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Размер: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300см-длина,20см-ширина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300*20= 6000(</a:t>
            </a:r>
            <a:r>
              <a:rPr lang="ru-RU" dirty="0" err="1" smtClean="0">
                <a:solidFill>
                  <a:srgbClr val="7030A0"/>
                </a:solidFill>
              </a:rPr>
              <a:t>кв.см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490000:6000=82(штуки)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82*175=14 350(рублей)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Разница: 14 350-8 200=6 150(рублей)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3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Стены из шлакоблоков изнутри и снаружи необходимо утеплять. А стены из бревна не требует дополнительных затрат.</a:t>
            </a:r>
          </a:p>
          <a:p>
            <a:r>
              <a:rPr lang="ru-RU" dirty="0">
                <a:solidFill>
                  <a:srgbClr val="7030A0"/>
                </a:solidFill>
              </a:rPr>
              <a:t>Деревянные стены и деревянный потолок стоит</a:t>
            </a:r>
          </a:p>
          <a:p>
            <a:r>
              <a:rPr lang="ru-RU" dirty="0">
                <a:solidFill>
                  <a:srgbClr val="7030A0"/>
                </a:solidFill>
              </a:rPr>
              <a:t> 150 000+8200=158200(рублей)</a:t>
            </a:r>
          </a:p>
          <a:p>
            <a:r>
              <a:rPr lang="ru-RU" dirty="0">
                <a:solidFill>
                  <a:srgbClr val="7030A0"/>
                </a:solidFill>
              </a:rPr>
              <a:t>Стены из шлакоблока и пластиковый потолок стоит</a:t>
            </a:r>
          </a:p>
          <a:p>
            <a:r>
              <a:rPr lang="ru-RU" dirty="0">
                <a:solidFill>
                  <a:srgbClr val="7030A0"/>
                </a:solidFill>
              </a:rPr>
              <a:t> 76 </a:t>
            </a:r>
            <a:r>
              <a:rPr lang="ru-RU" dirty="0" smtClean="0">
                <a:solidFill>
                  <a:srgbClr val="7030A0"/>
                </a:solidFill>
              </a:rPr>
              <a:t>000+14350=90350(рублей)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5558368"/>
          </a:xfrm>
        </p:spPr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828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Получилось экологически чистый материал для потолка и пола дороже на 67 850 рублей.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Я нашел ответ на свой вопрос. Работа на этом не закончена и будет дальше развита мною.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 Я выбираю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экологичность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!</a:t>
            </a:r>
          </a:p>
          <a:p>
            <a:pPr marL="0" indent="0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       Спасибо за внимание!!!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9530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864096"/>
          </a:xfrm>
        </p:spPr>
        <p:txBody>
          <a:bodyPr/>
          <a:lstStyle/>
          <a:p>
            <a:pPr algn="ctr"/>
            <a:r>
              <a:rPr lang="ru-RU" dirty="0" smtClean="0"/>
              <a:t>Тема, объект, предмет 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677794157"/>
              </p:ext>
            </p:extLst>
          </p:nvPr>
        </p:nvGraphicFramePr>
        <p:xfrm>
          <a:off x="251520" y="1484784"/>
          <a:ext cx="85689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54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Актуальность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183880" cy="359356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/>
              <a:t>В современном мире остро встает вопрос об экологической безопасности жилища. Ведь жилье должно быть безопасным, как для его обитателей, так и для окружающей среды.</a:t>
            </a:r>
          </a:p>
          <a:p>
            <a:r>
              <a:rPr lang="ru-RU" sz="2000" dirty="0" smtClean="0"/>
              <a:t>Постройка дома из эко материалов, чистый воздух в доме – залог здоровья его обитателей.</a:t>
            </a:r>
          </a:p>
          <a:p>
            <a:r>
              <a:rPr lang="ru-RU" sz="2000" dirty="0" smtClean="0"/>
              <a:t>В настоящее время, проблема создания дешевого и </a:t>
            </a:r>
            <a:r>
              <a:rPr lang="ru-RU" sz="2000" dirty="0" err="1" smtClean="0"/>
              <a:t>экологичного</a:t>
            </a:r>
            <a:r>
              <a:rPr lang="ru-RU" sz="2000" dirty="0" smtClean="0"/>
              <a:t> жилья была и остается объектом исследований и инноваций.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0581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Цель, гипотеза,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183880" cy="4187952"/>
          </a:xfrm>
        </p:spPr>
        <p:txBody>
          <a:bodyPr/>
          <a:lstStyle/>
          <a:p>
            <a:r>
              <a:rPr lang="ru-RU" b="1" dirty="0" err="1" smtClean="0"/>
              <a:t>Цель</a:t>
            </a:r>
            <a:r>
              <a:rPr lang="ru-RU" dirty="0" err="1" smtClean="0"/>
              <a:t>:доказать</a:t>
            </a:r>
            <a:r>
              <a:rPr lang="ru-RU" dirty="0" smtClean="0"/>
              <a:t> преимущества проекта экологического дома</a:t>
            </a:r>
          </a:p>
          <a:p>
            <a:r>
              <a:rPr lang="ru-RU" b="1" dirty="0" err="1" smtClean="0"/>
              <a:t>Задачи</a:t>
            </a:r>
            <a:r>
              <a:rPr lang="ru-RU" dirty="0" err="1" smtClean="0"/>
              <a:t>:собрать</a:t>
            </a:r>
            <a:r>
              <a:rPr lang="ru-RU" dirty="0" smtClean="0"/>
              <a:t> и изучить информацию о видах «экодома»</a:t>
            </a:r>
          </a:p>
          <a:p>
            <a:r>
              <a:rPr lang="ru-RU" b="1" dirty="0" err="1" smtClean="0"/>
              <a:t>Гипотеза</a:t>
            </a:r>
            <a:r>
              <a:rPr lang="ru-RU" dirty="0" err="1" smtClean="0"/>
              <a:t>.Полученный</a:t>
            </a:r>
            <a:r>
              <a:rPr lang="ru-RU" dirty="0" smtClean="0"/>
              <a:t> проект «экодома» может использоваться в строительстве.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4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Методы исследования</a:t>
            </a:r>
            <a:r>
              <a:rPr lang="ru-RU" dirty="0" smtClean="0"/>
              <a:t>: наблюдение, сбор и обработка информации.</a:t>
            </a:r>
          </a:p>
          <a:p>
            <a:r>
              <a:rPr lang="ru-RU" b="1" dirty="0" smtClean="0"/>
              <a:t>Практическая значимость</a:t>
            </a:r>
            <a:r>
              <a:rPr lang="ru-RU" dirty="0" smtClean="0"/>
              <a:t>: результаты моего исследования можно использовать для планировки экологического жилья будущего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48680"/>
            <a:ext cx="8183880" cy="122413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Экологичным</a:t>
            </a:r>
            <a:r>
              <a:rPr lang="ru-RU" dirty="0" smtClean="0"/>
              <a:t> называют дом, построенный из природных материалов, со здоровым климатом.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009217"/>
            <a:ext cx="3456385" cy="3816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79315"/>
            <a:ext cx="3776587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98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Экологически чистый дом должен быть возведен из безвредных материалов, не выделяющих ядовитые вещества.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060848"/>
            <a:ext cx="410445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4" b="5899"/>
          <a:stretch/>
        </p:blipFill>
        <p:spPr>
          <a:xfrm>
            <a:off x="3162325" y="442317"/>
            <a:ext cx="2592288" cy="60441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" t="6323" r="56" b="6213"/>
          <a:stretch/>
        </p:blipFill>
        <p:spPr>
          <a:xfrm>
            <a:off x="5868144" y="409178"/>
            <a:ext cx="2852936" cy="60441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9" b="6423"/>
          <a:stretch/>
        </p:blipFill>
        <p:spPr>
          <a:xfrm>
            <a:off x="395536" y="409178"/>
            <a:ext cx="2636912" cy="60441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85008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Почему я выбрал эту тему?</a:t>
            </a:r>
          </a:p>
          <a:p>
            <a:r>
              <a:rPr lang="ru-RU" dirty="0" smtClean="0"/>
              <a:t> В настоящее время у нас микрорайоне </a:t>
            </a:r>
            <a:r>
              <a:rPr lang="ru-RU" dirty="0" err="1" smtClean="0"/>
              <a:t>Базал</a:t>
            </a:r>
            <a:r>
              <a:rPr lang="ru-RU" dirty="0" smtClean="0"/>
              <a:t> активно ведутся строительные работы. Одни строят дом из дерева, другие из шлакоблока или других строительных материалов.</a:t>
            </a:r>
          </a:p>
          <a:p>
            <a:r>
              <a:rPr lang="ru-RU" dirty="0" smtClean="0"/>
              <a:t>Передо мной стояла задача: во сколько рублей обходится экологически чистый дом и насколько рублей дороже или дешевле дом из шлакоблока.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9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627</TotalTime>
  <Words>498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Тема исследовательской работы:  Экономичность  или  экологичность?</vt:lpstr>
      <vt:lpstr>Тема, объект, предмет </vt:lpstr>
      <vt:lpstr>Актуальность </vt:lpstr>
      <vt:lpstr>Цель, гипотеза,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Тема,объект,предмет</dc:title>
  <dc:creator>1</dc:creator>
  <cp:lastModifiedBy>1</cp:lastModifiedBy>
  <cp:revision>62</cp:revision>
  <dcterms:created xsi:type="dcterms:W3CDTF">2019-12-14T18:29:39Z</dcterms:created>
  <dcterms:modified xsi:type="dcterms:W3CDTF">2019-12-17T18:07:54Z</dcterms:modified>
</cp:coreProperties>
</file>