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6" r:id="rId9"/>
    <p:sldId id="262" r:id="rId10"/>
    <p:sldId id="263" r:id="rId11"/>
    <p:sldId id="264" r:id="rId12"/>
    <p:sldId id="265" r:id="rId13"/>
    <p:sldId id="267" r:id="rId14"/>
    <p:sldId id="268" r:id="rId15"/>
    <p:sldId id="272" r:id="rId16"/>
    <p:sldId id="271" r:id="rId17"/>
    <p:sldId id="274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7F76-A649-4BC9-B7B3-CF10A1960C89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7F76-A649-4BC9-B7B3-CF10A1960C89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7F76-A649-4BC9-B7B3-CF10A1960C89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7F76-A649-4BC9-B7B3-CF10A1960C89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7F76-A649-4BC9-B7B3-CF10A1960C89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7F76-A649-4BC9-B7B3-CF10A1960C89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7F76-A649-4BC9-B7B3-CF10A1960C89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7F76-A649-4BC9-B7B3-CF10A1960C89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7F76-A649-4BC9-B7B3-CF10A1960C89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7F76-A649-4BC9-B7B3-CF10A1960C89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7F76-A649-4BC9-B7B3-CF10A1960C89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67F76-A649-4BC9-B7B3-CF10A1960C89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1FE91-07AE-484D-9658-F955C5E43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857364"/>
            <a:ext cx="7772400" cy="200026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/>
              <a:t>Типичные ошибки родителей в воспитании </a:t>
            </a:r>
            <a:r>
              <a:rPr lang="ru-RU" b="1" dirty="0" smtClean="0"/>
              <a:t>детей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785794"/>
            <a:ext cx="6400800" cy="5715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Родительское собрание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3d &amp;mcy;&amp;acy;&amp;lcy;&amp;iecy;&amp;ncy;&amp;softcy;&amp;kcy;&amp;ocy;&amp;gcy;&amp;ocy; &amp;chcy;&amp;iecy;&amp;lcy;&amp;ocy;&amp;vcy;&amp;iecy;&amp;kcy;&amp;acy; &amp;scy; &amp;scy;&amp;ocy;&amp;kcy;&amp;rcy;&amp;acy;&amp;shchcy;&amp;iecy;&amp;ncy;&amp;icy;&amp;iecy;&amp;mcy; &amp;gcy;&amp;ocy;&amp;lcy;&amp;ocy;&amp;vcy;&amp;ycy; &amp;zcy;&amp;ncy;&amp;acy;&amp;kcy; &amp;vcy;&amp;ocy;&amp;pcy;&amp;rcy;&amp;ocy;&amp;scy;&amp;acy;. 3D &amp;icy;&amp;zcy;&amp;ocy;&amp;bcy;&amp;rcy;&amp;acy;&amp;zhcy;&amp;iecy;&amp;ncy;&amp;icy;&amp;iecy;. &amp;Icy;&amp;zcy;&amp;ocy;&amp;lcy;&amp;icy;&amp;rcy;&amp;ocy;&amp;vcy;&amp;acy;&amp;ncy;&amp;ncy;&amp;ycy;&amp;iecy; &amp;bcy;&amp;iecy;&amp;lcy;&amp;ycy;&amp;jcy; &amp;fcy;&amp;ocy;&amp;ncy;. &amp;Fcy;&amp;ocy;&amp;tcy;&amp;ocy;&amp;gcy;&amp;rcy;&amp;acy;&amp;fcy;&amp;icy;&amp;yacy;, &amp;kcy;&amp;acy;&amp;rcy;&amp;tcy;&amp;icy;&amp;ncy;&amp;kcy;&amp;icy;, &amp;icy;&amp;zcy;&amp;ocy;&amp;bcy;&amp;rcy;&amp;acy;&amp;zh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4000504"/>
            <a:ext cx="2714620" cy="2714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Семьи </a:t>
            </a:r>
            <a:r>
              <a:rPr lang="ru-RU" dirty="0"/>
              <a:t>с непрогнозируемыми эмоциональными реакциями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4488"/>
            <a:ext cx="3900486" cy="441167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dirty="0" smtClean="0"/>
              <a:t>       Родители </a:t>
            </a:r>
            <a:r>
              <a:rPr lang="ru-RU" sz="2000" dirty="0"/>
              <a:t>склонны к неожиданным изменениям настроения, </a:t>
            </a:r>
            <a:r>
              <a:rPr lang="ru-RU" sz="2000" dirty="0" smtClean="0"/>
              <a:t>отношения к </a:t>
            </a:r>
            <a:r>
              <a:rPr lang="ru-RU" sz="2000" dirty="0"/>
              <a:t>детям. </a:t>
            </a: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 algn="ctr">
              <a:buNone/>
            </a:pPr>
            <a:r>
              <a:rPr lang="ru-RU" sz="2000" dirty="0" smtClean="0"/>
              <a:t>      ИТОГ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/>
              <a:t> </a:t>
            </a:r>
            <a:r>
              <a:rPr lang="ru-RU" sz="2000" dirty="0" smtClean="0"/>
              <a:t>Дети </a:t>
            </a:r>
            <a:r>
              <a:rPr lang="ru-RU" sz="2000" dirty="0"/>
              <a:t>чувствуют себя </a:t>
            </a:r>
            <a:r>
              <a:rPr lang="ru-RU" sz="2000" dirty="0" smtClean="0"/>
              <a:t>неуверенно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у </a:t>
            </a:r>
            <a:r>
              <a:rPr lang="ru-RU" sz="2000" dirty="0"/>
              <a:t>них отсутствует  чувство уверенности в родительской любви. 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 В </a:t>
            </a:r>
            <a:r>
              <a:rPr lang="ru-RU" sz="2000" dirty="0"/>
              <a:t>будущем такие люди оказываются нестабильными в межличностных отношениях. В них постоянно дремлет ожидание разрыва, они не уверены  в прочности </a:t>
            </a:r>
            <a:r>
              <a:rPr lang="ru-RU" sz="2000" dirty="0" smtClean="0"/>
              <a:t>дружбы</a:t>
            </a:r>
            <a:r>
              <a:rPr lang="ru-RU" sz="2000" dirty="0"/>
              <a:t>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3074" name="Picture 2" descr="&amp;Scy;&amp;iecy;&amp;mcy;&amp;softcy;&amp;yacy; - &amp;Dcy;&amp;ocy;&amp;mcy; - &amp;Dcy;&amp;ocy;&amp;scy;&amp;ucy;&amp;gcy; - Part 14"/>
          <p:cNvPicPr>
            <a:picLocks noChangeAspect="1" noChangeArrowheads="1"/>
          </p:cNvPicPr>
          <p:nvPr/>
        </p:nvPicPr>
        <p:blipFill>
          <a:blip r:embed="rId2" cstate="print"/>
          <a:srcRect l="20816" r="24405"/>
          <a:stretch>
            <a:fillRect/>
          </a:stretch>
        </p:blipFill>
        <p:spPr bwMode="auto">
          <a:xfrm>
            <a:off x="4572000" y="2204864"/>
            <a:ext cx="4303107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dirty="0"/>
              <a:t>Р</a:t>
            </a:r>
            <a:r>
              <a:rPr lang="ru-RU" sz="3600" dirty="0" smtClean="0"/>
              <a:t>ебенок </a:t>
            </a:r>
            <a:r>
              <a:rPr lang="ru-RU" sz="3600" dirty="0"/>
              <a:t>в семье </a:t>
            </a:r>
            <a:r>
              <a:rPr lang="ru-RU" sz="3600" dirty="0" smtClean="0"/>
              <a:t>– </a:t>
            </a:r>
            <a:br>
              <a:rPr lang="ru-RU" sz="3600" dirty="0" smtClean="0"/>
            </a:br>
            <a:r>
              <a:rPr lang="ru-RU" sz="3600" dirty="0" smtClean="0"/>
              <a:t>«маленький неудачник»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14866" cy="468632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Ребенка не принимают таким, какой он есть, считают, что сын или дочь  не оправдывают определенных надежд, которые были у родителей, когда они родились (относительно внешности, умственных и других способностей и пр.)</a:t>
            </a:r>
            <a:endParaRPr lang="ru-RU" dirty="0"/>
          </a:p>
        </p:txBody>
      </p:sp>
      <p:pic>
        <p:nvPicPr>
          <p:cNvPr id="2050" name="Picture 2" descr="http://pro100mamochka.ru/wp-content/uploads/2014/11/1_3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628800"/>
            <a:ext cx="3437856" cy="25805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85818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Итог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829180" cy="45259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/>
              <a:t>Ребенок представляется неприспособленным, неуспешным, открытым для дурных влияний. </a:t>
            </a:r>
          </a:p>
          <a:p>
            <a:r>
              <a:rPr lang="ru-RU" dirty="0" smtClean="0"/>
              <a:t>В таких семьях дети также вырастают неуверенными в себе, с заниженной самооценкой, несамостоятельными и замкнутыми.</a:t>
            </a:r>
          </a:p>
          <a:p>
            <a:endParaRPr lang="ru-RU" dirty="0"/>
          </a:p>
        </p:txBody>
      </p:sp>
      <p:pic>
        <p:nvPicPr>
          <p:cNvPr id="4" name="Рисунок 3" descr="Чрезмерная холодность"/>
          <p:cNvPicPr/>
          <p:nvPr/>
        </p:nvPicPr>
        <p:blipFill>
          <a:blip r:embed="rId2" cstate="print"/>
          <a:srcRect l="14267" t="9980" r="6474" b="17664"/>
          <a:stretch>
            <a:fillRect/>
          </a:stretch>
        </p:blipFill>
        <p:spPr bwMode="auto">
          <a:xfrm>
            <a:off x="5429256" y="2357430"/>
            <a:ext cx="3571900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71480"/>
            <a:ext cx="3786214" cy="521497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300" dirty="0" smtClean="0"/>
              <a:t>Типичные ошибки семейного воспитания – это крайности, которых нужно избегать. Самое верное средство – найти золотую середину и тогда ваши дети вырастут умными, самодостаточными, порядочными и уверенными в себе людьми!      </a:t>
            </a:r>
          </a:p>
        </p:txBody>
      </p:sp>
      <p:pic>
        <p:nvPicPr>
          <p:cNvPr id="4" name="Рисунок 3" descr="Отсутствие запретов"/>
          <p:cNvPicPr/>
          <p:nvPr/>
        </p:nvPicPr>
        <p:blipFill>
          <a:blip r:embed="rId2" cstate="print"/>
          <a:srcRect l="11096" r="12815" b="19150"/>
          <a:stretch>
            <a:fillRect/>
          </a:stretch>
        </p:blipFill>
        <p:spPr bwMode="auto">
          <a:xfrm>
            <a:off x="4929190" y="2000240"/>
            <a:ext cx="3429024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Рекомендации: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45259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/>
              <a:t>Уделяйте ребенку много внимания</a:t>
            </a:r>
          </a:p>
          <a:p>
            <a:r>
              <a:rPr lang="ru-RU" dirty="0" smtClean="0"/>
              <a:t>Учитесь не вестись на манипуляции ребенка</a:t>
            </a:r>
          </a:p>
          <a:p>
            <a:r>
              <a:rPr lang="ru-RU" dirty="0" smtClean="0"/>
              <a:t>Обязательно демонстрируйте ребенку пример заботы о других</a:t>
            </a:r>
          </a:p>
          <a:p>
            <a:r>
              <a:rPr lang="ru-RU" dirty="0" smtClean="0"/>
              <a:t>Не сравнивайте ребенка с окружающими</a:t>
            </a:r>
          </a:p>
          <a:p>
            <a:r>
              <a:rPr lang="ru-RU" dirty="0" smtClean="0"/>
              <a:t>Доверяйте ребенку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http://eestimamki.ee/images/photos/medium/article5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474"/>
          <a:stretch/>
        </p:blipFill>
        <p:spPr bwMode="auto">
          <a:xfrm>
            <a:off x="5323803" y="2564904"/>
            <a:ext cx="3273871" cy="1955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Рекомендации: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606190" cy="514353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100" dirty="0" smtClean="0"/>
              <a:t>Чаще хвалите, но так, чтобы он знал, за что</a:t>
            </a:r>
          </a:p>
          <a:p>
            <a:r>
              <a:rPr lang="ru-RU" sz="3100" dirty="0" smtClean="0"/>
              <a:t>Демонстрируйте образцы уверенного поведения, будьте во всем примером </a:t>
            </a:r>
          </a:p>
          <a:p>
            <a:r>
              <a:rPr lang="ru-RU" sz="3100" dirty="0" smtClean="0"/>
              <a:t>Не предъявляйте завышенных требований</a:t>
            </a:r>
          </a:p>
          <a:p>
            <a:r>
              <a:rPr lang="ru-RU" sz="3100" dirty="0" smtClean="0"/>
              <a:t>Будьте последовательны в воспитании. Не запрещайте без всяких причин того, что разрешали раньше</a:t>
            </a:r>
          </a:p>
          <a:p>
            <a:r>
              <a:rPr lang="ru-RU" sz="3100" dirty="0" smtClean="0"/>
              <a:t>Старайтесь делать меньше замечаний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94920" cy="45259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ru-RU" dirty="0" smtClean="0"/>
              <a:t>Используйте наказание лишь в крайних случаях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Общаясь с ребенком, не подрывайте авторитет других значимых взрослых людей. Например, нельзя говорить ребенку: «Много ваша учительница понимает, лучше меня слушай!»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Помогите ему найти дело по душе</a:t>
            </a:r>
          </a:p>
          <a:p>
            <a:endParaRPr lang="ru-RU" dirty="0"/>
          </a:p>
        </p:txBody>
      </p:sp>
      <p:pic>
        <p:nvPicPr>
          <p:cNvPr id="3076" name="Picture 4" descr="http://adlife.spb.ru/upload/4OhuQ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72816"/>
            <a:ext cx="2850239" cy="37509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smtClean="0"/>
              <a:t>Памятка на каждый день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/>
              <a:t> </a:t>
            </a:r>
          </a:p>
          <a:p>
            <a:pPr algn="ctr">
              <a:buNone/>
            </a:pPr>
            <a:r>
              <a:rPr lang="ru-RU" b="1" dirty="0" smtClean="0"/>
              <a:t> </a:t>
            </a:r>
            <a:r>
              <a:rPr lang="ru-RU" sz="5100" b="1" dirty="0" smtClean="0"/>
              <a:t>В течение трех минут заполните </a:t>
            </a:r>
            <a:r>
              <a:rPr lang="ru-RU" sz="5100" b="1" dirty="0" smtClean="0"/>
              <a:t>пожалуйста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1. Я никогда не </a:t>
            </a:r>
            <a:r>
              <a:rPr lang="ru-RU" b="1" dirty="0" err="1" smtClean="0"/>
              <a:t>буду</a:t>
            </a:r>
            <a:r>
              <a:rPr lang="ru-RU" b="1" dirty="0" err="1" smtClean="0"/>
              <a:t>___________________________________________________________</a:t>
            </a:r>
            <a:endParaRPr lang="ru-RU" b="1" dirty="0" smtClean="0"/>
          </a:p>
          <a:p>
            <a:endParaRPr lang="ru-RU" b="1" dirty="0" smtClean="0"/>
          </a:p>
          <a:p>
            <a:pPr>
              <a:buNone/>
            </a:pPr>
            <a:r>
              <a:rPr lang="ru-RU" b="1" dirty="0" smtClean="0"/>
              <a:t>2. Всегда буду знать</a:t>
            </a:r>
            <a:r>
              <a:rPr lang="ru-RU" b="1" dirty="0" smtClean="0"/>
              <a:t>___________________________________________________________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3. Всегда буду проявлять интерес </a:t>
            </a:r>
            <a:r>
              <a:rPr lang="ru-RU" b="1" dirty="0" err="1" smtClean="0"/>
              <a:t>к</a:t>
            </a:r>
            <a:r>
              <a:rPr lang="ru-RU" b="1" dirty="0" err="1" smtClean="0"/>
              <a:t>________________________________________</a:t>
            </a:r>
            <a:endParaRPr lang="ru-RU" b="1" dirty="0" smtClean="0"/>
          </a:p>
          <a:p>
            <a:endParaRPr lang="ru-RU" b="1" dirty="0" smtClean="0"/>
          </a:p>
          <a:p>
            <a:pPr>
              <a:buNone/>
            </a:pPr>
            <a:r>
              <a:rPr lang="ru-RU" b="1" dirty="0" smtClean="0"/>
              <a:t>4. Я должна</a:t>
            </a:r>
            <a:r>
              <a:rPr lang="ru-RU" b="1" dirty="0" smtClean="0"/>
              <a:t>______________________________________________________________________</a:t>
            </a:r>
          </a:p>
          <a:p>
            <a:endParaRPr lang="ru-RU" b="1" dirty="0" smtClean="0"/>
          </a:p>
          <a:p>
            <a:pPr>
              <a:buNone/>
            </a:pPr>
            <a:r>
              <a:rPr lang="ru-RU" b="1" dirty="0" smtClean="0"/>
              <a:t>5. Я не могу</a:t>
            </a:r>
            <a:r>
              <a:rPr lang="ru-RU" b="1" dirty="0" smtClean="0"/>
              <a:t>_____________________________________________________________________</a:t>
            </a:r>
          </a:p>
          <a:p>
            <a:endParaRPr lang="ru-RU" b="1" dirty="0" smtClean="0"/>
          </a:p>
          <a:p>
            <a:pPr>
              <a:buNone/>
            </a:pPr>
            <a:r>
              <a:rPr lang="ru-RU" b="1" dirty="0" smtClean="0"/>
              <a:t>6. Я не хотела бы </a:t>
            </a:r>
            <a:r>
              <a:rPr lang="ru-RU" b="1" dirty="0" smtClean="0"/>
              <a:t>______________________________________________________________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7</a:t>
            </a:r>
            <a:r>
              <a:rPr lang="ru-RU" b="1" dirty="0" smtClean="0"/>
              <a:t>. Я хочу_____________________________________________________________________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6618" y="276678"/>
            <a:ext cx="9339263" cy="634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102592" y="918356"/>
            <a:ext cx="5181600" cy="5113338"/>
            <a:chOff x="1246" y="432"/>
            <a:chExt cx="3264" cy="3204"/>
          </a:xfrm>
        </p:grpSpPr>
        <p:pic>
          <p:nvPicPr>
            <p:cNvPr id="6" name="Picture 5" descr="BD20656_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6" y="432"/>
              <a:ext cx="3264" cy="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 descr="BD20657_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4" y="3168"/>
              <a:ext cx="3168" cy="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Прямоугольник 7"/>
          <p:cNvSpPr/>
          <p:nvPr/>
        </p:nvSpPr>
        <p:spPr>
          <a:xfrm>
            <a:off x="821948" y="2420888"/>
            <a:ext cx="7502130" cy="1815882"/>
          </a:xfrm>
          <a:prstGeom prst="rect">
            <a:avLst/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16200000" scaled="0"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hangingPunct="1"/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СПАСИБО ЗА ВНИМАНИЕ</a:t>
            </a:r>
          </a:p>
          <a:p>
            <a:pPr algn="ctr" eaLnBrk="1" hangingPunct="1"/>
            <a:endParaRPr lang="ru-RU" sz="28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charset="0"/>
            </a:endParaRPr>
          </a:p>
          <a:p>
            <a:pPr algn="ctr" eaLnBrk="1" hangingPunct="1"/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Успехов, терпения и радости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   в общении с детьми!</a:t>
            </a:r>
          </a:p>
        </p:txBody>
      </p:sp>
    </p:spTree>
    <p:extLst>
      <p:ext uri="{BB962C8B-B14F-4D97-AF65-F5344CB8AC3E}">
        <p14:creationId xmlns:p14="http://schemas.microsoft.com/office/powerpoint/2010/main" xmlns="" val="154353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15370" cy="785818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/>
              <a:t>Гиперопека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/>
              <a:t>Гиперопека – это неестественный, повышенный уровень заботы. </a:t>
            </a:r>
          </a:p>
        </p:txBody>
      </p:sp>
      <p:sp>
        <p:nvSpPr>
          <p:cNvPr id="8" name="Волна 7"/>
          <p:cNvSpPr/>
          <p:nvPr/>
        </p:nvSpPr>
        <p:spPr>
          <a:xfrm>
            <a:off x="5715008" y="2214554"/>
            <a:ext cx="2857520" cy="1557342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Все, что я делаю, я делаю ради моего сына/дочери</a:t>
            </a:r>
          </a:p>
          <a:p>
            <a:pPr algn="ctr"/>
            <a:endParaRPr lang="ru-RU" dirty="0"/>
          </a:p>
        </p:txBody>
      </p:sp>
      <p:sp>
        <p:nvSpPr>
          <p:cNvPr id="10" name="Волна 9"/>
          <p:cNvSpPr/>
          <p:nvPr/>
        </p:nvSpPr>
        <p:spPr>
          <a:xfrm>
            <a:off x="611560" y="2276872"/>
            <a:ext cx="2857520" cy="1557342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Мой сын/дочь для меня самое главное в жизни</a:t>
            </a:r>
          </a:p>
        </p:txBody>
      </p:sp>
      <p:sp>
        <p:nvSpPr>
          <p:cNvPr id="11" name="Волна 10"/>
          <p:cNvSpPr/>
          <p:nvPr/>
        </p:nvSpPr>
        <p:spPr>
          <a:xfrm>
            <a:off x="611560" y="4221088"/>
            <a:ext cx="2857520" cy="1557342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Ради моего сына/дочери мне от многого в жизни пришлось и приходится отказываться</a:t>
            </a:r>
          </a:p>
        </p:txBody>
      </p:sp>
      <p:sp>
        <p:nvSpPr>
          <p:cNvPr id="12" name="Волна 11"/>
          <p:cNvSpPr/>
          <p:nvPr/>
        </p:nvSpPr>
        <p:spPr>
          <a:xfrm>
            <a:off x="5786446" y="4214818"/>
            <a:ext cx="2857520" cy="1557342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Я все время думаю о моем сыне/дочери, о его делах, здоровье</a:t>
            </a:r>
          </a:p>
        </p:txBody>
      </p:sp>
      <p:pic>
        <p:nvPicPr>
          <p:cNvPr id="9" name="Рисунок 8" descr="Много запретов"/>
          <p:cNvPicPr/>
          <p:nvPr/>
        </p:nvPicPr>
        <p:blipFill>
          <a:blip r:embed="rId2" cstate="print"/>
          <a:srcRect l="2445" t="12973" r="5615"/>
          <a:stretch>
            <a:fillRect/>
          </a:stretch>
        </p:blipFill>
        <p:spPr bwMode="auto">
          <a:xfrm>
            <a:off x="3286116" y="2786058"/>
            <a:ext cx="2571768" cy="1807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43932" cy="72547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И</a:t>
            </a:r>
            <a:r>
              <a:rPr lang="ru-RU" dirty="0" smtClean="0"/>
              <a:t>тог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3"/>
            <a:ext cx="8229600" cy="271464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1900" dirty="0" smtClean="0"/>
              <a:t>У </a:t>
            </a:r>
            <a:r>
              <a:rPr lang="ru-RU" sz="1900" dirty="0"/>
              <a:t>ребенка прививается желание быть всегда на виду, ни в чем не знать отказа</a:t>
            </a:r>
            <a:r>
              <a:rPr lang="ru-RU" sz="1900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1900" dirty="0" smtClean="0"/>
              <a:t>    Появляется </a:t>
            </a:r>
            <a:r>
              <a:rPr lang="ru-RU" sz="1900" dirty="0"/>
              <a:t>неуверенность в </a:t>
            </a:r>
            <a:r>
              <a:rPr lang="ru-RU" sz="1900" dirty="0" smtClean="0"/>
              <a:t>себе</a:t>
            </a:r>
          </a:p>
          <a:p>
            <a:pPr>
              <a:buFont typeface="Wingdings" pitchFamily="2" charset="2"/>
              <a:buChar char="v"/>
            </a:pPr>
            <a:r>
              <a:rPr lang="ru-RU" sz="1900" dirty="0"/>
              <a:t> </a:t>
            </a:r>
            <a:r>
              <a:rPr lang="ru-RU" sz="1900" dirty="0" smtClean="0"/>
              <a:t>   Развивается </a:t>
            </a:r>
            <a:r>
              <a:rPr lang="ru-RU" sz="1900" dirty="0"/>
              <a:t>комплекс </a:t>
            </a:r>
            <a:r>
              <a:rPr lang="ru-RU" sz="1900" dirty="0" smtClean="0"/>
              <a:t>неполноценности</a:t>
            </a:r>
          </a:p>
          <a:p>
            <a:pPr>
              <a:buFont typeface="Wingdings" pitchFamily="2" charset="2"/>
              <a:buChar char="v"/>
            </a:pPr>
            <a:r>
              <a:rPr lang="ru-RU" sz="1900" dirty="0"/>
              <a:t> </a:t>
            </a:r>
            <a:r>
              <a:rPr lang="ru-RU" sz="1900" dirty="0" smtClean="0"/>
              <a:t>   Страх </a:t>
            </a:r>
            <a:r>
              <a:rPr lang="ru-RU" sz="1900" dirty="0"/>
              <a:t>перед любыми жизненными трудностями. </a:t>
            </a:r>
            <a:endParaRPr lang="ru-RU" sz="1900" dirty="0" smtClean="0"/>
          </a:p>
          <a:p>
            <a:pPr>
              <a:buNone/>
            </a:pPr>
            <a:r>
              <a:rPr lang="ru-RU" sz="1900" dirty="0"/>
              <a:t> </a:t>
            </a:r>
            <a:r>
              <a:rPr lang="ru-RU" sz="1900" dirty="0" smtClean="0"/>
              <a:t>      Такие </a:t>
            </a:r>
            <a:r>
              <a:rPr lang="ru-RU" sz="1900" dirty="0"/>
              <a:t>дети вырастают капризными, несамостоятельными людьми, </a:t>
            </a:r>
            <a:r>
              <a:rPr lang="ru-RU" sz="1900" dirty="0" smtClean="0"/>
              <a:t>которые в </a:t>
            </a:r>
            <a:r>
              <a:rPr lang="ru-RU" sz="1900" dirty="0"/>
              <a:t>реальной жизни терпят неудачи и поражения, не могут мобилизоваться в трудных жизненных ситуациях.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194" name="Picture 2" descr="&amp;Kcy;&amp;acy;&amp;kcy;&amp;icy;&amp;iecy; &amp;pcy;&amp;rcy;&amp;ocy;&amp;bcy;&amp;lcy;&amp;iecy;&amp;mcy;&amp;ycy; &amp;scy;&amp;ucy;&amp;shchcy;&amp;iecy;&amp;scy;&amp;tcy;&amp;vcy;&amp;ucy;&amp;yucy;&amp;tcy; &amp;ucy; &amp;scy;&amp;ocy;&amp;vcy;&amp;rcy;&amp;iecy;&amp;mcy;&amp;iecy;&amp;ncy;&amp;ncy;&amp;ycy;&amp;khcy; &amp;dcy;&amp;iecy;&amp;tcy;&amp;iecy;&amp;jcy;, &amp;ocy;&amp;tcy;&amp;lcy;&amp;icy;&amp;chcy;&amp;icy;&amp;iecy; &amp;ncy;&amp;ycy;&amp;ncy;&amp;iecy;&amp;shcy;&amp;ncy;&amp;iecy;&amp;gcy;&amp;ocy; &amp;pcy;&amp;ocy;&amp;kcy;&amp;ocy;&amp;lcy;&amp;iecy;&amp;ncy;&amp;icy;&amp;yacy; &amp;ocy;&amp;tcy; &amp;pcy;&amp;rcy;&amp;iecy;&amp;dcy;&amp;ycy;&amp;dcy;&amp;ucy;&amp;shchcy;&amp;iecy;&amp;gcy;&amp;ocy;. BabyZZZ: &amp;bcy;&amp;iecy;&amp;rcy;&amp;iecy;&amp;mcy;&amp;iecy;&amp;ncy;&amp;ncy;&amp;ocy;&amp;scy;&amp;tcy;&amp;softcy;, &amp;rcy;&amp;ocy;&amp;dcy;&amp;ycy;, &amp;vcy;&amp;ocy;&amp;scy;&amp;pcy;&amp;icy;&amp;tcy;&amp;acy;&amp;n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4000504"/>
            <a:ext cx="4248472" cy="26522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0013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/>
              <a:t>Авторитарный стиль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75775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2400" dirty="0" smtClean="0"/>
              <a:t>Характеризуется </a:t>
            </a:r>
            <a:r>
              <a:rPr lang="ru-RU" sz="2400" dirty="0"/>
              <a:t>чрезмерной строгостью и </a:t>
            </a:r>
            <a:r>
              <a:rPr lang="ru-RU" sz="2400" dirty="0" smtClean="0"/>
              <a:t>требовательностью.</a:t>
            </a:r>
          </a:p>
        </p:txBody>
      </p:sp>
      <p:sp>
        <p:nvSpPr>
          <p:cNvPr id="4" name="Овал 3"/>
          <p:cNvSpPr/>
          <p:nvPr/>
        </p:nvSpPr>
        <p:spPr>
          <a:xfrm>
            <a:off x="323528" y="3212976"/>
            <a:ext cx="3429024" cy="9144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</a:t>
            </a:r>
            <a:r>
              <a:rPr lang="ru-RU" dirty="0" smtClean="0"/>
              <a:t>грозы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71472" y="5214950"/>
            <a:ext cx="342902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понукания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364088" y="5229200"/>
            <a:ext cx="342902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наказания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292080" y="3140968"/>
            <a:ext cx="342902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принуждение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19672" y="2132856"/>
            <a:ext cx="6500858" cy="7715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Главные средства стиля</a:t>
            </a:r>
          </a:p>
          <a:p>
            <a:pPr algn="ctr"/>
            <a:endParaRPr lang="ru-RU" dirty="0"/>
          </a:p>
        </p:txBody>
      </p:sp>
      <p:pic>
        <p:nvPicPr>
          <p:cNvPr id="7170" name="Picture 2" descr="&amp;Ycy;&amp;vcy;&amp;acy;&amp;tcy;&amp;softcy; &amp;rcy;&amp;iecy;&amp;bcy;&amp;iecy;&amp;ncy;&amp;kcy;&amp;acy;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429000"/>
            <a:ext cx="3084025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28604"/>
            <a:ext cx="4143404" cy="5697559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Физическое наказание — эффективный способ воздействия. Такая воспитательная модель чаще всего избирается в семьях с авторитарным укладом. Вот только в гневе родители забывают: насилие нередко ведет к психологическим травмам, что способствует агрессивному поведению ребенка в будущем.</a:t>
            </a:r>
          </a:p>
          <a:p>
            <a:endParaRPr lang="ru-RU" dirty="0"/>
          </a:p>
        </p:txBody>
      </p:sp>
      <p:pic>
        <p:nvPicPr>
          <p:cNvPr id="4" name="Рисунок 3" descr="Физическое насилие"/>
          <p:cNvPicPr/>
          <p:nvPr/>
        </p:nvPicPr>
        <p:blipFill>
          <a:blip r:embed="rId2" cstate="print"/>
          <a:srcRect l="7926" b="14394"/>
          <a:stretch>
            <a:fillRect/>
          </a:stretch>
        </p:blipFill>
        <p:spPr bwMode="auto">
          <a:xfrm>
            <a:off x="4857752" y="1928802"/>
            <a:ext cx="4149405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Итог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228601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/>
              <a:t>Дети </a:t>
            </a:r>
            <a:r>
              <a:rPr lang="ru-RU" dirty="0" smtClean="0"/>
              <a:t>не </a:t>
            </a:r>
            <a:r>
              <a:rPr lang="ru-RU" dirty="0"/>
              <a:t>чувствуют себя в эмоциональной </a:t>
            </a:r>
            <a:r>
              <a:rPr lang="ru-RU" dirty="0" smtClean="0"/>
              <a:t>безопасности</a:t>
            </a:r>
          </a:p>
          <a:p>
            <a:r>
              <a:rPr lang="ru-RU" dirty="0" smtClean="0"/>
              <a:t>У </a:t>
            </a:r>
            <a:r>
              <a:rPr lang="ru-RU" dirty="0"/>
              <a:t>них возникает недоверие к людям </a:t>
            </a:r>
            <a:endParaRPr lang="ru-RU" dirty="0" smtClean="0"/>
          </a:p>
          <a:p>
            <a:r>
              <a:rPr lang="ru-RU" dirty="0" smtClean="0"/>
              <a:t> стремление </a:t>
            </a:r>
            <a:r>
              <a:rPr lang="ru-RU" dirty="0"/>
              <a:t>избежать  общения. </a:t>
            </a:r>
            <a:endParaRPr lang="ru-RU" dirty="0" smtClean="0"/>
          </a:p>
          <a:p>
            <a:r>
              <a:rPr lang="ru-RU" dirty="0" smtClean="0"/>
              <a:t>Такие </a:t>
            </a:r>
            <a:r>
              <a:rPr lang="ru-RU" dirty="0"/>
              <a:t>дети вырастают </a:t>
            </a:r>
            <a:r>
              <a:rPr lang="ru-RU" dirty="0" smtClean="0"/>
              <a:t>грубыми, лживыми, лицемерными, безвольными, трусливыми, ленивыми, озлобленными </a:t>
            </a:r>
            <a:r>
              <a:rPr lang="ru-RU" dirty="0"/>
              <a:t>и </a:t>
            </a:r>
            <a:r>
              <a:rPr lang="ru-RU" dirty="0" smtClean="0"/>
              <a:t>мстительными.</a:t>
            </a:r>
            <a:endParaRPr lang="ru-RU" dirty="0"/>
          </a:p>
          <a:p>
            <a:endParaRPr lang="ru-RU" dirty="0"/>
          </a:p>
        </p:txBody>
      </p:sp>
      <p:pic>
        <p:nvPicPr>
          <p:cNvPr id="6146" name="Picture 2" descr="&amp;Scy;&amp;ucy;&amp;tcy;&amp;softcy; &amp;icy; &amp;mcy;&amp;iecy;&amp;khcy;&amp;acy;&amp;ncy;&amp;icy;&amp;zcy;&amp;mcy; &amp;pcy;&amp;rcy;&amp;ocy;&amp;gcy;&amp;rcy;&amp;acy;&amp;mcy;&amp;mcy; - &amp;Scy;&amp;tcy;&amp;rcy;&amp;acy;&amp;ncy;&amp;icy;&amp;tscy;&amp;acy; 10 - Arhum.ru - Forum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717032"/>
            <a:ext cx="5256584" cy="2870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501122" cy="85725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Попустительский стиль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501122" cy="476886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000" dirty="0" smtClean="0"/>
              <a:t>Причина - чрезмерная </a:t>
            </a:r>
            <a:r>
              <a:rPr lang="ru-RU" sz="2000" dirty="0"/>
              <a:t>занятость собственными делами и проблемами, безразличие и нелюбовь к детям, а также стремление избежать гиперопеки и с ранних лет приучить ребенка к самостоятельности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5" name="Волна 4"/>
          <p:cNvSpPr/>
          <p:nvPr/>
        </p:nvSpPr>
        <p:spPr>
          <a:xfrm>
            <a:off x="539552" y="2636912"/>
            <a:ext cx="2643206" cy="134302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У меня не хватает времени позаниматься с сыном/дочерью - пообщаться, поиграть</a:t>
            </a:r>
          </a:p>
        </p:txBody>
      </p:sp>
      <p:sp>
        <p:nvSpPr>
          <p:cNvPr id="9" name="Волна 8"/>
          <p:cNvSpPr/>
          <p:nvPr/>
        </p:nvSpPr>
        <p:spPr>
          <a:xfrm>
            <a:off x="1907704" y="4653136"/>
            <a:ext cx="5357850" cy="1343028"/>
          </a:xfrm>
          <a:prstGeom prst="wave">
            <a:avLst>
              <a:gd name="adj1" fmla="val 105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Так повелось, что о ребенке я вспоминаю, если он что-нибудь натворил или с ним что-нибудь случилось</a:t>
            </a:r>
          </a:p>
        </p:txBody>
      </p:sp>
      <p:sp>
        <p:nvSpPr>
          <p:cNvPr id="10" name="Волна 9"/>
          <p:cNvSpPr/>
          <p:nvPr/>
        </p:nvSpPr>
        <p:spPr>
          <a:xfrm>
            <a:off x="6000760" y="2714620"/>
            <a:ext cx="2643206" cy="134302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Мне много раз пришлось пропустить родительское собрание</a:t>
            </a:r>
          </a:p>
        </p:txBody>
      </p:sp>
      <p:pic>
        <p:nvPicPr>
          <p:cNvPr id="5122" name="Picture 2" descr="&amp;Ucy;&amp;chcy;&amp;iecy;&amp;ncy;&amp;ycy;&amp;iecy;: &amp;Tcy;&amp;rcy;&amp;ucy;&amp;dcy;&amp;ocy;&amp;gcy;&amp;ocy;&amp;lcy;&amp;icy;&amp;zcy;&amp;mcy; &amp;pcy;&amp;rcy;&amp;icy;&amp;vcy;&amp;ocy;&amp;dcy;&amp;icy;&amp;tcy; &amp;kcy; &amp;scy;&amp;lcy;&amp;acy;&amp;bcy;&amp;ocy;&amp;ucy;&amp;mcy;&amp;icy;&amp;yu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714620"/>
            <a:ext cx="291404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225" y="428604"/>
            <a:ext cx="856413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Итог</a:t>
            </a:r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/>
              <a:t>Ребенок </a:t>
            </a:r>
            <a:r>
              <a:rPr lang="ru-RU" sz="2000" dirty="0"/>
              <a:t>испытывает одиночество и беспомощность в преодолении жизненных </a:t>
            </a:r>
            <a:r>
              <a:rPr lang="ru-RU" sz="2000" dirty="0" smtClean="0"/>
              <a:t>трудностей</a:t>
            </a:r>
          </a:p>
          <a:p>
            <a:pPr>
              <a:buNone/>
            </a:pPr>
            <a:r>
              <a:rPr lang="ru-RU" sz="2000" dirty="0" smtClean="0"/>
              <a:t>      При </a:t>
            </a:r>
            <a:r>
              <a:rPr lang="ru-RU" sz="2000" dirty="0"/>
              <a:t>недостатке родительского тепла и внимания могут пострадать интеллектуальные возможности детей, может замедлиться их психическое развитие. Эти дети в подростковом периоде могут забросить учебу и попасть в неблагополучную компанию.</a:t>
            </a:r>
          </a:p>
          <a:p>
            <a:pPr algn="ctr">
              <a:buNone/>
            </a:pPr>
            <a:endParaRPr lang="ru-RU" sz="2000" b="1" dirty="0"/>
          </a:p>
        </p:txBody>
      </p:sp>
      <p:pic>
        <p:nvPicPr>
          <p:cNvPr id="4098" name="Picture 2" descr="&amp;Ncy;&amp;ocy;&amp;vcy;&amp;ocy;&amp;scy;&amp;tcy;&amp;icy;"/>
          <p:cNvPicPr>
            <a:picLocks noChangeAspect="1" noChangeArrowheads="1"/>
          </p:cNvPicPr>
          <p:nvPr/>
        </p:nvPicPr>
        <p:blipFill>
          <a:blip r:embed="rId2" cstate="print"/>
          <a:srcRect l="3030" t="13627" r="4545" b="9156"/>
          <a:stretch>
            <a:fillRect/>
          </a:stretch>
        </p:blipFill>
        <p:spPr bwMode="auto">
          <a:xfrm>
            <a:off x="2555776" y="3501008"/>
            <a:ext cx="439248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549</Words>
  <Application>Microsoft Office PowerPoint</Application>
  <PresentationFormat>Экран (4:3)</PresentationFormat>
  <Paragraphs>85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Типичные ошибки родителей в воспитании детей</vt:lpstr>
      <vt:lpstr>Гиперопека</vt:lpstr>
      <vt:lpstr>Итог</vt:lpstr>
      <vt:lpstr>Авторитарный стиль</vt:lpstr>
      <vt:lpstr>Слайд 5</vt:lpstr>
      <vt:lpstr>Итог</vt:lpstr>
      <vt:lpstr>Попустительский стиль</vt:lpstr>
      <vt:lpstr>Слайд 8</vt:lpstr>
      <vt:lpstr>Итог</vt:lpstr>
      <vt:lpstr>Семьи с непрогнозируемыми эмоциональными реакциями</vt:lpstr>
      <vt:lpstr>Ребенок в семье –  «маленький неудачник»</vt:lpstr>
      <vt:lpstr>Итог</vt:lpstr>
      <vt:lpstr>Слайд 13</vt:lpstr>
      <vt:lpstr>Рекомендации:</vt:lpstr>
      <vt:lpstr>Рекомендации:</vt:lpstr>
      <vt:lpstr>Рекомендации</vt:lpstr>
      <vt:lpstr>Упражнение  «Памятка на каждый день»</vt:lpstr>
      <vt:lpstr>Слайд 18</vt:lpstr>
    </vt:vector>
  </TitlesOfParts>
  <Company>dm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Типичные ошибки родителей в воспитании детей </dc:title>
  <dc:creator>md</dc:creator>
  <cp:lastModifiedBy>Мария Коробова</cp:lastModifiedBy>
  <cp:revision>38</cp:revision>
  <dcterms:created xsi:type="dcterms:W3CDTF">2015-03-19T08:08:51Z</dcterms:created>
  <dcterms:modified xsi:type="dcterms:W3CDTF">2018-11-22T08:58:50Z</dcterms:modified>
</cp:coreProperties>
</file>