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57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A96562-6A9B-4A96-8F17-3DBA303CA23A}" type="datetimeFigureOut">
              <a:rPr lang="ru-RU" smtClean="0"/>
              <a:t>23.10.2019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3FD3D-935E-4E16-9F90-F556EFC443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65629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A96562-6A9B-4A96-8F17-3DBA303CA23A}" type="datetimeFigureOut">
              <a:rPr lang="ru-RU" smtClean="0"/>
              <a:t>23.10.2019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3FD3D-935E-4E16-9F90-F556EFC443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85288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A96562-6A9B-4A96-8F17-3DBA303CA23A}" type="datetimeFigureOut">
              <a:rPr lang="ru-RU" smtClean="0"/>
              <a:t>23.10.2019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3FD3D-935E-4E16-9F90-F556EFC443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17165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A96562-6A9B-4A96-8F17-3DBA303CA23A}" type="datetimeFigureOut">
              <a:rPr lang="ru-RU" smtClean="0"/>
              <a:t>23.10.2019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3FD3D-935E-4E16-9F90-F556EFC443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12564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A96562-6A9B-4A96-8F17-3DBA303CA23A}" type="datetimeFigureOut">
              <a:rPr lang="ru-RU" smtClean="0"/>
              <a:t>23.10.2019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3FD3D-935E-4E16-9F90-F556EFC443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70735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A96562-6A9B-4A96-8F17-3DBA303CA23A}" type="datetimeFigureOut">
              <a:rPr lang="ru-RU" smtClean="0"/>
              <a:t>23.10.2019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3FD3D-935E-4E16-9F90-F556EFC443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05885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A96562-6A9B-4A96-8F17-3DBA303CA23A}" type="datetimeFigureOut">
              <a:rPr lang="ru-RU" smtClean="0"/>
              <a:t>23.10.2019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3FD3D-935E-4E16-9F90-F556EFC443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52932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A96562-6A9B-4A96-8F17-3DBA303CA23A}" type="datetimeFigureOut">
              <a:rPr lang="ru-RU" smtClean="0"/>
              <a:t>23.10.2019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3FD3D-935E-4E16-9F90-F556EFC443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48699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A96562-6A9B-4A96-8F17-3DBA303CA23A}" type="datetimeFigureOut">
              <a:rPr lang="ru-RU" smtClean="0"/>
              <a:t>23.10.2019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3FD3D-935E-4E16-9F90-F556EFC443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6526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A96562-6A9B-4A96-8F17-3DBA303CA23A}" type="datetimeFigureOut">
              <a:rPr lang="ru-RU" smtClean="0"/>
              <a:t>23.10.2019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3FD3D-935E-4E16-9F90-F556EFC443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30035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A96562-6A9B-4A96-8F17-3DBA303CA23A}" type="datetimeFigureOut">
              <a:rPr lang="ru-RU" smtClean="0"/>
              <a:t>23.10.2019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3FD3D-935E-4E16-9F90-F556EFC443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85850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A96562-6A9B-4A96-8F17-3DBA303CA23A}" type="datetimeFigureOut">
              <a:rPr lang="ru-RU" smtClean="0"/>
              <a:t>23.10.2019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43FD3D-935E-4E16-9F90-F556EFC443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36578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64973" y="1282907"/>
            <a:ext cx="9687339" cy="2891528"/>
          </a:xfrm>
        </p:spPr>
        <p:txBody>
          <a:bodyPr>
            <a:normAutofit/>
          </a:bodyPr>
          <a:lstStyle/>
          <a:p>
            <a:r>
              <a:rPr lang="ru-RU" sz="2800" b="1" dirty="0" smtClean="0"/>
              <a:t>Структура различных видов операционных систем </a:t>
            </a:r>
          </a:p>
          <a:p>
            <a:r>
              <a:rPr lang="ru-RU" sz="2800" b="1" dirty="0" smtClean="0"/>
              <a:t>(</a:t>
            </a:r>
            <a:r>
              <a:rPr lang="ru-RU" sz="2800" b="1" dirty="0" err="1" smtClean="0"/>
              <a:t>Windows</a:t>
            </a:r>
            <a:r>
              <a:rPr lang="ru-RU" sz="2800" b="1" dirty="0" smtClean="0"/>
              <a:t> 7,8, 10; </a:t>
            </a:r>
            <a:r>
              <a:rPr lang="ru-RU" sz="2800" b="1" dirty="0" err="1" smtClean="0"/>
              <a:t>Linux</a:t>
            </a:r>
            <a:r>
              <a:rPr lang="ru-RU" sz="2800" b="1" dirty="0" smtClean="0"/>
              <a:t>; </a:t>
            </a:r>
            <a:r>
              <a:rPr lang="ru-RU" sz="2800" b="1" dirty="0" err="1" smtClean="0"/>
              <a:t>Macos</a:t>
            </a:r>
            <a:r>
              <a:rPr lang="ru-RU" sz="2800" b="1" dirty="0" smtClean="0"/>
              <a:t>). </a:t>
            </a:r>
          </a:p>
          <a:p>
            <a:r>
              <a:rPr lang="ru-RU" sz="2800" b="1" dirty="0" smtClean="0"/>
              <a:t>Загрузка операционных систем.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1957280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625" y="367885"/>
            <a:ext cx="11711610" cy="604616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/>
              <a:t>Современные ОС семейства Windows </a:t>
            </a:r>
            <a:r>
              <a:rPr lang="ru-RU" dirty="0"/>
              <a:t>– это графические, интерактивные, многозадачные ОС корпорации </a:t>
            </a:r>
            <a:r>
              <a:rPr lang="ru-RU" dirty="0" err="1"/>
              <a:t>Microsoft</a:t>
            </a:r>
            <a:r>
              <a:rPr lang="ru-RU" dirty="0"/>
              <a:t>. </a:t>
            </a:r>
            <a:endParaRPr lang="en-US" dirty="0" smtClean="0"/>
          </a:p>
          <a:p>
            <a:pPr marL="0" indent="0">
              <a:buNone/>
            </a:pPr>
            <a:r>
              <a:rPr lang="ru-RU" dirty="0" smtClean="0"/>
              <a:t>Семейство </a:t>
            </a:r>
            <a:r>
              <a:rPr lang="ru-RU" dirty="0"/>
              <a:t>ОС Windows </a:t>
            </a:r>
            <a:r>
              <a:rPr lang="ru-RU" dirty="0" smtClean="0"/>
              <a:t>состоит</a:t>
            </a:r>
            <a:r>
              <a:rPr lang="en-US" dirty="0" smtClean="0"/>
              <a:t> </a:t>
            </a:r>
            <a:r>
              <a:rPr lang="ru-RU" dirty="0" smtClean="0"/>
              <a:t>из следующих групп: 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ru-RU" b="1" dirty="0" smtClean="0"/>
              <a:t>Windows </a:t>
            </a:r>
            <a:r>
              <a:rPr lang="ru-RU" b="1" dirty="0"/>
              <a:t>9x. </a:t>
            </a:r>
            <a:r>
              <a:rPr lang="ru-RU" dirty="0"/>
              <a:t>Группа ОС для 16 и 32 </a:t>
            </a:r>
            <a:r>
              <a:rPr lang="ru-RU" dirty="0" smtClean="0"/>
              <a:t>–</a:t>
            </a:r>
            <a:r>
              <a:rPr lang="en-US" dirty="0" smtClean="0"/>
              <a:t> </a:t>
            </a:r>
            <a:r>
              <a:rPr lang="ru-RU" dirty="0" smtClean="0"/>
              <a:t>разрядных </a:t>
            </a:r>
            <a:r>
              <a:rPr lang="ru-RU" dirty="0"/>
              <a:t>процессоров. Производились с </a:t>
            </a:r>
            <a:r>
              <a:rPr lang="ru-RU" b="1" dirty="0"/>
              <a:t>1995 по 2000 год</a:t>
            </a:r>
            <a:r>
              <a:rPr lang="ru-RU" dirty="0"/>
              <a:t>. В настоящее время ОС этой группы являются устаревшими; 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ru-RU" b="1" dirty="0" smtClean="0"/>
              <a:t>Windows </a:t>
            </a:r>
            <a:r>
              <a:rPr lang="ru-RU" b="1" dirty="0"/>
              <a:t>NT</a:t>
            </a:r>
            <a:r>
              <a:rPr lang="ru-RU" dirty="0"/>
              <a:t>. Это группа современных ОС. Все ОС этой группы бывают 32 и 64-разрядными и работают соответственно на 32 и 64-разрядных процессорах. </a:t>
            </a:r>
            <a:r>
              <a:rPr lang="ru-RU" dirty="0" smtClean="0"/>
              <a:t>Именно </a:t>
            </a:r>
            <a:r>
              <a:rPr lang="ru-RU" dirty="0"/>
              <a:t>к этой группе относятся </a:t>
            </a:r>
            <a:r>
              <a:rPr lang="ru-RU" dirty="0" smtClean="0"/>
              <a:t>системы </a:t>
            </a:r>
            <a:r>
              <a:rPr lang="ru-RU" b="1" dirty="0"/>
              <a:t>Windows XP, Windows 7, Windows 8. </a:t>
            </a:r>
            <a:endParaRPr lang="en-US" b="1" dirty="0" smtClean="0"/>
          </a:p>
          <a:p>
            <a:pPr marL="514350" indent="-514350">
              <a:buFont typeface="+mj-lt"/>
              <a:buAutoNum type="arabicPeriod"/>
            </a:pPr>
            <a:r>
              <a:rPr lang="ru-RU" b="1" dirty="0" smtClean="0"/>
              <a:t>Имеются ОС, предназначенные для управления серверными компьютерами; </a:t>
            </a:r>
            <a:endParaRPr lang="en-US" b="1" dirty="0" smtClean="0"/>
          </a:p>
          <a:p>
            <a:pPr marL="0" indent="0">
              <a:buNone/>
            </a:pP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914482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61122" y="566667"/>
            <a:ext cx="11367052" cy="5489575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4"/>
            </a:pPr>
            <a:r>
              <a:rPr lang="ru-RU" b="1" dirty="0" smtClean="0"/>
              <a:t>Windows для смартфонов</a:t>
            </a:r>
            <a:r>
              <a:rPr lang="ru-RU" dirty="0" smtClean="0"/>
              <a:t>. К этой группе относятся </a:t>
            </a:r>
            <a:r>
              <a:rPr lang="ru-RU" b="1" dirty="0" smtClean="0"/>
              <a:t>ОС Windows CE, Windows </a:t>
            </a:r>
            <a:r>
              <a:rPr lang="ru-RU" b="1" dirty="0" err="1" smtClean="0"/>
              <a:t>mobile</a:t>
            </a:r>
            <a:r>
              <a:rPr lang="ru-RU" b="1" dirty="0" smtClean="0"/>
              <a:t>, Windows </a:t>
            </a:r>
            <a:r>
              <a:rPr lang="ru-RU" b="1" dirty="0" err="1" smtClean="0"/>
              <a:t>Phone</a:t>
            </a:r>
            <a:r>
              <a:rPr lang="ru-RU" b="1" dirty="0" smtClean="0"/>
              <a:t>, Windows 10 </a:t>
            </a:r>
            <a:r>
              <a:rPr lang="ru-RU" b="1" dirty="0" err="1" smtClean="0"/>
              <a:t>Mobile</a:t>
            </a:r>
            <a:r>
              <a:rPr lang="ru-RU" b="1" dirty="0" smtClean="0"/>
              <a:t>.</a:t>
            </a:r>
            <a:r>
              <a:rPr lang="ru-RU" dirty="0" smtClean="0"/>
              <a:t> Системы этой группы можно приобрести исключительно в составе готовых смартфонов; </a:t>
            </a:r>
            <a:endParaRPr lang="en-US" dirty="0" smtClean="0"/>
          </a:p>
          <a:p>
            <a:pPr marL="514350" indent="-514350">
              <a:buFont typeface="+mj-lt"/>
              <a:buAutoNum type="arabicPeriod" startAt="4"/>
            </a:pPr>
            <a:r>
              <a:rPr lang="ru-RU" b="1" dirty="0" smtClean="0"/>
              <a:t>Windows </a:t>
            </a:r>
            <a:r>
              <a:rPr lang="ru-RU" b="1" dirty="0" err="1" smtClean="0"/>
              <a:t>Embedded</a:t>
            </a:r>
            <a:r>
              <a:rPr lang="ru-RU" dirty="0" smtClean="0"/>
              <a:t>. Группа встраиваемых ОС реального времени применяемых для различных специализированных устройств. Например, для информационных и платежных терминалов, систем видеонаблюдения.</a:t>
            </a:r>
          </a:p>
          <a:p>
            <a:pPr marL="514350" indent="-514350">
              <a:buFont typeface="+mj-lt"/>
              <a:buAutoNum type="arabicPeriod" startAt="4"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Рассмотрим работу операционных систем на примере </a:t>
            </a:r>
            <a:r>
              <a:rPr lang="ru-RU" b="1" dirty="0" smtClean="0"/>
              <a:t>Windows 7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01965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61123" y="579920"/>
            <a:ext cx="11579086" cy="6443731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 smtClean="0"/>
              <a:t>ОС Windows 7 поддерживает четыре типа файловых систем: 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dirty="0" smtClean="0"/>
              <a:t>FAT16. </a:t>
            </a:r>
            <a:r>
              <a:rPr lang="ru-RU" dirty="0" smtClean="0"/>
              <a:t>Это довольно старая файловая система, предназначенная для дисков размером менее 512 Мб. Максимальный объем, который поддерживает FAT 16, равен 2 Гб. 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dirty="0" smtClean="0"/>
              <a:t>FAT32.</a:t>
            </a:r>
            <a:r>
              <a:rPr lang="ru-RU" dirty="0" smtClean="0"/>
              <a:t> </a:t>
            </a:r>
            <a:r>
              <a:rPr lang="ru-RU" dirty="0" smtClean="0"/>
              <a:t>В настоящее время используется </a:t>
            </a:r>
            <a:r>
              <a:rPr lang="ru-RU" dirty="0" smtClean="0"/>
              <a:t>для </a:t>
            </a:r>
            <a:r>
              <a:rPr lang="ru-RU" dirty="0" err="1" smtClean="0"/>
              <a:t>флеш</a:t>
            </a:r>
            <a:r>
              <a:rPr lang="ru-RU" dirty="0" smtClean="0"/>
              <a:t>-памяти размером больше 2 Гб. 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dirty="0" err="1" smtClean="0"/>
              <a:t>exFAT</a:t>
            </a:r>
            <a:r>
              <a:rPr lang="ru-RU" b="1" dirty="0" smtClean="0"/>
              <a:t>. </a:t>
            </a:r>
            <a:r>
              <a:rPr lang="ru-RU" dirty="0" smtClean="0"/>
              <a:t>Была разработана как улучшенная версия FAT32 для </a:t>
            </a:r>
            <a:r>
              <a:rPr lang="ru-RU" dirty="0" err="1" smtClean="0"/>
              <a:t>флеш</a:t>
            </a:r>
            <a:r>
              <a:rPr lang="ru-RU" dirty="0" smtClean="0"/>
              <a:t>-памяти. 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dirty="0" smtClean="0"/>
              <a:t>NTFS.</a:t>
            </a:r>
            <a:r>
              <a:rPr lang="ru-RU" dirty="0" smtClean="0"/>
              <a:t> </a:t>
            </a:r>
            <a:r>
              <a:rPr lang="ru-RU" b="1" dirty="0" smtClean="0"/>
              <a:t>Эта файловая система является базовой для Windows 7. </a:t>
            </a:r>
            <a:r>
              <a:rPr lang="ru-RU" dirty="0" smtClean="0"/>
              <a:t>Она была создана, чтобы полностью вытеснить FAT16 и FAT32. NTFS быстрее и надежнее своих предшественниц, имеет средства для шифрования данных. </a:t>
            </a:r>
          </a:p>
          <a:p>
            <a:pPr marL="0" indent="0">
              <a:buNone/>
            </a:pPr>
            <a:r>
              <a:rPr lang="ru-RU" b="1" dirty="0" smtClean="0"/>
              <a:t>ОС Windows 7 </a:t>
            </a:r>
            <a:r>
              <a:rPr lang="ru-RU" dirty="0" smtClean="0"/>
              <a:t>может быть установлена только на диск, который отформатирован </a:t>
            </a:r>
            <a:r>
              <a:rPr lang="ru-RU" b="1" dirty="0" smtClean="0"/>
              <a:t>в файловой системе NTFS</a:t>
            </a:r>
            <a:r>
              <a:rPr lang="ru-RU" dirty="0" smtClean="0"/>
              <a:t>, но при этом Windows может работать с другими областями хранения данных, которые отформатированы в FAT16, FAT32 и </a:t>
            </a:r>
            <a:r>
              <a:rPr lang="ru-RU" dirty="0" err="1" smtClean="0"/>
              <a:t>exFAT</a:t>
            </a:r>
            <a:r>
              <a:rPr lang="ru-RU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502608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80390" y="394390"/>
            <a:ext cx="11804375" cy="6311210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/>
              <a:t>Последовательность загрузки ОС </a:t>
            </a:r>
            <a:r>
              <a:rPr lang="en-US" b="1" dirty="0" smtClean="0"/>
              <a:t>Windows 7</a:t>
            </a:r>
            <a:endParaRPr lang="ru-RU" b="1" dirty="0" smtClean="0"/>
          </a:p>
          <a:p>
            <a:pPr marL="514350" indent="-514350">
              <a:buAutoNum type="arabicPeriod"/>
            </a:pPr>
            <a:r>
              <a:rPr lang="ru-RU" b="1" dirty="0" smtClean="0"/>
              <a:t>После </a:t>
            </a:r>
            <a:r>
              <a:rPr lang="ru-RU" b="1" dirty="0"/>
              <a:t>включения питания компьютера </a:t>
            </a:r>
            <a:r>
              <a:rPr lang="ru-RU" dirty="0"/>
              <a:t>начинается процесс его автоматического тестирования, который выполняется под управлением </a:t>
            </a:r>
            <a:r>
              <a:rPr lang="ru-RU" b="1" dirty="0"/>
              <a:t>программы BIOS</a:t>
            </a:r>
            <a:r>
              <a:rPr lang="ru-RU" dirty="0"/>
              <a:t>. Если на этом этапе будет обнаружено неисправное оборудование, то загрузка компьютера остановится с выводом на экран соответствующего </a:t>
            </a:r>
            <a:r>
              <a:rPr lang="ru-RU" dirty="0" smtClean="0"/>
              <a:t>сообщения </a:t>
            </a:r>
            <a:r>
              <a:rPr lang="ru-RU" dirty="0"/>
              <a:t>или звуковых сигналов</a:t>
            </a:r>
            <a:r>
              <a:rPr lang="ru-RU" dirty="0" smtClean="0"/>
              <a:t>.</a:t>
            </a:r>
            <a:endParaRPr lang="en-US" dirty="0" smtClean="0"/>
          </a:p>
          <a:p>
            <a:pPr marL="514350" indent="-514350">
              <a:buAutoNum type="arabicPeriod"/>
            </a:pPr>
            <a:r>
              <a:rPr lang="ru-RU" dirty="0" smtClean="0"/>
              <a:t>После завершения автоматического тестирования </a:t>
            </a:r>
            <a:r>
              <a:rPr lang="ru-RU" b="1" dirty="0" smtClean="0"/>
              <a:t>BIOS ищет загрузочный сектор </a:t>
            </a:r>
            <a:r>
              <a:rPr lang="ru-RU" dirty="0" smtClean="0"/>
              <a:t>на дискете, жестком диске, компакт-диске или другом носителе, поддерживаемом системной платой. Порядок поиска загрузочного сектора задается с помощью настроек BIOS, описание которых можно найти в инструкции к материнской плате.</a:t>
            </a:r>
            <a:endParaRPr lang="en-US" dirty="0" smtClean="0"/>
          </a:p>
          <a:p>
            <a:pPr marL="514350" indent="-514350">
              <a:buAutoNum type="arabicPeriod"/>
            </a:pPr>
            <a:r>
              <a:rPr lang="ru-RU" b="1" dirty="0" smtClean="0"/>
              <a:t>После определения загрузочного диска </a:t>
            </a:r>
            <a:r>
              <a:rPr lang="ru-RU" dirty="0" smtClean="0"/>
              <a:t>с него загружается содержимое </a:t>
            </a:r>
            <a:r>
              <a:rPr lang="ru-RU" b="1" dirty="0" smtClean="0"/>
              <a:t>первого сектора диска</a:t>
            </a:r>
            <a:r>
              <a:rPr lang="ru-RU" dirty="0" smtClean="0"/>
              <a:t>, в котором находится основная загрузочная запись (</a:t>
            </a:r>
            <a:r>
              <a:rPr lang="ru-RU" b="1" dirty="0" err="1" smtClean="0"/>
              <a:t>Master</a:t>
            </a:r>
            <a:r>
              <a:rPr lang="ru-RU" b="1" dirty="0" smtClean="0"/>
              <a:t> </a:t>
            </a:r>
            <a:r>
              <a:rPr lang="ru-RU" b="1" dirty="0" err="1" smtClean="0"/>
              <a:t>Boot</a:t>
            </a:r>
            <a:r>
              <a:rPr lang="ru-RU" b="1" dirty="0" smtClean="0"/>
              <a:t> </a:t>
            </a:r>
            <a:r>
              <a:rPr lang="ru-RU" b="1" dirty="0" err="1" smtClean="0"/>
              <a:t>Record</a:t>
            </a:r>
            <a:r>
              <a:rPr lang="ru-RU" b="1" dirty="0" smtClean="0"/>
              <a:t>, MBR</a:t>
            </a:r>
            <a:r>
              <a:rPr lang="ru-RU" dirty="0" smtClean="0"/>
              <a:t>). В MBR также содержится таблица разделов диска, один из которых должен быть помечен как активный.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6599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98783" y="325978"/>
            <a:ext cx="11290852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00050" indent="-400050">
              <a:buFont typeface="+mj-lt"/>
              <a:buAutoNum type="arabicPeriod" startAt="4"/>
            </a:pPr>
            <a:r>
              <a:rPr lang="en-US" sz="2800" b="1" dirty="0"/>
              <a:t>M</a:t>
            </a:r>
            <a:r>
              <a:rPr lang="ru-RU" sz="2800" b="1" dirty="0" smtClean="0"/>
              <a:t>BR находит активный раздел </a:t>
            </a:r>
            <a:r>
              <a:rPr lang="ru-RU" sz="2800" dirty="0" smtClean="0"/>
              <a:t>и передает управление загрузочной записи, которая должна находиться в первом секторе активного раздела. С помощью загрузочной записи запускается </a:t>
            </a:r>
            <a:r>
              <a:rPr lang="ru-RU" sz="2800" b="1" dirty="0" smtClean="0"/>
              <a:t>менеджер загрузки Windows 7 (файл </a:t>
            </a:r>
            <a:r>
              <a:rPr lang="ru-RU" sz="2800" b="1" dirty="0" err="1" smtClean="0"/>
              <a:t>bootmgr</a:t>
            </a:r>
            <a:r>
              <a:rPr lang="ru-RU" sz="2800" b="1" dirty="0" smtClean="0"/>
              <a:t>, который находится в корневой папке активного раздела).</a:t>
            </a:r>
          </a:p>
          <a:p>
            <a:pPr marL="400050" indent="-400050">
              <a:buFont typeface="+mj-lt"/>
              <a:buAutoNum type="arabicPeriod" startAt="4"/>
            </a:pPr>
            <a:r>
              <a:rPr lang="ru-RU" sz="2800" b="1" dirty="0" smtClean="0"/>
              <a:t>Менеджер загрузки </a:t>
            </a:r>
            <a:r>
              <a:rPr lang="ru-RU" sz="2800" dirty="0" smtClean="0"/>
              <a:t>считывает данные конфигурации системы, которые хранятся в файле BCD (</a:t>
            </a:r>
            <a:r>
              <a:rPr lang="ru-RU" sz="2800" dirty="0" err="1" smtClean="0"/>
              <a:t>Boot</a:t>
            </a:r>
            <a:r>
              <a:rPr lang="ru-RU" sz="2800" dirty="0" smtClean="0"/>
              <a:t> </a:t>
            </a:r>
            <a:r>
              <a:rPr lang="ru-RU" sz="2800" dirty="0" err="1" smtClean="0"/>
              <a:t>Configuration</a:t>
            </a:r>
            <a:r>
              <a:rPr lang="ru-RU" sz="2800" dirty="0" smtClean="0"/>
              <a:t> </a:t>
            </a:r>
            <a:r>
              <a:rPr lang="ru-RU" sz="2800" dirty="0" err="1" smtClean="0"/>
              <a:t>Data</a:t>
            </a:r>
            <a:r>
              <a:rPr lang="ru-RU" sz="2800" dirty="0" smtClean="0"/>
              <a:t>). При наличии нескольких записей в файле BCD будет отображено меню выбора операционной системы. Файл BCD находится в </a:t>
            </a:r>
            <a:r>
              <a:rPr lang="ru-RU" sz="2800" b="1" dirty="0" smtClean="0"/>
              <a:t>папке </a:t>
            </a:r>
            <a:r>
              <a:rPr lang="ru-RU" sz="2800" b="1" dirty="0" err="1" smtClean="0"/>
              <a:t>Boot</a:t>
            </a:r>
            <a:r>
              <a:rPr lang="ru-RU" sz="2800" b="1" dirty="0" smtClean="0"/>
              <a:t> активного раздела.</a:t>
            </a:r>
          </a:p>
          <a:p>
            <a:pPr marL="400050" indent="-400050">
              <a:buFont typeface="+mj-lt"/>
              <a:buAutoNum type="arabicPeriod" startAt="4"/>
            </a:pPr>
            <a:r>
              <a:rPr lang="ru-RU" sz="2800" dirty="0" smtClean="0"/>
              <a:t>После выбора системы </a:t>
            </a:r>
            <a:r>
              <a:rPr lang="ru-RU" sz="2800" b="1" dirty="0" smtClean="0"/>
              <a:t>запускаются модуль загрузки операционной системы Winload.exe</a:t>
            </a:r>
            <a:r>
              <a:rPr lang="ru-RU" sz="2800" dirty="0" smtClean="0"/>
              <a:t>, компоненты ядра Ntoskrnl.exe и Hal.dll, системные службы и другие компоненты – этот этап сопровождается выводом анимированного экрана с логотипом Windows.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743306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625" y="420895"/>
            <a:ext cx="11685105" cy="6185314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7"/>
            </a:pPr>
            <a:r>
              <a:rPr lang="ru-RU" b="1" dirty="0" smtClean="0"/>
              <a:t>Загружается процесс winlogon.exe</a:t>
            </a:r>
            <a:r>
              <a:rPr lang="ru-RU" dirty="0" smtClean="0"/>
              <a:t>, который управляет входом пользователей в систему. </a:t>
            </a:r>
            <a:r>
              <a:rPr lang="ru-RU" b="1" dirty="0" smtClean="0"/>
              <a:t>Если на компьютере имеется всего одна учетная запись, не защищенная паролем</a:t>
            </a:r>
            <a:r>
              <a:rPr lang="ru-RU" dirty="0" smtClean="0"/>
              <a:t>, вход будет выполнен автоматически. В противном случае система будет ожидать выбора имени пользователя и </a:t>
            </a:r>
            <a:r>
              <a:rPr lang="ru-RU" dirty="0"/>
              <a:t>ввода пароля.</a:t>
            </a:r>
            <a:endParaRPr lang="en-US" dirty="0" smtClean="0"/>
          </a:p>
          <a:p>
            <a:pPr marL="514350" indent="-514350">
              <a:buFont typeface="+mj-lt"/>
              <a:buAutoNum type="arabicPeriod" startAt="7"/>
            </a:pPr>
            <a:r>
              <a:rPr lang="ru-RU" b="1" dirty="0" smtClean="0"/>
              <a:t>В </a:t>
            </a:r>
            <a:r>
              <a:rPr lang="ru-RU" b="1" dirty="0"/>
              <a:t>процессе входа в систему запускаются элементы автозагрузки</a:t>
            </a:r>
            <a:r>
              <a:rPr lang="ru-RU" dirty="0"/>
              <a:t>, которые прописаны в реестре Windows 7 и папке </a:t>
            </a:r>
            <a:r>
              <a:rPr lang="ru-RU" dirty="0" smtClean="0"/>
              <a:t>Автозагрузка.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751368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3886" y="460650"/>
            <a:ext cx="11565835" cy="579437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dirty="0"/>
              <a:t>Д</a:t>
            </a:r>
            <a:r>
              <a:rPr lang="ru-RU" dirty="0" smtClean="0"/>
              <a:t>ля </a:t>
            </a:r>
            <a:r>
              <a:rPr lang="ru-RU" dirty="0"/>
              <a:t>успешной загрузки Windows 7 необходимы следующие условия.</a:t>
            </a:r>
          </a:p>
          <a:p>
            <a:pPr marL="0" indent="0">
              <a:buNone/>
            </a:pPr>
            <a:r>
              <a:rPr lang="ru-RU" dirty="0"/>
              <a:t>• Текущие настройки BIOS должны обеспечивать загрузку с жесткого диска, на котором установлена Windows 7. Если в BIOS установлена первоочередная загрузка со сменных носителей, следует также извлечь диски из приводов.</a:t>
            </a:r>
          </a:p>
          <a:p>
            <a:pPr marL="0" indent="0">
              <a:buNone/>
            </a:pPr>
            <a:r>
              <a:rPr lang="ru-RU" dirty="0"/>
              <a:t>• В первом секторе жесткого диска должны присутствовать правильная главная загрузочная запись и таблица разделов, один из которых должен быть помечен как активный.</a:t>
            </a:r>
          </a:p>
          <a:p>
            <a:pPr marL="0" indent="0">
              <a:buNone/>
            </a:pPr>
            <a:r>
              <a:rPr lang="ru-RU" dirty="0" smtClean="0"/>
              <a:t>• </a:t>
            </a:r>
            <a:r>
              <a:rPr lang="ru-RU" dirty="0"/>
              <a:t>На активном разделе должна иметься загрузочная запись Windows 7, а в его корневой папке должен находиться файл </a:t>
            </a:r>
            <a:r>
              <a:rPr lang="ru-RU" dirty="0" err="1"/>
              <a:t>bootmgr</a:t>
            </a:r>
            <a:r>
              <a:rPr lang="ru-RU" dirty="0"/>
              <a:t>.</a:t>
            </a:r>
          </a:p>
          <a:p>
            <a:pPr marL="0" indent="0">
              <a:buNone/>
            </a:pPr>
            <a:r>
              <a:rPr lang="ru-RU" dirty="0"/>
              <a:t>• В папке </a:t>
            </a:r>
            <a:r>
              <a:rPr lang="ru-RU" dirty="0" err="1"/>
              <a:t>Boot</a:t>
            </a:r>
            <a:r>
              <a:rPr lang="ru-RU" dirty="0"/>
              <a:t> активного раздела должен присутствовать файл BCD, содержащий правильные записи об установленных операционных системах.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86514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45576" y="625682"/>
            <a:ext cx="10943362" cy="6232318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2766993" y="103569"/>
            <a:ext cx="455579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/>
              <a:t>Структура ОС </a:t>
            </a:r>
            <a:r>
              <a:rPr lang="en-US" sz="2800" b="1" dirty="0" smtClean="0"/>
              <a:t>MS Windows 7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849987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131</TotalTime>
  <Words>737</Words>
  <Application>Microsoft Office PowerPoint</Application>
  <PresentationFormat>Широкоэкранный</PresentationFormat>
  <Paragraphs>34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`</dc:creator>
  <cp:lastModifiedBy>`</cp:lastModifiedBy>
  <cp:revision>13</cp:revision>
  <dcterms:created xsi:type="dcterms:W3CDTF">2019-10-21T19:38:12Z</dcterms:created>
  <dcterms:modified xsi:type="dcterms:W3CDTF">2019-10-23T18:21:08Z</dcterms:modified>
</cp:coreProperties>
</file>