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Lst>
  <p:sldIdLst>
    <p:sldId id="256" r:id="rId2"/>
    <p:sldId id="261" r:id="rId3"/>
    <p:sldId id="266" r:id="rId4"/>
    <p:sldId id="262" r:id="rId5"/>
    <p:sldId id="257" r:id="rId6"/>
    <p:sldId id="258" r:id="rId7"/>
    <p:sldId id="259" r:id="rId8"/>
    <p:sldId id="263" r:id="rId9"/>
    <p:sldId id="264" r:id="rId10"/>
    <p:sldId id="265" r:id="rId11"/>
    <p:sldId id="260"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7" d="100"/>
          <a:sy n="67" d="100"/>
        </p:scale>
        <p:origin x="3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30426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386486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pPr/>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D22F896-40B5-4ADD-8801-0D06FADFA095}" type="slidenum">
              <a:rPr lang="en-US" smtClean="0"/>
              <a:pPr/>
              <a:t>‹#›</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97752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84598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D22F896-40B5-4ADD-8801-0D06FADFA095}" type="slidenum">
              <a:rPr lang="en-US" smtClean="0"/>
              <a:pPr/>
              <a:t>‹#›</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10735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846993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5736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46240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28790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44118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51156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80407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057111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50695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14473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97832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9/3/2019</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2379108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a:t>Лицензирование программного обеспечения </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40382051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65943" y="203201"/>
            <a:ext cx="7068457" cy="5708022"/>
          </a:xfrm>
        </p:spPr>
        <p:txBody>
          <a:bodyPr>
            <a:noAutofit/>
          </a:bodyPr>
          <a:lstStyle/>
          <a:p>
            <a:pPr marL="0" indent="0">
              <a:buNone/>
            </a:pPr>
            <a:r>
              <a:rPr lang="ru-RU" sz="2400" u="sng" dirty="0" err="1" smtClean="0"/>
              <a:t>Subscription</a:t>
            </a:r>
            <a:r>
              <a:rPr lang="ru-RU" sz="2400" u="sng" dirty="0"/>
              <a:t>.</a:t>
            </a:r>
            <a:r>
              <a:rPr lang="ru-RU" sz="2400" dirty="0"/>
              <a:t> Подписка на лицензирование программного обеспечения предусматривает внесение ежемесячных или ежегодных платежей. Эта схема удобна компаниям, которые покупают более 10 лицензий. Она позволяет пользователям за минимальные начальные затраты получить практически все основные преимущества использования данного продукта. </a:t>
            </a:r>
          </a:p>
        </p:txBody>
      </p:sp>
    </p:spTree>
    <p:extLst>
      <p:ext uri="{BB962C8B-B14F-4D97-AF65-F5344CB8AC3E}">
        <p14:creationId xmlns:p14="http://schemas.microsoft.com/office/powerpoint/2010/main" val="23246093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5" name="Рисунок 4" descr="image"/>
          <p:cNvPicPr/>
          <p:nvPr/>
        </p:nvPicPr>
        <p:blipFill>
          <a:blip r:embed="rId2">
            <a:extLst>
              <a:ext uri="{28A0092B-C50C-407E-A947-70E740481C1C}">
                <a14:useLocalDpi xmlns:a14="http://schemas.microsoft.com/office/drawing/2010/main" val="0"/>
              </a:ext>
            </a:extLst>
          </a:blip>
          <a:srcRect/>
          <a:stretch>
            <a:fillRect/>
          </a:stretch>
        </p:blipFill>
        <p:spPr bwMode="auto">
          <a:xfrm>
            <a:off x="725554" y="0"/>
            <a:ext cx="7649189" cy="6858000"/>
          </a:xfrm>
          <a:prstGeom prst="rect">
            <a:avLst/>
          </a:prstGeom>
          <a:noFill/>
          <a:ln>
            <a:noFill/>
          </a:ln>
        </p:spPr>
      </p:pic>
    </p:spTree>
    <p:extLst>
      <p:ext uri="{BB962C8B-B14F-4D97-AF65-F5344CB8AC3E}">
        <p14:creationId xmlns:p14="http://schemas.microsoft.com/office/powerpoint/2010/main" val="2480179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5" name="Рисунок 4" descr="image"/>
          <p:cNvPicPr/>
          <p:nvPr/>
        </p:nvPicPr>
        <p:blipFill>
          <a:blip r:embed="rId2">
            <a:extLst>
              <a:ext uri="{28A0092B-C50C-407E-A947-70E740481C1C}">
                <a14:useLocalDpi xmlns:a14="http://schemas.microsoft.com/office/drawing/2010/main" val="0"/>
              </a:ext>
            </a:extLst>
          </a:blip>
          <a:srcRect/>
          <a:stretch>
            <a:fillRect/>
          </a:stretch>
        </p:blipFill>
        <p:spPr bwMode="auto">
          <a:xfrm>
            <a:off x="-54713" y="803186"/>
            <a:ext cx="9198713" cy="4011690"/>
          </a:xfrm>
          <a:prstGeom prst="rect">
            <a:avLst/>
          </a:prstGeom>
          <a:noFill/>
          <a:ln>
            <a:noFill/>
          </a:ln>
        </p:spPr>
      </p:pic>
    </p:spTree>
    <p:extLst>
      <p:ext uri="{BB962C8B-B14F-4D97-AF65-F5344CB8AC3E}">
        <p14:creationId xmlns:p14="http://schemas.microsoft.com/office/powerpoint/2010/main" val="15746527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Объект 9"/>
          <p:cNvSpPr>
            <a:spLocks noGrp="1"/>
          </p:cNvSpPr>
          <p:nvPr>
            <p:ph idx="1"/>
          </p:nvPr>
        </p:nvSpPr>
        <p:spPr>
          <a:xfrm>
            <a:off x="1514475" y="754743"/>
            <a:ext cx="6932839" cy="5515428"/>
          </a:xfrm>
        </p:spPr>
        <p:txBody>
          <a:bodyPr>
            <a:noAutofit/>
          </a:bodyPr>
          <a:lstStyle/>
          <a:p>
            <a:pPr marL="0" indent="0">
              <a:buNone/>
            </a:pPr>
            <a:r>
              <a:rPr lang="ru-RU" sz="3200" dirty="0"/>
              <a:t>К открытым относятся: </a:t>
            </a:r>
            <a:r>
              <a:rPr lang="ru-RU" sz="3200" dirty="0" err="1"/>
              <a:t>Open</a:t>
            </a:r>
            <a:r>
              <a:rPr lang="ru-RU" sz="3200" dirty="0"/>
              <a:t> </a:t>
            </a:r>
            <a:r>
              <a:rPr lang="ru-RU" sz="3200" dirty="0" err="1"/>
              <a:t>Source</a:t>
            </a:r>
            <a:r>
              <a:rPr lang="ru-RU" sz="3200" dirty="0"/>
              <a:t> программы с открытым кодом которые можно модифицировать.</a:t>
            </a:r>
            <a:br>
              <a:rPr lang="ru-RU" sz="3200" dirty="0"/>
            </a:br>
            <a:endParaRPr lang="en-US" sz="3200" dirty="0" smtClean="0"/>
          </a:p>
          <a:p>
            <a:pPr marL="0" indent="0">
              <a:buNone/>
            </a:pPr>
            <a:r>
              <a:rPr lang="ru-RU" sz="3200" dirty="0" smtClean="0"/>
              <a:t>К </a:t>
            </a:r>
            <a:r>
              <a:rPr lang="ru-RU" sz="3200" dirty="0"/>
              <a:t>бесплатным относятся</a:t>
            </a:r>
            <a:r>
              <a:rPr lang="en-US" sz="3200" dirty="0"/>
              <a:t>: Freeware, GPL, Adware, </a:t>
            </a:r>
            <a:r>
              <a:rPr lang="en-US" sz="3200" dirty="0" err="1"/>
              <a:t>Postcardware</a:t>
            </a:r>
            <a:r>
              <a:rPr lang="en-US" sz="3200" dirty="0"/>
              <a:t>, </a:t>
            </a:r>
            <a:r>
              <a:rPr lang="en-US" sz="3200" dirty="0" err="1"/>
              <a:t>Donationware</a:t>
            </a:r>
            <a:r>
              <a:rPr lang="en-US" sz="3200" dirty="0"/>
              <a:t>, Nagware/</a:t>
            </a:r>
            <a:r>
              <a:rPr lang="en-US" sz="3200" dirty="0" err="1"/>
              <a:t>Begware</a:t>
            </a:r>
            <a:r>
              <a:rPr lang="en-US" sz="3200" dirty="0"/>
              <a:t>.</a:t>
            </a:r>
            <a:br>
              <a:rPr lang="en-US" sz="3200" dirty="0"/>
            </a:br>
            <a:endParaRPr lang="ru-RU" sz="3200" dirty="0"/>
          </a:p>
        </p:txBody>
      </p:sp>
    </p:spTree>
    <p:extLst>
      <p:ext uri="{BB962C8B-B14F-4D97-AF65-F5344CB8AC3E}">
        <p14:creationId xmlns:p14="http://schemas.microsoft.com/office/powerpoint/2010/main" val="2830369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Объект 9"/>
          <p:cNvSpPr>
            <a:spLocks noGrp="1"/>
          </p:cNvSpPr>
          <p:nvPr>
            <p:ph idx="1"/>
          </p:nvPr>
        </p:nvSpPr>
        <p:spPr>
          <a:xfrm>
            <a:off x="1514475" y="754743"/>
            <a:ext cx="6932839" cy="5515428"/>
          </a:xfrm>
        </p:spPr>
        <p:txBody>
          <a:bodyPr>
            <a:noAutofit/>
          </a:bodyPr>
          <a:lstStyle/>
          <a:p>
            <a:pPr marL="0" indent="0">
              <a:buNone/>
            </a:pPr>
            <a:r>
              <a:rPr lang="ru-RU" sz="3200" dirty="0" smtClean="0"/>
              <a:t>К </a:t>
            </a:r>
            <a:r>
              <a:rPr lang="ru-RU" sz="3200" dirty="0"/>
              <a:t>условно-бесплатным относятся: </a:t>
            </a:r>
            <a:r>
              <a:rPr lang="ru-RU" sz="3200" dirty="0" err="1"/>
              <a:t>ShareWare</a:t>
            </a:r>
            <a:r>
              <a:rPr lang="ru-RU" sz="3200" dirty="0"/>
              <a:t>, </a:t>
            </a:r>
            <a:r>
              <a:rPr lang="ru-RU" sz="3200" dirty="0" err="1"/>
              <a:t>TrialWare</a:t>
            </a:r>
            <a:r>
              <a:rPr lang="ru-RU" sz="3200" dirty="0"/>
              <a:t>, </a:t>
            </a:r>
            <a:r>
              <a:rPr lang="ru-RU" sz="3200" dirty="0" err="1"/>
              <a:t>Demoware</a:t>
            </a:r>
            <a:r>
              <a:rPr lang="ru-RU" sz="3200" dirty="0"/>
              <a:t>.</a:t>
            </a:r>
            <a:br>
              <a:rPr lang="ru-RU" sz="3200" dirty="0"/>
            </a:br>
            <a:r>
              <a:rPr lang="ru-RU" sz="3200" dirty="0"/>
              <a:t/>
            </a:r>
            <a:br>
              <a:rPr lang="ru-RU" sz="3200" dirty="0"/>
            </a:br>
            <a:r>
              <a:rPr lang="ru-RU" sz="3200" dirty="0"/>
              <a:t>К коммерческим относятся: </a:t>
            </a:r>
            <a:r>
              <a:rPr lang="ru-RU" sz="3200" dirty="0" err="1"/>
              <a:t>Commercial</a:t>
            </a:r>
            <a:r>
              <a:rPr lang="ru-RU" sz="3200" dirty="0"/>
              <a:t> главная цель таких программ получение прибыли, код программ закрыт.</a:t>
            </a:r>
            <a:br>
              <a:rPr lang="ru-RU" sz="3200" dirty="0"/>
            </a:br>
            <a:endParaRPr lang="ru-RU" sz="3200" dirty="0"/>
          </a:p>
        </p:txBody>
      </p:sp>
    </p:spTree>
    <p:extLst>
      <p:ext uri="{BB962C8B-B14F-4D97-AF65-F5344CB8AC3E}">
        <p14:creationId xmlns:p14="http://schemas.microsoft.com/office/powerpoint/2010/main" val="42447362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Рисунок 3" descr="image"/>
          <p:cNvPicPr/>
          <p:nvPr/>
        </p:nvPicPr>
        <p:blipFill rotWithShape="1">
          <a:blip r:embed="rId2">
            <a:extLst>
              <a:ext uri="{28A0092B-C50C-407E-A947-70E740481C1C}">
                <a14:useLocalDpi xmlns:a14="http://schemas.microsoft.com/office/drawing/2010/main" val="0"/>
              </a:ext>
            </a:extLst>
          </a:blip>
          <a:srcRect b="53415"/>
          <a:stretch/>
        </p:blipFill>
        <p:spPr bwMode="auto">
          <a:xfrm>
            <a:off x="0" y="-1"/>
            <a:ext cx="8943975" cy="6705601"/>
          </a:xfrm>
          <a:prstGeom prst="rect">
            <a:avLst/>
          </a:prstGeom>
          <a:noFill/>
          <a:ln>
            <a:noFill/>
          </a:ln>
        </p:spPr>
      </p:pic>
    </p:spTree>
    <p:extLst>
      <p:ext uri="{BB962C8B-B14F-4D97-AF65-F5344CB8AC3E}">
        <p14:creationId xmlns:p14="http://schemas.microsoft.com/office/powerpoint/2010/main" val="27214235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Рисунок 3" descr="image"/>
          <p:cNvPicPr/>
          <p:nvPr/>
        </p:nvPicPr>
        <p:blipFill rotWithShape="1">
          <a:blip r:embed="rId2">
            <a:extLst>
              <a:ext uri="{28A0092B-C50C-407E-A947-70E740481C1C}">
                <a14:useLocalDpi xmlns:a14="http://schemas.microsoft.com/office/drawing/2010/main" val="0"/>
              </a:ext>
            </a:extLst>
          </a:blip>
          <a:srcRect t="47089"/>
          <a:stretch/>
        </p:blipFill>
        <p:spPr bwMode="auto">
          <a:xfrm>
            <a:off x="0" y="1"/>
            <a:ext cx="8943975" cy="6858000"/>
          </a:xfrm>
          <a:prstGeom prst="rect">
            <a:avLst/>
          </a:prstGeom>
          <a:noFill/>
          <a:ln>
            <a:noFill/>
          </a:ln>
        </p:spPr>
      </p:pic>
    </p:spTree>
    <p:extLst>
      <p:ext uri="{BB962C8B-B14F-4D97-AF65-F5344CB8AC3E}">
        <p14:creationId xmlns:p14="http://schemas.microsoft.com/office/powerpoint/2010/main" val="3048654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6" name="Рисунок 5" descr="image"/>
          <p:cNvPicPr/>
          <p:nvPr/>
        </p:nvPicPr>
        <p:blipFill>
          <a:blip r:embed="rId2">
            <a:extLst>
              <a:ext uri="{28A0092B-C50C-407E-A947-70E740481C1C}">
                <a14:useLocalDpi xmlns:a14="http://schemas.microsoft.com/office/drawing/2010/main" val="0"/>
              </a:ext>
            </a:extLst>
          </a:blip>
          <a:srcRect/>
          <a:stretch>
            <a:fillRect/>
          </a:stretch>
        </p:blipFill>
        <p:spPr bwMode="auto">
          <a:xfrm>
            <a:off x="0" y="1287546"/>
            <a:ext cx="9042400" cy="3527329"/>
          </a:xfrm>
          <a:prstGeom prst="rect">
            <a:avLst/>
          </a:prstGeom>
          <a:noFill/>
          <a:ln>
            <a:noFill/>
          </a:ln>
        </p:spPr>
      </p:pic>
    </p:spTree>
    <p:extLst>
      <p:ext uri="{BB962C8B-B14F-4D97-AF65-F5344CB8AC3E}">
        <p14:creationId xmlns:p14="http://schemas.microsoft.com/office/powerpoint/2010/main" val="2845671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65943" y="203201"/>
            <a:ext cx="7068457" cy="5708022"/>
          </a:xfrm>
        </p:spPr>
        <p:txBody>
          <a:bodyPr>
            <a:noAutofit/>
          </a:bodyPr>
          <a:lstStyle/>
          <a:p>
            <a:pPr marL="0" indent="0">
              <a:buNone/>
            </a:pPr>
            <a:r>
              <a:rPr lang="ru-RU" sz="2400" u="sng" dirty="0"/>
              <a:t>OEM.</a:t>
            </a:r>
            <a:r>
              <a:rPr lang="ru-RU" sz="2400" dirty="0"/>
              <a:t> Предустановленное ПО является одним из самых дешевых вариантов. Он заключается в том, что пользователь приобретает ПО вместе с самим компьютером или сервером и использовать его можно только на купленном ПК. </a:t>
            </a:r>
            <a:br>
              <a:rPr lang="ru-RU" sz="2400" dirty="0"/>
            </a:br>
            <a:r>
              <a:rPr lang="ru-RU" sz="2400" dirty="0"/>
              <a:t/>
            </a:r>
            <a:br>
              <a:rPr lang="ru-RU" sz="2400" dirty="0"/>
            </a:br>
            <a:r>
              <a:rPr lang="ru-RU" sz="2400" u="sng" dirty="0" err="1"/>
              <a:t>Full</a:t>
            </a:r>
            <a:r>
              <a:rPr lang="ru-RU" sz="2400" u="sng" dirty="0"/>
              <a:t> </a:t>
            </a:r>
            <a:r>
              <a:rPr lang="ru-RU" sz="2400" u="sng" dirty="0" err="1"/>
              <a:t>Package</a:t>
            </a:r>
            <a:r>
              <a:rPr lang="ru-RU" sz="2400" u="sng" dirty="0"/>
              <a:t> </a:t>
            </a:r>
            <a:r>
              <a:rPr lang="ru-RU" sz="2400" u="sng" dirty="0" err="1"/>
              <a:t>Product</a:t>
            </a:r>
            <a:r>
              <a:rPr lang="ru-RU" sz="2400" u="sng" dirty="0"/>
              <a:t>.</a:t>
            </a:r>
            <a:r>
              <a:rPr lang="ru-RU" sz="2400" dirty="0"/>
              <a:t> «Коробочный» продукт применяется в основном для розничной торговли и удобен для частных лиц или малого бизнеса. Разрешение на использование программного продукта на одном компьютере дает покупка одной «коробки» и не важно, сколько людей будет пользоваться этим ПК. Так же можно сменить ПК, но определенное количество раз</a:t>
            </a:r>
            <a:r>
              <a:rPr lang="ru-RU" sz="2400" dirty="0" smtClean="0"/>
              <a:t>.</a:t>
            </a:r>
            <a:endParaRPr lang="ru-RU" sz="2400" dirty="0"/>
          </a:p>
        </p:txBody>
      </p:sp>
    </p:spTree>
    <p:extLst>
      <p:ext uri="{BB962C8B-B14F-4D97-AF65-F5344CB8AC3E}">
        <p14:creationId xmlns:p14="http://schemas.microsoft.com/office/powerpoint/2010/main" val="33162116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65943" y="0"/>
            <a:ext cx="7068457" cy="5911223"/>
          </a:xfrm>
        </p:spPr>
        <p:txBody>
          <a:bodyPr>
            <a:noAutofit/>
          </a:bodyPr>
          <a:lstStyle/>
          <a:p>
            <a:pPr marL="0" indent="0">
              <a:buNone/>
            </a:pPr>
            <a:r>
              <a:rPr lang="ru-RU" sz="2400" u="sng" dirty="0" err="1" smtClean="0"/>
              <a:t>Volume</a:t>
            </a:r>
            <a:r>
              <a:rPr lang="ru-RU" sz="2400" u="sng" dirty="0" smtClean="0"/>
              <a:t> </a:t>
            </a:r>
            <a:r>
              <a:rPr lang="ru-RU" sz="2400" u="sng" dirty="0" err="1"/>
              <a:t>Licensing</a:t>
            </a:r>
            <a:r>
              <a:rPr lang="ru-RU" sz="2400" u="sng" dirty="0"/>
              <a:t>.</a:t>
            </a:r>
            <a:r>
              <a:rPr lang="ru-RU" sz="2400" dirty="0"/>
              <a:t> Корпоративная лицензия удобна для компаний, у которых много сотрудников, компьютеров и поэтому нужно приобретать много лицензий. При этом компания получает одну именную лицензию на программное обеспечение, которая содержит информацию о заказчике (название, адрес и т.д.), перечень ПО и ключи для его установки. В основном при такой схеме лицензирования компаниям, заказывающим именную лицензию, разработчики или распространители ПО предоставляют значительные скидки, техническую поддержку, решения нестандартных ситуаций и т. п. На сегодня она является лучшей для покупки нового ПО или его обновления для компаний.</a:t>
            </a:r>
            <a:br>
              <a:rPr lang="ru-RU" sz="2400" dirty="0"/>
            </a:br>
            <a:endParaRPr lang="ru-RU" sz="2400" dirty="0"/>
          </a:p>
        </p:txBody>
      </p:sp>
    </p:spTree>
    <p:extLst>
      <p:ext uri="{BB962C8B-B14F-4D97-AF65-F5344CB8AC3E}">
        <p14:creationId xmlns:p14="http://schemas.microsoft.com/office/powerpoint/2010/main" val="4253184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51</TotalTime>
  <Words>202</Words>
  <Application>Microsoft Office PowerPoint</Application>
  <PresentationFormat>Экран (4:3)</PresentationFormat>
  <Paragraphs>7</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Century Gothic</vt:lpstr>
      <vt:lpstr>Wingdings 3</vt:lpstr>
      <vt:lpstr>Легкий дым</vt:lpstr>
      <vt:lpstr>Лицензирование программного обеспечения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филиал СамГУПС в г. Ижевске</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Лицензирование программного обеспечения </dc:title>
  <dc:creator>Роман Чирков</dc:creator>
  <cp:lastModifiedBy>Student_11</cp:lastModifiedBy>
  <cp:revision>2</cp:revision>
  <dcterms:created xsi:type="dcterms:W3CDTF">2019-09-03T08:47:39Z</dcterms:created>
  <dcterms:modified xsi:type="dcterms:W3CDTF">2019-09-03T09:40:44Z</dcterms:modified>
</cp:coreProperties>
</file>