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3" r:id="rId7"/>
    <p:sldId id="262" r:id="rId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26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1" name="Рисунок 40"/>
          <p:cNvPicPr/>
          <p:nvPr/>
        </p:nvPicPr>
        <p:blipFill>
          <a:blip r:embed="rId2"/>
          <a:stretch/>
        </p:blipFill>
        <p:spPr>
          <a:xfrm>
            <a:off x="1821240" y="1935000"/>
            <a:ext cx="5500440" cy="4388760"/>
          </a:xfrm>
          <a:prstGeom prst="rect">
            <a:avLst/>
          </a:prstGeom>
          <a:ln>
            <a:noFill/>
          </a:ln>
        </p:spPr>
      </p:pic>
      <p:pic>
        <p:nvPicPr>
          <p:cNvPr id="42" name="Рисунок 41"/>
          <p:cNvPicPr/>
          <p:nvPr/>
        </p:nvPicPr>
        <p:blipFill>
          <a:blip r:embed="rId2"/>
          <a:stretch/>
        </p:blipFill>
        <p:spPr>
          <a:xfrm>
            <a:off x="1821240" y="1935000"/>
            <a:ext cx="5500440" cy="4388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cxn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cxn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 rot="21435600">
            <a:off x="-18720" y="201960"/>
            <a:ext cx="9162720" cy="648720"/>
          </a:xfrm>
          <a:custGeom>
            <a:avLst/>
            <a:gdLst/>
            <a:ahLst/>
            <a:cxnLst/>
            <a:rect l="0" t="0" r="r" b="b"/>
            <a:pathLst>
              <a:path w="5773" h="1056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93CE4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 rot="21435600">
            <a:off x="-14040" y="275400"/>
            <a:ext cx="9175320" cy="529920"/>
          </a:xfrm>
          <a:custGeom>
            <a:avLst/>
            <a:gdLst/>
            <a:ahLst/>
            <a:cxn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4E67C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45000" rIns="0" bIns="0" anchor="b"/>
          <a:lstStyle/>
          <a:p>
            <a:pPr>
              <a:lnSpc>
                <a:spcPct val="100000"/>
              </a:lnSpc>
            </a:pPr>
            <a:r>
              <a:rPr lang="ru-RU" sz="5000" strike="noStrike">
                <a:solidFill>
                  <a:srgbClr val="212745"/>
                </a:solidFill>
                <a:latin typeface="Calibri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400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70000"/>
              <a:buFont typeface="Wingdings 2" charset="2"/>
              <a:buChar char=""/>
            </a:pPr>
            <a:r>
              <a:rPr lang="ru-RU" sz="2100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65000"/>
              <a:buFont typeface="Wingdings 2" charset="2"/>
              <a:buChar char=""/>
            </a:pPr>
            <a:r>
              <a:rPr lang="ru-RU" sz="2000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65000"/>
              <a:buFont typeface="Wingdings 2" charset="2"/>
              <a:buChar char=""/>
            </a:pPr>
            <a:r>
              <a:rPr lang="ru-RU" sz="2000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1F2541"/>
                </a:solidFill>
                <a:latin typeface="Constantia"/>
              </a:rPr>
              <a:t>15.9.15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tIns="0" rIns="0" bIns="0" anchor="b"/>
          <a:lstStyle/>
          <a:p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C4CE314-7B99-4744-8E9E-740AA8D962F8}" type="slidenum">
              <a:rPr lang="ru-RU" sz="1200" strike="noStrike">
                <a:solidFill>
                  <a:srgbClr val="1F2541"/>
                </a:solidFill>
                <a:latin typeface="Constantia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467640" y="1268640"/>
            <a:ext cx="8229240" cy="41194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6000" strike="noStrike">
                <a:solidFill>
                  <a:srgbClr val="000000"/>
                </a:solidFill>
                <a:latin typeface="Constantia"/>
              </a:rPr>
              <a:t>ЯЗЫК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6000" strike="noStrike">
                <a:solidFill>
                  <a:srgbClr val="000000"/>
                </a:solidFill>
                <a:latin typeface="Constantia"/>
              </a:rPr>
              <a:t>КАК СРЕДСТВО ОБЩЕНИЯ</a:t>
            </a:r>
            <a:endParaRPr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45000" rIns="0" bIns="0" anchor="b"/>
          <a:lstStyle/>
          <a:p>
            <a:pPr algn="ctr">
              <a:lnSpc>
                <a:spcPct val="100000"/>
              </a:lnSpc>
            </a:pPr>
            <a:endParaRPr sz="4000" dirty="0"/>
          </a:p>
        </p:txBody>
      </p:sp>
      <p:sp>
        <p:nvSpPr>
          <p:cNvPr id="45" name="TextShape 2"/>
          <p:cNvSpPr txBox="1"/>
          <p:nvPr/>
        </p:nvSpPr>
        <p:spPr>
          <a:xfrm>
            <a:off x="457200" y="548680"/>
            <a:ext cx="8579296" cy="352839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Берегите наш язык, </a:t>
            </a: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наш прекрасный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русский язык, это клад, это достояние, переданное нам нашими предшественниками,</a:t>
            </a:r>
            <a:b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в числе которых блистает… Пушкин</a:t>
            </a: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!</a:t>
            </a: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	</a:t>
            </a:r>
            <a:endParaRPr lang="ru-RU" sz="4000" dirty="0" smtClean="0">
              <a:solidFill>
                <a:prstClr val="black"/>
              </a:solidFill>
              <a:latin typeface="Times New Roman" panose="02020603050405020304" pitchFamily="18" charset="0"/>
              <a:ea typeface="BatangChe" panose="02030609000101010101" pitchFamily="49" charset="-127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endParaRPr lang="ru-RU" sz="4000" dirty="0">
              <a:solidFill>
                <a:prstClr val="black"/>
              </a:solidFill>
              <a:latin typeface="Times New Roman" panose="02020603050405020304" pitchFamily="18" charset="0"/>
              <a:ea typeface="BatangChe" panose="02030609000101010101" pitchFamily="49" charset="-127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SzPct val="95000"/>
            </a:pPr>
            <a:endParaRPr lang="ru-RU" sz="4000" dirty="0" smtClean="0">
              <a:solidFill>
                <a:prstClr val="black"/>
              </a:solidFill>
              <a:latin typeface="Times New Roman" panose="02020603050405020304" pitchFamily="18" charset="0"/>
              <a:ea typeface="BatangChe" panose="02030609000101010101" pitchFamily="49" charset="-127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4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И.Тургенев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660" y="3645024"/>
            <a:ext cx="2761727" cy="30177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410760" y="295200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ru-RU" sz="4800" dirty="0" smtClean="0">
                <a:latin typeface="Constantia"/>
              </a:rPr>
              <a:t>                   лебедь</a:t>
            </a:r>
            <a:endParaRPr lang="ru-RU" sz="4800" dirty="0">
              <a:latin typeface="Constantia"/>
            </a:endParaRPr>
          </a:p>
          <a:p>
            <a:r>
              <a:rPr lang="ru-RU" sz="4800" dirty="0" smtClean="0">
                <a:latin typeface="Constantia"/>
              </a:rPr>
              <a:t>                   флаг</a:t>
            </a:r>
            <a:endParaRPr lang="ru-RU" sz="4800" dirty="0">
              <a:latin typeface="Constantia"/>
            </a:endParaRPr>
          </a:p>
          <a:p>
            <a:r>
              <a:rPr lang="ru-RU" sz="4800" dirty="0" smtClean="0">
                <a:latin typeface="Constantia"/>
              </a:rPr>
              <a:t>                   жираф</a:t>
            </a:r>
          </a:p>
          <a:p>
            <a:r>
              <a:rPr lang="ru-RU" sz="4800" dirty="0" smtClean="0">
                <a:latin typeface="Constantia"/>
              </a:rPr>
              <a:t>                   замёрз</a:t>
            </a:r>
            <a:endParaRPr lang="ru-RU" sz="4800" dirty="0">
              <a:latin typeface="Constantia"/>
            </a:endParaRPr>
          </a:p>
          <a:p>
            <a:r>
              <a:rPr lang="ru-RU" sz="4800" dirty="0" smtClean="0">
                <a:latin typeface="Constantia"/>
              </a:rPr>
              <a:t>                   снег</a:t>
            </a:r>
          </a:p>
          <a:p>
            <a:r>
              <a:rPr lang="ru-RU" sz="4800" smtClean="0">
                <a:latin typeface="Constantia"/>
              </a:rPr>
              <a:t>                   клюв</a:t>
            </a:r>
            <a:endParaRPr sz="48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60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980728"/>
            <a:ext cx="8229240" cy="5343392"/>
          </a:xfrm>
        </p:spPr>
        <p:txBody>
          <a:bodyPr/>
          <a:lstStyle/>
          <a:p>
            <a:r>
              <a:rPr lang="ru-RU" sz="2400" b="1" dirty="0" smtClean="0"/>
              <a:t>Дивной________   плел  </a:t>
            </a:r>
            <a:r>
              <a:rPr lang="ru-RU" sz="2400" b="1" dirty="0" err="1" smtClean="0"/>
              <a:t>наро</a:t>
            </a:r>
            <a:r>
              <a:rPr lang="ru-RU" sz="2400" b="1" dirty="0" smtClean="0"/>
              <a:t>… (т, д)   невидимую сеть русского языка: яркого,  как радуга вслед  в…</a:t>
            </a:r>
            <a:r>
              <a:rPr lang="ru-RU" sz="2400" b="1" dirty="0" err="1" smtClean="0"/>
              <a:t>сеннему</a:t>
            </a:r>
            <a:r>
              <a:rPr lang="ru-RU" sz="2400" b="1" dirty="0" smtClean="0"/>
              <a:t> д…</a:t>
            </a:r>
            <a:r>
              <a:rPr lang="ru-RU" sz="2400" b="1" dirty="0" err="1" smtClean="0"/>
              <a:t>ждю</a:t>
            </a:r>
            <a:r>
              <a:rPr lang="ru-RU" sz="2400" b="1" dirty="0" smtClean="0"/>
              <a:t>, меткого как стрелы, _________  как песня над колыбелью, п…</a:t>
            </a:r>
            <a:r>
              <a:rPr lang="ru-RU" sz="2400" b="1" dirty="0" err="1" smtClean="0"/>
              <a:t>вучего</a:t>
            </a:r>
            <a:r>
              <a:rPr lang="ru-RU" sz="2400" b="1" dirty="0" smtClean="0"/>
              <a:t>. Дремучий мир, на который он  ___________              волшебную сеть слова, покорился ему, как обузданный   __________. </a:t>
            </a:r>
          </a:p>
          <a:p>
            <a:r>
              <a:rPr lang="ru-RU" sz="2400" b="1" dirty="0" smtClean="0"/>
              <a:t>                                                                                                                 </a:t>
            </a:r>
          </a:p>
          <a:p>
            <a:endParaRPr lang="ru-RU" dirty="0" smtClean="0"/>
          </a:p>
          <a:p>
            <a:r>
              <a:rPr lang="ru-RU" b="1" dirty="0" smtClean="0"/>
              <a:t>1.существительное </a:t>
            </a:r>
            <a:r>
              <a:rPr lang="ru-RU" b="1" dirty="0" err="1" smtClean="0"/>
              <a:t>ж.р</a:t>
            </a:r>
            <a:r>
              <a:rPr lang="ru-RU" b="1" dirty="0" smtClean="0"/>
              <a:t>., в Т.п.                                                    конь</a:t>
            </a:r>
          </a:p>
          <a:p>
            <a:r>
              <a:rPr lang="ru-RU" b="1" dirty="0" smtClean="0"/>
              <a:t>                                      </a:t>
            </a:r>
          </a:p>
          <a:p>
            <a:r>
              <a:rPr lang="ru-RU" b="1" dirty="0" smtClean="0"/>
              <a:t>2.прилагательное, однокоренное слову «душа»                    накинул</a:t>
            </a:r>
          </a:p>
          <a:p>
            <a:endParaRPr lang="ru-RU" b="1" dirty="0" smtClean="0"/>
          </a:p>
          <a:p>
            <a:r>
              <a:rPr lang="ru-RU" b="1" dirty="0" smtClean="0"/>
              <a:t>3.глагол </a:t>
            </a:r>
            <a:r>
              <a:rPr lang="ru-RU" b="1" dirty="0" err="1" smtClean="0"/>
              <a:t>прош.вр</a:t>
            </a:r>
            <a:r>
              <a:rPr lang="ru-RU" b="1" dirty="0" smtClean="0"/>
              <a:t>.                                                                          вязью</a:t>
            </a:r>
          </a:p>
          <a:p>
            <a:endParaRPr lang="ru-RU" b="1" dirty="0" smtClean="0"/>
          </a:p>
          <a:p>
            <a:r>
              <a:rPr lang="ru-RU" b="1" dirty="0" smtClean="0"/>
              <a:t>4.существительное </a:t>
            </a:r>
            <a:r>
              <a:rPr lang="ru-RU" b="1" dirty="0" err="1" smtClean="0"/>
              <a:t>м.р</a:t>
            </a:r>
            <a:r>
              <a:rPr lang="ru-RU" b="1" dirty="0" smtClean="0"/>
              <a:t>., в котором звуков меньше, </a:t>
            </a:r>
          </a:p>
          <a:p>
            <a:r>
              <a:rPr lang="ru-RU" b="1" dirty="0" smtClean="0"/>
              <a:t>чем букв.                                                                                        задушевного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165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2508816"/>
          </a:xfrm>
        </p:spPr>
        <p:txBody>
          <a:bodyPr/>
          <a:lstStyle/>
          <a:p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Дивной </a:t>
            </a:r>
            <a:r>
              <a:rPr lang="ru-RU" sz="3600" b="1" dirty="0" smtClean="0"/>
              <a:t>вязью</a:t>
            </a:r>
            <a:r>
              <a:rPr lang="ru-RU" sz="3600" dirty="0" smtClean="0"/>
              <a:t> плел наро</a:t>
            </a:r>
            <a:r>
              <a:rPr lang="ru-RU" sz="3600" b="1" dirty="0" smtClean="0"/>
              <a:t>д</a:t>
            </a:r>
            <a:r>
              <a:rPr lang="ru-RU" sz="3600" dirty="0" smtClean="0"/>
              <a:t> невидимую сеть русского языка: яркого, как радуга вслед в</a:t>
            </a:r>
            <a:r>
              <a:rPr lang="ru-RU" sz="3600" b="1" dirty="0" smtClean="0"/>
              <a:t>е</a:t>
            </a:r>
            <a:r>
              <a:rPr lang="ru-RU" sz="3600" dirty="0" smtClean="0"/>
              <a:t>сеннему д</a:t>
            </a:r>
            <a:r>
              <a:rPr lang="ru-RU" sz="3600" b="1" dirty="0" smtClean="0"/>
              <a:t>о</a:t>
            </a:r>
            <a:r>
              <a:rPr lang="ru-RU" sz="3600" dirty="0" smtClean="0"/>
              <a:t>ждю, меткого, как стрелы, </a:t>
            </a:r>
            <a:r>
              <a:rPr lang="ru-RU" sz="3600" b="1" dirty="0" smtClean="0"/>
              <a:t>задушевного,</a:t>
            </a:r>
            <a:r>
              <a:rPr lang="ru-RU" sz="3600" dirty="0" smtClean="0"/>
              <a:t> как песня над колыбелью, п</a:t>
            </a:r>
            <a:r>
              <a:rPr lang="ru-RU" sz="3600" b="1" dirty="0" smtClean="0"/>
              <a:t>е</a:t>
            </a:r>
            <a:r>
              <a:rPr lang="ru-RU" sz="3600" dirty="0" smtClean="0"/>
              <a:t>вучего. Дремучий мир, на который он </a:t>
            </a:r>
            <a:r>
              <a:rPr lang="ru-RU" sz="3600" b="1" dirty="0" smtClean="0"/>
              <a:t>накинул</a:t>
            </a:r>
            <a:r>
              <a:rPr lang="ru-RU" sz="3600" dirty="0" smtClean="0"/>
              <a:t> волшебную сеть слова, покорился ему, как обузданный</a:t>
            </a:r>
            <a:r>
              <a:rPr lang="ru-RU" sz="3600" b="1" dirty="0" smtClean="0"/>
              <a:t> конь</a:t>
            </a:r>
            <a:r>
              <a:rPr lang="ru-RU" sz="1800" dirty="0" smtClean="0"/>
              <a:t>. </a:t>
            </a:r>
            <a:r>
              <a:rPr lang="ru-RU" sz="1800" dirty="0"/>
              <a:t/>
            </a:r>
            <a:br>
              <a:rPr lang="ru-RU" sz="18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20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Замените выделенные слова синонимами. Запишите текст. Выделите  орфограмму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Позади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весёлое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лето. Пришла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красивая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золотая осень. Стоят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дождливые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дни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глухой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осени.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Порывистый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ветер срывает с деревьев последние листья.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 для справок: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ненас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ные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поз…ней,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ярос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ный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радос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ное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чудес..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ная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72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908720"/>
            <a:ext cx="8229240" cy="5415400"/>
          </a:xfrm>
        </p:spPr>
        <p:txBody>
          <a:bodyPr/>
          <a:lstStyle/>
          <a:p>
            <a:pPr algn="l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Позади радос</a:t>
            </a:r>
            <a:r>
              <a:rPr lang="ru-RU" sz="2800" b="1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ное лето. Пришла чуде</a:t>
            </a:r>
            <a:r>
              <a:rPr lang="ru-RU" sz="2800" b="1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ая золотая осень. Стоят нена</a:t>
            </a:r>
            <a:r>
              <a:rPr lang="ru-RU" sz="2800" b="1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ные дни поз</a:t>
            </a:r>
            <a:r>
              <a:rPr lang="ru-RU" sz="2800" b="1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ней осени.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Ярос</a:t>
            </a:r>
            <a:r>
              <a:rPr lang="ru-RU" sz="2800" b="1" i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ный ветер срывает с деревьев последние листья.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57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186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BatangChe</vt:lpstr>
      <vt:lpstr>Arial</vt:lpstr>
      <vt:lpstr>Calibri</vt:lpstr>
      <vt:lpstr>Constantia</vt:lpstr>
      <vt:lpstr>DejaVu Sans</vt:lpstr>
      <vt:lpstr>StarSymbol</vt:lpstr>
      <vt:lpstr>Times New Roman</vt:lpstr>
      <vt:lpstr>Wingdings 2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Дивной вязью плел народ невидимую сеть русского языка: яркого, как радуга вслед весеннему дождю, меткого, как стрелы, задушевного, как песня над колыбелью, певучего. Дремучий мир, на который он накинул волшебную сеть слова, покорился ему, как обузданный конь.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Анюта</dc:creator>
  <cp:lastModifiedBy>жжж</cp:lastModifiedBy>
  <cp:revision>28</cp:revision>
  <dcterms:modified xsi:type="dcterms:W3CDTF">2019-10-11T18:32:45Z</dcterms:modified>
</cp:coreProperties>
</file>