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65" r:id="rId16"/>
    <p:sldId id="272" r:id="rId17"/>
    <p:sldId id="271" r:id="rId18"/>
    <p:sldId id="274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F2B8C-4E40-4D63-AEE5-CAD73B9587F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331CB-ECAE-48C9-97D2-3021DC308C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8001056" cy="178595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C6600"/>
                </a:solidFill>
                <a:latin typeface="Comic Sans MS" pitchFamily="66" charset="0"/>
              </a:rPr>
              <a:t>Module </a:t>
            </a:r>
            <a:r>
              <a:rPr lang="ru-RU" sz="6000" b="1" dirty="0" smtClean="0">
                <a:solidFill>
                  <a:srgbClr val="CC6600"/>
                </a:solidFill>
                <a:latin typeface="Comic Sans MS" pitchFamily="66" charset="0"/>
              </a:rPr>
              <a:t>4</a:t>
            </a:r>
            <a:r>
              <a:rPr lang="en-US" sz="6000" b="1" dirty="0" smtClean="0">
                <a:solidFill>
                  <a:srgbClr val="800000"/>
                </a:solidFill>
                <a:latin typeface="Comic Sans MS" pitchFamily="66" charset="0"/>
              </a:rPr>
              <a:t> </a:t>
            </a:r>
            <a:r>
              <a:rPr lang="ru-RU" sz="6000" b="1" dirty="0" smtClean="0">
                <a:solidFill>
                  <a:srgbClr val="800000"/>
                </a:solidFill>
                <a:latin typeface="Comic Sans MS" pitchFamily="66" charset="0"/>
              </a:rPr>
              <a:t>            </a:t>
            </a:r>
            <a:r>
              <a:rPr lang="en-US" sz="6000" b="1" dirty="0" smtClean="0">
                <a:solidFill>
                  <a:srgbClr val="990000"/>
                </a:solidFill>
                <a:latin typeface="Comic Sans MS" pitchFamily="66" charset="0"/>
              </a:rPr>
              <a:t>Be yourself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http://2.bp.blogspot.com/-YpOkOCgNbtQ/UD6KFf30enI/AAAAAAAAAMw/uGDs4QEfqGQ/s1600/be-yoursel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357562"/>
            <a:ext cx="49911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ttp://www.adaringadventure.com/wp-content/uploads/2009/02/man-with-mask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2714620"/>
            <a:ext cx="3076575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B050"/>
                </a:solidFill>
              </a:rPr>
              <a:t>Pointed ears</a:t>
            </a:r>
            <a:endParaRPr lang="ru-RU" sz="66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pointed ear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09018" y="1600200"/>
            <a:ext cx="4691874" cy="469187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Pointed nose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pointed nose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93489" y="1214422"/>
            <a:ext cx="6464659" cy="538721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2">
                    <a:lumMod val="75000"/>
                  </a:schemeClr>
                </a:solidFill>
              </a:rPr>
              <a:t>Crooked nose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rooked nos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15009" y="1357298"/>
            <a:ext cx="7711539" cy="514353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70C0"/>
                </a:solidFill>
                <a:latin typeface="Berlin Sans FB" pitchFamily="34" charset="0"/>
              </a:rPr>
              <a:t>a pimple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ow-to-get-rid-of-pimples-and-get-glowing-skin-600x350-picmobhom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428736"/>
            <a:ext cx="7837769" cy="457203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2060"/>
                </a:solidFill>
              </a:rPr>
              <a:t>Spots \ spotty skin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Black-spots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8566" y="1600200"/>
            <a:ext cx="7036772" cy="469261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</a:rPr>
              <a:t>Bushy eyebrows</a:t>
            </a:r>
            <a:endParaRPr lang="ru-RU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primary-share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702911"/>
            <a:ext cx="8229600" cy="432054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 Rounded MT Bold" pitchFamily="34" charset="0"/>
              </a:rPr>
              <a:t>Vocabulary</a:t>
            </a:r>
            <a:br>
              <a:rPr lang="en-US" dirty="0" smtClean="0">
                <a:solidFill>
                  <a:srgbClr val="800000"/>
                </a:solidFill>
                <a:latin typeface="Arial Rounded MT Bold" pitchFamily="34" charset="0"/>
              </a:rPr>
            </a:br>
            <a:r>
              <a:rPr lang="en-US" dirty="0" smtClean="0">
                <a:solidFill>
                  <a:srgbClr val="6B6BCF"/>
                </a:solidFill>
                <a:latin typeface="Arial Rounded MT Bold" pitchFamily="34" charset="0"/>
              </a:rPr>
              <a:t>Appearance</a:t>
            </a:r>
            <a:endParaRPr lang="ru-RU" dirty="0"/>
          </a:p>
        </p:txBody>
      </p:sp>
      <p:pic>
        <p:nvPicPr>
          <p:cNvPr id="4" name="Picture 19" descr="img1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500174"/>
            <a:ext cx="4000528" cy="330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79388" y="1844675"/>
            <a:ext cx="2089150" cy="7207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200" b="0" dirty="0" smtClean="0">
                <a:solidFill>
                  <a:srgbClr val="336600"/>
                </a:solidFill>
                <a:latin typeface="Arial Rounded MT Bold" pitchFamily="34" charset="0"/>
              </a:rPr>
              <a:t>ears</a:t>
            </a:r>
            <a:endParaRPr lang="ru-RU" sz="3200" b="0" dirty="0">
              <a:solidFill>
                <a:srgbClr val="336600"/>
              </a:solidFill>
              <a:latin typeface="Arial Rounded MT Bol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643182"/>
            <a:ext cx="16430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0" dirty="0" smtClean="0">
                <a:solidFill>
                  <a:srgbClr val="6600CC"/>
                </a:solidFill>
                <a:latin typeface="Arial Rounded MT Bold" pitchFamily="34" charset="0"/>
              </a:rPr>
              <a:t>small</a:t>
            </a:r>
          </a:p>
          <a:p>
            <a:pPr algn="ctr" eaLnBrk="0" hangingPunct="0"/>
            <a:r>
              <a:rPr lang="en-US" sz="2000" b="0" dirty="0" smtClean="0">
                <a:solidFill>
                  <a:srgbClr val="990000"/>
                </a:solidFill>
                <a:latin typeface="Arial Rounded MT Bold" pitchFamily="34" charset="0"/>
              </a:rPr>
              <a:t>protruding</a:t>
            </a:r>
          </a:p>
          <a:p>
            <a:pPr algn="ctr" eaLnBrk="0" hangingPunct="0"/>
            <a:r>
              <a:rPr lang="en-US" sz="2000" b="0" dirty="0" smtClean="0">
                <a:solidFill>
                  <a:srgbClr val="336600"/>
                </a:solidFill>
                <a:latin typeface="Arial Rounded MT Bold" pitchFamily="34" charset="0"/>
              </a:rPr>
              <a:t>pointed</a:t>
            </a:r>
            <a:endParaRPr lang="ru-RU" sz="2000" dirty="0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 flipH="1" flipV="1">
            <a:off x="2051050" y="2492375"/>
            <a:ext cx="647700" cy="2174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323850" y="4652963"/>
            <a:ext cx="2089150" cy="7207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 b="0" dirty="0" smtClean="0">
                <a:solidFill>
                  <a:srgbClr val="336600"/>
                </a:solidFill>
                <a:latin typeface="Arial Rounded MT Bold" pitchFamily="34" charset="0"/>
              </a:rPr>
              <a:t>nose</a:t>
            </a:r>
            <a:endParaRPr lang="ru-RU" sz="2800" b="0" dirty="0">
              <a:solidFill>
                <a:srgbClr val="336600"/>
              </a:solidFill>
              <a:latin typeface="Arial Rounded MT Bold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5429264"/>
            <a:ext cx="2214578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b="0" dirty="0" smtClean="0">
                <a:solidFill>
                  <a:srgbClr val="6600CC"/>
                </a:solidFill>
                <a:latin typeface="Arial Rounded MT Bold" pitchFamily="34" charset="0"/>
              </a:rPr>
              <a:t>straight</a:t>
            </a:r>
          </a:p>
          <a:p>
            <a:pPr algn="ctr" eaLnBrk="0" hangingPunct="0"/>
            <a:r>
              <a:rPr lang="en-US" b="0" dirty="0" smtClean="0">
                <a:solidFill>
                  <a:srgbClr val="336600"/>
                </a:solidFill>
                <a:latin typeface="Arial Rounded MT Bold" pitchFamily="34" charset="0"/>
              </a:rPr>
              <a:t>crooked</a:t>
            </a:r>
          </a:p>
          <a:p>
            <a:pPr algn="ctr" eaLnBrk="0" hangingPunct="0"/>
            <a:r>
              <a:rPr lang="en-US" b="0" dirty="0" smtClean="0">
                <a:solidFill>
                  <a:srgbClr val="CC6600"/>
                </a:solidFill>
                <a:latin typeface="Arial Rounded MT Bold" pitchFamily="34" charset="0"/>
              </a:rPr>
              <a:t>pointed</a:t>
            </a:r>
            <a:endParaRPr lang="en-US" b="0" dirty="0">
              <a:solidFill>
                <a:srgbClr val="CC6600"/>
              </a:solidFill>
              <a:latin typeface="Arial Rounded MT Bold" pitchFamily="34" charset="0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flipH="1">
            <a:off x="2000232" y="4286256"/>
            <a:ext cx="576263" cy="3603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Oval 3"/>
          <p:cNvSpPr>
            <a:spLocks noChangeArrowheads="1"/>
          </p:cNvSpPr>
          <p:nvPr/>
        </p:nvSpPr>
        <p:spPr bwMode="auto">
          <a:xfrm>
            <a:off x="6877050" y="1700213"/>
            <a:ext cx="2089150" cy="7207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 b="0" dirty="0" smtClean="0">
                <a:solidFill>
                  <a:srgbClr val="336600"/>
                </a:solidFill>
                <a:latin typeface="Arial Rounded MT Bold" pitchFamily="34" charset="0"/>
              </a:rPr>
              <a:t>build</a:t>
            </a:r>
            <a:endParaRPr lang="ru-RU" sz="2800" b="0" dirty="0">
              <a:solidFill>
                <a:srgbClr val="336600"/>
              </a:solidFill>
              <a:latin typeface="Arial Rounded MT Bold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768" y="2428869"/>
            <a:ext cx="1785950" cy="1214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b="0" dirty="0" smtClean="0">
                <a:solidFill>
                  <a:srgbClr val="6600CC"/>
                </a:solidFill>
                <a:latin typeface="Arial Rounded MT Bold" pitchFamily="34" charset="0"/>
              </a:rPr>
              <a:t>slim</a:t>
            </a:r>
          </a:p>
          <a:p>
            <a:pPr algn="ctr" eaLnBrk="0" hangingPunct="0"/>
            <a:r>
              <a:rPr lang="en-US" b="0" dirty="0" smtClean="0">
                <a:solidFill>
                  <a:srgbClr val="990000"/>
                </a:solidFill>
                <a:latin typeface="Arial Rounded MT Bold" pitchFamily="34" charset="0"/>
              </a:rPr>
              <a:t>thick</a:t>
            </a:r>
          </a:p>
          <a:p>
            <a:pPr algn="ctr" eaLnBrk="0" hangingPunct="0"/>
            <a:r>
              <a:rPr lang="en-US" b="0" dirty="0" smtClean="0">
                <a:solidFill>
                  <a:srgbClr val="336600"/>
                </a:solidFill>
                <a:latin typeface="Arial Rounded MT Bold" pitchFamily="34" charset="0"/>
              </a:rPr>
              <a:t>overweight</a:t>
            </a:r>
          </a:p>
          <a:p>
            <a:pPr algn="ctr" eaLnBrk="0" hangingPunct="0"/>
            <a:r>
              <a:rPr lang="en-US" b="0" dirty="0" smtClean="0">
                <a:solidFill>
                  <a:srgbClr val="CC6600"/>
                </a:solidFill>
                <a:latin typeface="Arial Rounded MT Bold" pitchFamily="34" charset="0"/>
              </a:rPr>
              <a:t>thin</a:t>
            </a:r>
            <a:endParaRPr lang="en-US" b="0" dirty="0">
              <a:solidFill>
                <a:srgbClr val="CC6600"/>
              </a:solidFill>
              <a:latin typeface="Arial Rounded MT Bold" pitchFamily="34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6500826" y="2357430"/>
            <a:ext cx="647700" cy="2174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Oval 3"/>
          <p:cNvSpPr>
            <a:spLocks noChangeArrowheads="1"/>
          </p:cNvSpPr>
          <p:nvPr/>
        </p:nvSpPr>
        <p:spPr bwMode="auto">
          <a:xfrm>
            <a:off x="6732588" y="4581525"/>
            <a:ext cx="2089150" cy="7207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0" dirty="0" smtClean="0">
                <a:solidFill>
                  <a:srgbClr val="336600"/>
                </a:solidFill>
                <a:latin typeface="Arial Rounded MT Bold" pitchFamily="34" charset="0"/>
              </a:rPr>
              <a:t>eyebrows</a:t>
            </a:r>
            <a:endParaRPr lang="ru-RU" sz="2800" b="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643570" y="53578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n-US" b="0" dirty="0" smtClean="0">
                <a:solidFill>
                  <a:srgbClr val="6600CC"/>
                </a:solidFill>
                <a:latin typeface="Arial Rounded MT Bold" pitchFamily="34" charset="0"/>
              </a:rPr>
              <a:t>thick</a:t>
            </a:r>
          </a:p>
          <a:p>
            <a:pPr algn="ctr" eaLnBrk="0" hangingPunct="0"/>
            <a:r>
              <a:rPr lang="en-US" b="0" dirty="0" smtClean="0">
                <a:solidFill>
                  <a:srgbClr val="990000"/>
                </a:solidFill>
                <a:latin typeface="Arial Rounded MT Bold" pitchFamily="34" charset="0"/>
              </a:rPr>
              <a:t>thin</a:t>
            </a:r>
          </a:p>
          <a:p>
            <a:pPr algn="ctr" eaLnBrk="0" hangingPunct="0"/>
            <a:r>
              <a:rPr lang="en-US" b="0" dirty="0" smtClean="0">
                <a:solidFill>
                  <a:srgbClr val="336600"/>
                </a:solidFill>
                <a:latin typeface="Arial Rounded MT Bold" pitchFamily="34" charset="0"/>
              </a:rPr>
              <a:t>bushy</a:t>
            </a:r>
          </a:p>
          <a:p>
            <a:pPr algn="ctr" eaLnBrk="0" hangingPunct="0"/>
            <a:r>
              <a:rPr lang="en-US" b="0" dirty="0" smtClean="0">
                <a:solidFill>
                  <a:srgbClr val="CC6600"/>
                </a:solidFill>
                <a:latin typeface="Arial Rounded MT Bold" pitchFamily="34" charset="0"/>
              </a:rPr>
              <a:t>short</a:t>
            </a:r>
            <a:endParaRPr lang="en-US" b="0" dirty="0">
              <a:solidFill>
                <a:srgbClr val="CC6600"/>
              </a:solidFill>
              <a:latin typeface="Arial Rounded MT Bold" pitchFamily="34" charset="0"/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6443663" y="4221163"/>
            <a:ext cx="576262" cy="2873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" name="Oval 3"/>
          <p:cNvSpPr>
            <a:spLocks noChangeArrowheads="1"/>
          </p:cNvSpPr>
          <p:nvPr/>
        </p:nvSpPr>
        <p:spPr bwMode="auto">
          <a:xfrm>
            <a:off x="3563938" y="5300663"/>
            <a:ext cx="2089150" cy="7207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4000" b="0" dirty="0" smtClean="0">
                <a:solidFill>
                  <a:srgbClr val="336600"/>
                </a:solidFill>
                <a:latin typeface="Arial Rounded MT Bold" pitchFamily="34" charset="0"/>
              </a:rPr>
              <a:t>hair</a:t>
            </a:r>
            <a:endParaRPr lang="ru-RU" sz="4000" b="0" dirty="0">
              <a:solidFill>
                <a:srgbClr val="336600"/>
              </a:solidFill>
              <a:latin typeface="Arial Rounded MT Bold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6072206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b="0" dirty="0" smtClean="0">
                <a:solidFill>
                  <a:srgbClr val="6600CC"/>
                </a:solidFill>
                <a:latin typeface="Arial Rounded MT Bold" pitchFamily="34" charset="0"/>
              </a:rPr>
              <a:t>frizzy </a:t>
            </a:r>
            <a:r>
              <a:rPr lang="en-US" b="0" dirty="0" smtClean="0">
                <a:solidFill>
                  <a:srgbClr val="990000"/>
                </a:solidFill>
                <a:latin typeface="Arial Rounded MT Bold" pitchFamily="34" charset="0"/>
              </a:rPr>
              <a:t>curly </a:t>
            </a:r>
          </a:p>
          <a:p>
            <a:pPr algn="ctr" eaLnBrk="0" hangingPunct="0"/>
            <a:r>
              <a:rPr lang="en-US" b="0" dirty="0" smtClean="0">
                <a:solidFill>
                  <a:srgbClr val="336600"/>
                </a:solidFill>
                <a:latin typeface="Arial Rounded MT Bold" pitchFamily="34" charset="0"/>
              </a:rPr>
              <a:t>bushy </a:t>
            </a:r>
            <a:r>
              <a:rPr lang="en-US" b="0" dirty="0" smtClean="0">
                <a:solidFill>
                  <a:srgbClr val="CC6600"/>
                </a:solidFill>
                <a:latin typeface="Arial Rounded MT Bold" pitchFamily="34" charset="0"/>
              </a:rPr>
              <a:t>straight</a:t>
            </a:r>
            <a:endParaRPr lang="en-US" b="0" dirty="0">
              <a:solidFill>
                <a:srgbClr val="CC6600"/>
              </a:solidFill>
              <a:latin typeface="Arial Rounded MT Bold" pitchFamily="34" charset="0"/>
            </a:endParaRP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4572000" y="4652963"/>
            <a:ext cx="0" cy="5032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</a:rPr>
              <a:t>Home task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</a:rPr>
              <a:t>P 59 ex 5 – in writing</a:t>
            </a:r>
          </a:p>
          <a:p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</a:rPr>
              <a:t>Ex 7 / 8 </a:t>
            </a:r>
          </a:p>
          <a:p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</a:rPr>
              <a:t>Learn the words (ex 4 p 58)</a:t>
            </a:r>
            <a:endParaRPr lang="ru-RU" sz="48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rgbClr val="336600"/>
                </a:solidFill>
                <a:latin typeface="Arial Rounded MT Bold" pitchFamily="34" charset="0"/>
              </a:rPr>
              <a:t>Speaking  </a:t>
            </a:r>
            <a:r>
              <a:rPr lang="en-US" dirty="0">
                <a:solidFill>
                  <a:srgbClr val="6600FF"/>
                </a:solidFill>
                <a:latin typeface="Arial Rounded MT Bold" pitchFamily="34" charset="0"/>
              </a:rPr>
              <a:t>Ex 6 p.59</a:t>
            </a:r>
            <a:endParaRPr lang="ru-RU" dirty="0">
              <a:solidFill>
                <a:srgbClr val="6600FF"/>
              </a:solidFill>
            </a:endParaRPr>
          </a:p>
        </p:txBody>
      </p:sp>
      <p:pic>
        <p:nvPicPr>
          <p:cNvPr id="4" name="Рисунок 6" descr="img07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1F2F4"/>
              </a:clrFrom>
              <a:clrTo>
                <a:srgbClr val="F1F2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9284" y="1571612"/>
            <a:ext cx="579130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0" hangingPunct="0"/>
            <a:r>
              <a:rPr lang="en-US" dirty="0" smtClean="0">
                <a:solidFill>
                  <a:schemeClr val="accent2"/>
                </a:solidFill>
                <a:latin typeface="Arial Rounded MT Bold" pitchFamily="34" charset="0"/>
              </a:rPr>
              <a:t>Writing  </a:t>
            </a:r>
            <a:r>
              <a:rPr lang="en-US" dirty="0" smtClean="0">
                <a:solidFill>
                  <a:srgbClr val="6600FF"/>
                </a:solidFill>
                <a:latin typeface="Arial Rounded MT Bold" pitchFamily="34" charset="0"/>
              </a:rPr>
              <a:t>Ex </a:t>
            </a:r>
            <a:r>
              <a:rPr lang="en-US" dirty="0">
                <a:solidFill>
                  <a:srgbClr val="6600FF"/>
                </a:solidFill>
                <a:latin typeface="Arial Rounded MT Bold" pitchFamily="34" charset="0"/>
              </a:rPr>
              <a:t>8. p.59</a:t>
            </a:r>
            <a:endParaRPr lang="ru-RU" dirty="0">
              <a:solidFill>
                <a:srgbClr val="6600FF"/>
              </a:solidFill>
            </a:endParaRPr>
          </a:p>
        </p:txBody>
      </p:sp>
      <p:pic>
        <p:nvPicPr>
          <p:cNvPr id="4" name="Picture 8" descr="img03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clrChange>
              <a:clrFrom>
                <a:srgbClr val="F1F0EE"/>
              </a:clrFrom>
              <a:clrTo>
                <a:srgbClr val="F1F0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970" y="1357298"/>
            <a:ext cx="6175301" cy="510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58246" cy="2786082"/>
          </a:xfrm>
        </p:spPr>
        <p:txBody>
          <a:bodyPr>
            <a:normAutofit fontScale="90000"/>
          </a:bodyPr>
          <a:lstStyle/>
          <a:p>
            <a:r>
              <a:rPr lang="en-US" sz="6700" dirty="0" smtClean="0"/>
              <a:t>“</a:t>
            </a:r>
            <a:r>
              <a:rPr lang="en-US" sz="6700" b="1" dirty="0" smtClean="0">
                <a:solidFill>
                  <a:srgbClr val="FF0000"/>
                </a:solidFill>
              </a:rPr>
              <a:t>Be yourself. Everyone else is taken</a:t>
            </a:r>
            <a:r>
              <a:rPr lang="en-US" sz="6700" dirty="0" smtClean="0"/>
              <a:t>”. </a:t>
            </a:r>
            <a:r>
              <a:rPr lang="ru-RU" sz="6700" dirty="0" smtClean="0"/>
              <a:t/>
            </a:r>
            <a:br>
              <a:rPr lang="ru-RU" sz="6700" dirty="0" smtClean="0"/>
            </a:br>
            <a:r>
              <a:rPr lang="ru-RU" sz="6700" dirty="0" smtClean="0"/>
              <a:t>                    </a:t>
            </a:r>
            <a:r>
              <a:rPr lang="en-US" sz="6700" dirty="0" smtClean="0"/>
              <a:t>Oscar Wild.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00438"/>
            <a:ext cx="8186766" cy="2625725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«Будь собой</a:t>
            </a:r>
            <a:r>
              <a:rPr lang="ru-RU" sz="5400" dirty="0" smtClean="0"/>
              <a:t>.                     Остальные роли уже заняты \ распределены».</a:t>
            </a:r>
            <a:endParaRPr lang="ru-RU" sz="5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Презентацию выполнила </a:t>
            </a:r>
          </a:p>
          <a:p>
            <a:pPr algn="ctr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Кустенко</a:t>
            </a:r>
            <a:r>
              <a:rPr lang="ru-RU" dirty="0" smtClean="0">
                <a:solidFill>
                  <a:srgbClr val="002060"/>
                </a:solidFill>
              </a:rPr>
              <a:t> Александра Павловна,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учитель МОУ «</a:t>
            </a:r>
            <a:r>
              <a:rPr lang="ru-RU" dirty="0" err="1" smtClean="0">
                <a:solidFill>
                  <a:srgbClr val="002060"/>
                </a:solidFill>
              </a:rPr>
              <a:t>Шумиловская</a:t>
            </a:r>
            <a:r>
              <a:rPr lang="ru-RU" dirty="0" smtClean="0">
                <a:solidFill>
                  <a:srgbClr val="002060"/>
                </a:solidFill>
              </a:rPr>
              <a:t> СОШ» </a:t>
            </a:r>
            <a:r>
              <a:rPr lang="ru-RU" dirty="0" err="1" smtClean="0">
                <a:solidFill>
                  <a:srgbClr val="002060"/>
                </a:solidFill>
              </a:rPr>
              <a:t>Приозерского</a:t>
            </a:r>
            <a:r>
              <a:rPr lang="ru-RU" dirty="0" smtClean="0">
                <a:solidFill>
                  <a:srgbClr val="002060"/>
                </a:solidFill>
              </a:rPr>
              <a:t> района                               Ленинградской области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01135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Lesson 4a.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Reading and vocabulary </a:t>
            </a:r>
            <a:r>
              <a:rPr lang="en-US" dirty="0" smtClean="0">
                <a:solidFill>
                  <a:srgbClr val="7030A0"/>
                </a:solidFill>
              </a:rPr>
              <a:t>P58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8"/>
            <a:ext cx="8186766" cy="3697295"/>
          </a:xfrm>
        </p:spPr>
        <p:txBody>
          <a:bodyPr/>
          <a:lstStyle/>
          <a:p>
            <a:pPr algn="ctr">
              <a:buNone/>
            </a:pPr>
            <a:r>
              <a:rPr lang="en-US" sz="6000" dirty="0" smtClean="0">
                <a:latin typeface="Arial Black" pitchFamily="34" charset="0"/>
              </a:rPr>
              <a:t>Do you </a:t>
            </a:r>
            <a:r>
              <a:rPr lang="en-US" sz="6000" dirty="0" smtClean="0">
                <a:solidFill>
                  <a:srgbClr val="FF0000"/>
                </a:solidFill>
                <a:latin typeface="Arial Black" pitchFamily="34" charset="0"/>
              </a:rPr>
              <a:t>feel 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  <a:latin typeface="Arial Black" pitchFamily="34" charset="0"/>
              </a:rPr>
              <a:t>at home </a:t>
            </a:r>
          </a:p>
          <a:p>
            <a:pPr algn="ctr">
              <a:buNone/>
            </a:pPr>
            <a:r>
              <a:rPr lang="en-US" sz="6000" dirty="0" smtClean="0">
                <a:latin typeface="Arial Black" pitchFamily="34" charset="0"/>
              </a:rPr>
              <a:t>in your body?</a:t>
            </a:r>
            <a:endParaRPr lang="ru-RU" sz="6000" dirty="0" smtClean="0"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Do you 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feel at home </a:t>
            </a:r>
            <a:r>
              <a:rPr lang="en-US" dirty="0" smtClean="0">
                <a:latin typeface="Arial Black" pitchFamily="34" charset="0"/>
              </a:rPr>
              <a:t>in your body?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462598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Your body image</a:t>
            </a:r>
          </a:p>
          <a:p>
            <a:r>
              <a:rPr lang="en-US" sz="4000" dirty="0" smtClean="0"/>
              <a:t>How do your looks influence you?</a:t>
            </a:r>
          </a:p>
          <a:p>
            <a:r>
              <a:rPr lang="en-US" sz="3600" dirty="0" smtClean="0"/>
              <a:t>Is </a:t>
            </a:r>
            <a:r>
              <a:rPr lang="en-US" sz="3600" u="sng" dirty="0" smtClean="0"/>
              <a:t>the way you look </a:t>
            </a:r>
            <a:r>
              <a:rPr lang="en-US" sz="3600" dirty="0" smtClean="0"/>
              <a:t>important for you?</a:t>
            </a:r>
            <a:endParaRPr lang="ru-RU" sz="3600" dirty="0"/>
          </a:p>
        </p:txBody>
      </p:sp>
      <p:pic>
        <p:nvPicPr>
          <p:cNvPr id="4" name="Рисунок 3" descr="девочка-подростт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031" y="3857629"/>
            <a:ext cx="4119282" cy="274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дростки юноши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14752"/>
            <a:ext cx="4083168" cy="276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Study skills: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Choosing headings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 </a:t>
            </a:r>
            <a:r>
              <a:rPr lang="en-US" dirty="0" smtClean="0">
                <a:solidFill>
                  <a:schemeClr val="accent2"/>
                </a:solidFill>
                <a:latin typeface="Berlin Sans FB Demi" pitchFamily="34" charset="0"/>
              </a:rPr>
              <a:t>Magazine Adverts ___</a:t>
            </a:r>
          </a:p>
          <a:p>
            <a:r>
              <a:rPr lang="en-US" dirty="0" smtClean="0"/>
              <a:t>B  </a:t>
            </a:r>
            <a:r>
              <a:rPr lang="en-US" dirty="0" smtClean="0">
                <a:solidFill>
                  <a:srgbClr val="00B0F0"/>
                </a:solidFill>
                <a:latin typeface="Arial Rounded MT Bold" pitchFamily="34" charset="0"/>
              </a:rPr>
              <a:t>Believe in Yourself ___</a:t>
            </a:r>
          </a:p>
          <a:p>
            <a:r>
              <a:rPr lang="en-US" dirty="0" smtClean="0">
                <a:latin typeface="Arial Rounded MT Bold" pitchFamily="34" charset="0"/>
              </a:rPr>
              <a:t>C</a:t>
            </a:r>
            <a:r>
              <a:rPr lang="en-US" dirty="0" smtClean="0">
                <a:solidFill>
                  <a:srgbClr val="7030A0"/>
                </a:solidFill>
                <a:latin typeface="Castellar" pitchFamily="18" charset="0"/>
              </a:rPr>
              <a:t>  </a:t>
            </a:r>
            <a:r>
              <a:rPr lang="en-US" dirty="0" smtClean="0">
                <a:solidFill>
                  <a:srgbClr val="7030A0"/>
                </a:solidFill>
                <a:latin typeface="Engravers MT" pitchFamily="18" charset="0"/>
              </a:rPr>
              <a:t>Don’t Compare ___</a:t>
            </a:r>
          </a:p>
          <a:p>
            <a:r>
              <a:rPr lang="en-US" b="1" dirty="0" smtClean="0"/>
              <a:t>D</a:t>
            </a:r>
            <a:r>
              <a:rPr lang="en-US" b="1" dirty="0" smtClean="0">
                <a:solidFill>
                  <a:srgbClr val="C00000"/>
                </a:solidFill>
              </a:rPr>
              <a:t>  </a:t>
            </a:r>
            <a:r>
              <a:rPr lang="en-US" b="1" dirty="0" smtClean="0">
                <a:solidFill>
                  <a:srgbClr val="C00000"/>
                </a:solidFill>
                <a:latin typeface="Bradley Hand ITC" pitchFamily="66" charset="0"/>
              </a:rPr>
              <a:t>It Can’t Be Me ___</a:t>
            </a:r>
          </a:p>
          <a:p>
            <a:r>
              <a:rPr lang="en-US" dirty="0" smtClean="0"/>
              <a:t>E  </a:t>
            </a:r>
            <a:r>
              <a:rPr lang="en-US" dirty="0" smtClean="0">
                <a:solidFill>
                  <a:srgbClr val="663300"/>
                </a:solidFill>
                <a:latin typeface="Footlight MT Light" pitchFamily="18" charset="0"/>
              </a:rPr>
              <a:t>Growing up ___</a:t>
            </a:r>
            <a:endParaRPr lang="ru-RU" dirty="0" smtClean="0">
              <a:solidFill>
                <a:srgbClr val="663300"/>
              </a:solidFill>
            </a:endParaRPr>
          </a:p>
          <a:p>
            <a:endParaRPr lang="ru-RU" dirty="0"/>
          </a:p>
        </p:txBody>
      </p:sp>
      <p:pic>
        <p:nvPicPr>
          <p:cNvPr id="4" name="Picture 7" descr="img036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643314"/>
            <a:ext cx="34036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15370" cy="600079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i="1" dirty="0"/>
              <a:t>muscular ― </a:t>
            </a:r>
            <a:r>
              <a:rPr lang="en-US" b="1" i="1" dirty="0">
                <a:solidFill>
                  <a:srgbClr val="7030A0"/>
                </a:solidFill>
              </a:rPr>
              <a:t>well </a:t>
            </a:r>
            <a:r>
              <a:rPr lang="en-US" b="1" i="1" dirty="0" smtClean="0">
                <a:solidFill>
                  <a:srgbClr val="7030A0"/>
                </a:solidFill>
              </a:rPr>
              <a:t>built</a:t>
            </a:r>
            <a:r>
              <a:rPr lang="ru-RU" b="1" i="1" dirty="0" smtClean="0">
                <a:solidFill>
                  <a:srgbClr val="7030A0"/>
                </a:solidFill>
              </a:rPr>
              <a:t>                         </a:t>
            </a:r>
            <a:r>
              <a:rPr lang="en-US" sz="3600" b="1" i="1" dirty="0" smtClean="0">
                <a:solidFill>
                  <a:schemeClr val="tx2">
                    <a:lumMod val="75000"/>
                  </a:schemeClr>
                </a:solidFill>
              </a:rPr>
              <a:t>P 58 ex 3</a:t>
            </a:r>
            <a:endParaRPr lang="en-US" sz="3600" b="1" i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b="1" i="1" dirty="0"/>
              <a:t>staring ― </a:t>
            </a:r>
            <a:r>
              <a:rPr lang="en-US" b="1" i="1" dirty="0">
                <a:solidFill>
                  <a:srgbClr val="00B0F0"/>
                </a:solidFill>
              </a:rPr>
              <a:t>looking                  </a:t>
            </a:r>
            <a:r>
              <a:rPr lang="ru-RU" b="1" i="1" dirty="0" smtClean="0">
                <a:solidFill>
                  <a:srgbClr val="00B0F0"/>
                </a:solidFill>
              </a:rPr>
              <a:t>            </a:t>
            </a:r>
            <a:r>
              <a:rPr lang="en-US" b="1" i="1" dirty="0" smtClean="0">
                <a:solidFill>
                  <a:srgbClr val="00B0F0"/>
                </a:solidFill>
              </a:rPr>
              <a:t>    </a:t>
            </a:r>
            <a:r>
              <a:rPr lang="en-US" b="1" i="1" dirty="0" smtClean="0"/>
              <a:t>Match:</a:t>
            </a:r>
            <a:endParaRPr lang="en-US" b="1" i="1" dirty="0"/>
          </a:p>
          <a:p>
            <a:pPr>
              <a:defRPr/>
            </a:pPr>
            <a:r>
              <a:rPr lang="en-US" b="1" i="1" dirty="0"/>
              <a:t>remarks ― </a:t>
            </a:r>
            <a:r>
              <a:rPr lang="en-US" b="1" i="1" dirty="0">
                <a:solidFill>
                  <a:srgbClr val="C00000"/>
                </a:solidFill>
              </a:rPr>
              <a:t>comments</a:t>
            </a:r>
          </a:p>
          <a:p>
            <a:pPr>
              <a:defRPr/>
            </a:pPr>
            <a:r>
              <a:rPr lang="en-US" b="1" i="1" dirty="0"/>
              <a:t>affects ― </a:t>
            </a:r>
            <a:r>
              <a:rPr lang="en-US" b="1" i="1" dirty="0">
                <a:solidFill>
                  <a:srgbClr val="7030A0"/>
                </a:solidFill>
              </a:rPr>
              <a:t>influences</a:t>
            </a:r>
          </a:p>
          <a:p>
            <a:pPr>
              <a:defRPr/>
            </a:pPr>
            <a:r>
              <a:rPr lang="en-US" b="1" i="1" dirty="0"/>
              <a:t>matures ― </a:t>
            </a:r>
            <a:r>
              <a:rPr lang="en-US" b="1" i="1" dirty="0">
                <a:solidFill>
                  <a:srgbClr val="92D050"/>
                </a:solidFill>
              </a:rPr>
              <a:t>develops</a:t>
            </a:r>
          </a:p>
          <a:p>
            <a:pPr>
              <a:defRPr/>
            </a:pPr>
            <a:r>
              <a:rPr lang="en-US" b="1" i="1" dirty="0"/>
              <a:t>obsessed ― </a:t>
            </a:r>
            <a:r>
              <a:rPr lang="en-US" b="1" i="1" dirty="0">
                <a:solidFill>
                  <a:srgbClr val="0070C0"/>
                </a:solidFill>
              </a:rPr>
              <a:t>too concerned</a:t>
            </a:r>
          </a:p>
          <a:p>
            <a:pPr>
              <a:defRPr/>
            </a:pPr>
            <a:r>
              <a:rPr lang="en-US" b="1" i="1" dirty="0"/>
              <a:t>fit ― </a:t>
            </a:r>
            <a:r>
              <a:rPr lang="en-US" b="1" i="1" dirty="0">
                <a:solidFill>
                  <a:srgbClr val="002060"/>
                </a:solidFill>
              </a:rPr>
              <a:t>match</a:t>
            </a:r>
          </a:p>
          <a:p>
            <a:pPr>
              <a:defRPr/>
            </a:pPr>
            <a:r>
              <a:rPr lang="en-US" b="1" i="1" dirty="0"/>
              <a:t>unrealistic ― </a:t>
            </a:r>
            <a:r>
              <a:rPr lang="en-US" b="1" i="1" dirty="0">
                <a:solidFill>
                  <a:srgbClr val="FF0000"/>
                </a:solidFill>
              </a:rPr>
              <a:t>false</a:t>
            </a:r>
          </a:p>
          <a:p>
            <a:pPr>
              <a:defRPr/>
            </a:pPr>
            <a:r>
              <a:rPr lang="en-US" b="1" i="1" dirty="0"/>
              <a:t>vanity ― </a:t>
            </a:r>
            <a:r>
              <a:rPr lang="en-US" b="1" i="1" dirty="0">
                <a:solidFill>
                  <a:schemeClr val="accent1">
                    <a:lumMod val="50000"/>
                  </a:schemeClr>
                </a:solidFill>
              </a:rPr>
              <a:t>false pride</a:t>
            </a:r>
          </a:p>
          <a:p>
            <a:pPr>
              <a:defRPr/>
            </a:pPr>
            <a:r>
              <a:rPr lang="en-US" b="1" i="1" dirty="0"/>
              <a:t>focus ― </a:t>
            </a:r>
            <a:r>
              <a:rPr lang="en-US" b="1" i="1" dirty="0">
                <a:solidFill>
                  <a:srgbClr val="00B050"/>
                </a:solidFill>
              </a:rPr>
              <a:t>concentrate</a:t>
            </a:r>
            <a:endParaRPr lang="ru-RU" dirty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3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vocabulary</a:t>
            </a:r>
            <a:endParaRPr lang="ru-RU" sz="7200" dirty="0">
              <a:solidFill>
                <a:schemeClr val="accent3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58204" cy="4625989"/>
          </a:xfrm>
        </p:spPr>
        <p:txBody>
          <a:bodyPr/>
          <a:lstStyle/>
          <a:p>
            <a:r>
              <a:rPr lang="en-US" sz="4000" dirty="0" smtClean="0"/>
              <a:t>appearance  - </a:t>
            </a:r>
            <a:r>
              <a:rPr lang="ru-RU" dirty="0" smtClean="0"/>
              <a:t>внешность, внешний вид</a:t>
            </a:r>
            <a:endParaRPr lang="en-US" dirty="0" smtClean="0"/>
          </a:p>
          <a:p>
            <a:r>
              <a:rPr lang="en-US" sz="4000" dirty="0" smtClean="0"/>
              <a:t>overweight</a:t>
            </a:r>
          </a:p>
          <a:p>
            <a:endParaRPr lang="ru-RU" dirty="0"/>
          </a:p>
        </p:txBody>
      </p:sp>
      <p:pic>
        <p:nvPicPr>
          <p:cNvPr id="4" name="Рисунок 4" descr="kisspng-overweight-childhood-obesity-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000372"/>
            <a:ext cx="36734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over4weigh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286124"/>
            <a:ext cx="27241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</a:rPr>
              <a:t>Fizzy hair</a:t>
            </a:r>
            <a:endParaRPr lang="ru-RU" sz="6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frizzy hair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7030A0"/>
                </a:solidFill>
              </a:rPr>
              <a:t>Protruding ears</a:t>
            </a:r>
            <a:endParaRPr lang="ru-RU" sz="66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protruding ear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1586518"/>
            <a:ext cx="7140892" cy="505719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226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Module 4             Be yourself</vt:lpstr>
      <vt:lpstr>“Be yourself. Everyone else is taken”.                      Oscar Wild. </vt:lpstr>
      <vt:lpstr>Lesson 4a.  Reading and vocabulary P58 </vt:lpstr>
      <vt:lpstr>Do you feel at home in your body?</vt:lpstr>
      <vt:lpstr>Study skills: Choosing headings</vt:lpstr>
      <vt:lpstr>Презентация PowerPoint</vt:lpstr>
      <vt:lpstr>vocabulary</vt:lpstr>
      <vt:lpstr>Fizzy hair</vt:lpstr>
      <vt:lpstr>Protruding ears</vt:lpstr>
      <vt:lpstr>Pointed ears</vt:lpstr>
      <vt:lpstr>Pointed nose</vt:lpstr>
      <vt:lpstr>Crooked nose</vt:lpstr>
      <vt:lpstr>a pimple</vt:lpstr>
      <vt:lpstr>Spots \ spotty skin</vt:lpstr>
      <vt:lpstr>Bushy eyebrows</vt:lpstr>
      <vt:lpstr>Vocabulary Appearance</vt:lpstr>
      <vt:lpstr>Home task</vt:lpstr>
      <vt:lpstr>Speaking  Ex 6 p.59</vt:lpstr>
      <vt:lpstr>Writing  Ex 8. p.59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4             Be yourself</dc:title>
  <dc:creator>User</dc:creator>
  <cp:lastModifiedBy>1</cp:lastModifiedBy>
  <cp:revision>6</cp:revision>
  <dcterms:created xsi:type="dcterms:W3CDTF">2019-04-05T16:38:28Z</dcterms:created>
  <dcterms:modified xsi:type="dcterms:W3CDTF">2019-12-17T19:20:54Z</dcterms:modified>
</cp:coreProperties>
</file>