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3" r:id="rId4"/>
    <p:sldId id="267" r:id="rId5"/>
    <p:sldId id="299" r:id="rId6"/>
    <p:sldId id="262" r:id="rId7"/>
    <p:sldId id="261" r:id="rId8"/>
    <p:sldId id="260" r:id="rId9"/>
    <p:sldId id="265" r:id="rId10"/>
    <p:sldId id="266" r:id="rId11"/>
    <p:sldId id="272" r:id="rId12"/>
    <p:sldId id="271" r:id="rId13"/>
    <p:sldId id="269" r:id="rId14"/>
    <p:sldId id="273" r:id="rId15"/>
    <p:sldId id="300" r:id="rId16"/>
    <p:sldId id="280" r:id="rId17"/>
    <p:sldId id="277" r:id="rId18"/>
    <p:sldId id="282" r:id="rId19"/>
    <p:sldId id="297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Perpetua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Perpetua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Perpetua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Perpetua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Perpetua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Perpetua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Perpetua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Perpetua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Perpetua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Скругленный прямоугольник 4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1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529F7D-5977-4F84-810F-E050A69BE34D}" type="datetimeFigureOut">
              <a:rPr lang="ru-RU"/>
              <a:pPr>
                <a:defRPr/>
              </a:pPr>
              <a:t>18.12.2019</a:t>
            </a:fld>
            <a:endParaRPr lang="ru-RU"/>
          </a:p>
        </p:txBody>
      </p:sp>
      <p:sp>
        <p:nvSpPr>
          <p:cNvPr id="12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E8461375-0420-4690-9A40-A7A1F89074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98427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C24469-ECAE-495B-B61D-8FC86E1A1CE7}" type="datetimeFigureOut">
              <a:rPr lang="ru-RU"/>
              <a:pPr>
                <a:defRPr/>
              </a:pPr>
              <a:t>18.12.2019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97C447-F584-4A61-BD27-DC636551DD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89228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7A8411-AC46-4EB2-9B69-9AA5CE08216A}" type="datetimeFigureOut">
              <a:rPr lang="ru-RU"/>
              <a:pPr>
                <a:defRPr/>
              </a:pPr>
              <a:t>18.12.2019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DA216F-5ADE-4E8C-9416-449E72A25A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06176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54FD66-C4E8-46B7-BA8A-DEC89B81CC8F}" type="datetimeFigureOut">
              <a:rPr lang="ru-RU"/>
              <a:pPr>
                <a:defRPr/>
              </a:pPr>
              <a:t>18.12.2019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B194F6-8488-410C-AE98-66A27C55B2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7552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Скругленный прямоугольник 4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587011-0A3B-49B2-9BE1-68A80E23B77E}" type="datetimeFigureOut">
              <a:rPr lang="ru-RU"/>
              <a:pPr>
                <a:defRPr/>
              </a:pPr>
              <a:t>18.12.2019</a:t>
            </a:fld>
            <a:endParaRPr lang="ru-RU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C49F0D-65C7-4B62-95FF-51A013CFB6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08253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91385A-4862-4D04-9F4C-A0D49E55AC7F}" type="datetimeFigureOut">
              <a:rPr lang="ru-RU"/>
              <a:pPr>
                <a:defRPr/>
              </a:pPr>
              <a:t>18.12.2019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DADE26-EC87-4884-8DC4-24E5F5C2DB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2883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84DE2D-861C-46F7-ACEC-44196E6C862F}" type="datetimeFigureOut">
              <a:rPr lang="ru-RU"/>
              <a:pPr>
                <a:defRPr/>
              </a:pPr>
              <a:t>18.12.2019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4D7D0C-2E90-4435-A5C5-D68053B1C2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298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E13E1D-0FC7-41F2-B94A-7E9B0FE15EC4}" type="datetimeFigureOut">
              <a:rPr lang="ru-RU"/>
              <a:pPr>
                <a:defRPr/>
              </a:pPr>
              <a:t>18.12.2019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1AE814-91FE-4EEB-A314-68E791D4EC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12849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7C89A6-EBBD-46AD-9778-9B2066F4BAE5}" type="datetimeFigureOut">
              <a:rPr lang="ru-RU"/>
              <a:pPr>
                <a:defRPr/>
              </a:pPr>
              <a:t>18.12.2019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0C7BB0-F413-4CB7-8A01-14C2EE8318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7630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6" name="Скругленный прямоугольник 5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Объект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5CECA9-93BD-43DA-B6DD-A01219DCB052}" type="datetimeFigureOut">
              <a:rPr lang="ru-RU"/>
              <a:pPr>
                <a:defRPr/>
              </a:pPr>
              <a:t>18.12.2019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7B4119-CAD9-4D43-9B9E-D095EB11A0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52352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0498DA-D408-49AC-9EC1-37C18EFA2130}" type="datetimeFigureOut">
              <a:rPr lang="ru-RU"/>
              <a:pPr>
                <a:defRPr/>
              </a:pPr>
              <a:t>18.12.2019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79B1C5-A6C1-4944-BFE4-DE0F6C7AEC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2550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28" name="Заголовок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29" name="Текст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24FDB59-96C9-4F6B-B449-6A14F0EB4108}" type="datetimeFigureOut">
              <a:rPr lang="ru-RU"/>
              <a:pPr>
                <a:defRPr/>
              </a:pPr>
              <a:t>18.12.2019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smtClean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07CDDF10-3700-4C28-9CB1-AB99622897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6" r:id="rId2"/>
    <p:sldLayoutId id="2147483684" r:id="rId3"/>
    <p:sldLayoutId id="2147483677" r:id="rId4"/>
    <p:sldLayoutId id="2147483678" r:id="rId5"/>
    <p:sldLayoutId id="2147483679" r:id="rId6"/>
    <p:sldLayoutId id="2147483680" r:id="rId7"/>
    <p:sldLayoutId id="2147483685" r:id="rId8"/>
    <p:sldLayoutId id="2147483686" r:id="rId9"/>
    <p:sldLayoutId id="2147483681" r:id="rId10"/>
    <p:sldLayoutId id="214748368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fontAlgn="base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fontAlgn="base">
        <a:spcBef>
          <a:spcPts val="375"/>
        </a:spcBef>
        <a:spcAft>
          <a:spcPct val="0"/>
        </a:spcAft>
        <a:buClr>
          <a:srgbClr val="E6B1AB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fontAlgn="base">
        <a:spcBef>
          <a:spcPts val="375"/>
        </a:spcBef>
        <a:spcAft>
          <a:spcPct val="0"/>
        </a:spcAft>
        <a:buClr>
          <a:srgbClr val="A28E6A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75"/>
        </a:spcBef>
        <a:spcAft>
          <a:spcPct val="0"/>
        </a:spcAft>
        <a:buClr>
          <a:srgbClr val="A28E6A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8538" y="4437063"/>
            <a:ext cx="6400800" cy="1600200"/>
          </a:xfrm>
        </p:spPr>
        <p:txBody>
          <a:bodyPr>
            <a:normAutofit fontScale="92500" lnSpcReduction="20000"/>
          </a:bodyPr>
          <a:lstStyle/>
          <a:p>
            <a:pPr algn="r" fontAlgn="auto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 класс</a:t>
            </a:r>
          </a:p>
          <a:p>
            <a:pPr algn="r" fontAlgn="auto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Выполнил:</a:t>
            </a:r>
          </a:p>
          <a:p>
            <a:pPr algn="r" fontAlgn="auto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технологии </a:t>
            </a:r>
          </a:p>
          <a:p>
            <a:pPr algn="r" fontAlgn="auto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i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Гордеева </a:t>
            </a:r>
            <a: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Мария Сергеевна</a:t>
            </a:r>
          </a:p>
          <a:p>
            <a:pPr fontAlgn="auto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1506538"/>
            <a:ext cx="8229600" cy="1470025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5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Блюда из яиц</a:t>
            </a:r>
          </a:p>
        </p:txBody>
      </p:sp>
      <p:pic>
        <p:nvPicPr>
          <p:cNvPr id="614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3639741"/>
            <a:ext cx="3166739" cy="2375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Хранение яиц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914400" y="1417638"/>
            <a:ext cx="7772400" cy="4572000"/>
          </a:xfrm>
        </p:spPr>
        <p:txBody>
          <a:bodyPr>
            <a:normAutofit fontScale="92500"/>
          </a:bodyPr>
          <a:lstStyle/>
          <a:p>
            <a:pPr marL="0" indent="0" algn="just" fontAlgn="auto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Меры предосторожности при работе с яйцами</a:t>
            </a:r>
          </a:p>
          <a:p>
            <a:pPr marL="274320" indent="-274320" algn="just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Мыть руки после того, как брали в руки сырые яйца.</a:t>
            </a:r>
          </a:p>
          <a:p>
            <a:pPr marL="274320" indent="-274320" algn="just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Перед приготовлением блюд из яиц вымыть их в тёплой воде с помощью щётки. (лучше в растворе питьевой соды 2ст.л. на литр воды).</a:t>
            </a:r>
          </a:p>
          <a:p>
            <a:pPr marL="274320" indent="-274320" algn="just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Не употреблять в пищу яйца с треснутой скорлупой.</a:t>
            </a:r>
          </a:p>
          <a:p>
            <a:pPr marL="0" indent="0" algn="just" fontAlgn="auto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Есть правильный способ хранения яиц в холодильнике: убедитесь, что яйца направлены вниз своим острым концом, так как они дышат через тупой конец.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3555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404813"/>
            <a:ext cx="8064500" cy="558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>
          <a:xfrm>
            <a:off x="900113" y="0"/>
            <a:ext cx="7772400" cy="1143000"/>
          </a:xfrm>
        </p:spPr>
        <p:txBody>
          <a:bodyPr/>
          <a:lstStyle/>
          <a:p>
            <a:r>
              <a:rPr lang="ru-RU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Способы варки яиц</a:t>
            </a:r>
          </a:p>
        </p:txBody>
      </p:sp>
      <p:pic>
        <p:nvPicPr>
          <p:cNvPr id="24579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31800" y="1196975"/>
            <a:ext cx="8280400" cy="26146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580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4005263"/>
            <a:ext cx="1841500" cy="2401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581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00338" y="4187825"/>
            <a:ext cx="3170237" cy="2036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582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22988" y="4005263"/>
            <a:ext cx="2840037" cy="2024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Важно знать!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342900" indent="-342900">
              <a:spcBef>
                <a:spcPct val="0"/>
              </a:spcBef>
              <a:buClrTx/>
              <a:buSzTx/>
              <a:buFontTx/>
              <a:buAutoNum type="arabicPeriod"/>
              <a:defRPr/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</a:rPr>
              <a:t>Чтобы отличить сырое яйцо от варёного, его нужно покрутить. Варёное яйцо</a:t>
            </a:r>
            <a:r>
              <a:rPr lang="en-US" sz="20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</a:rPr>
              <a:t>вращается, а сырое, сделав 1-2 оборота, останавливается.</a:t>
            </a:r>
          </a:p>
          <a:p>
            <a:pPr marL="342900" indent="-342900">
              <a:spcBef>
                <a:spcPct val="0"/>
              </a:spcBef>
              <a:buClrTx/>
              <a:buSzTx/>
              <a:buFont typeface="Wingdings 2"/>
              <a:buNone/>
              <a:defRPr/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</a:rPr>
              <a:t>2.  Яйца, взятые из холодильника, нельзя сразу класть в кипяток, так как может треснуть скорлупа. Их следует предварительно подержать в теплой воде.</a:t>
            </a:r>
          </a:p>
          <a:p>
            <a:pPr marL="342900" indent="-342900">
              <a:spcBef>
                <a:spcPct val="0"/>
              </a:spcBef>
              <a:buClrTx/>
              <a:buSzTx/>
              <a:buFont typeface="Wingdings 2"/>
              <a:buAutoNum type="arabicPeriod" startAt="3"/>
              <a:defRPr/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</a:rPr>
              <a:t>Если скорлупа яйца слегка треснута, яйцо надо варить в солёной воде, чтобы  белок не вытек.  </a:t>
            </a:r>
          </a:p>
          <a:p>
            <a:pPr marL="342900" indent="-342900">
              <a:spcBef>
                <a:spcPct val="0"/>
              </a:spcBef>
              <a:buClrTx/>
              <a:buSzTx/>
              <a:buFont typeface="Wingdings 2"/>
              <a:buAutoNum type="arabicPeriod" startAt="3"/>
              <a:defRPr/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</a:rPr>
              <a:t>Чтобы яйцо не лопнуло, необходимо в воду насыпать 1ч.л. соли.</a:t>
            </a:r>
          </a:p>
          <a:p>
            <a:pPr marL="342900" indent="-342900">
              <a:spcBef>
                <a:spcPct val="0"/>
              </a:spcBef>
              <a:buClrTx/>
              <a:buSzTx/>
              <a:buFont typeface="Wingdings 2"/>
              <a:buAutoNum type="arabicPeriod" startAt="3"/>
              <a:defRPr/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</a:rPr>
              <a:t> Для облегчения чистки вареного яйца и для сохранения естественного цвета желтка его опускают в холодную воду.</a:t>
            </a:r>
          </a:p>
          <a:p>
            <a:pPr marL="342900" indent="-342900">
              <a:spcBef>
                <a:spcPct val="0"/>
              </a:spcBef>
              <a:buClrTx/>
              <a:buSzTx/>
              <a:buFont typeface="Wingdings 2"/>
              <a:buAutoNum type="arabicPeriod" startAt="3"/>
              <a:defRPr/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</a:rPr>
              <a:t>Для взбивания яйца не использовать эмалированную или алюминиевую посуду, применять пластмассовую, фарфоровую посуду или из нержавеющей стали</a:t>
            </a:r>
          </a:p>
          <a:p>
            <a:pPr marL="0" indent="0">
              <a:spcBef>
                <a:spcPct val="0"/>
              </a:spcBef>
              <a:buClrTx/>
              <a:buSzTx/>
              <a:buFont typeface="Wingdings 2"/>
              <a:buNone/>
              <a:defRPr/>
            </a:pPr>
            <a:endParaRPr lang="ru-RU" sz="2000" dirty="0">
              <a:solidFill>
                <a:srgbClr val="000000"/>
              </a:solidFill>
              <a:latin typeface="Times New Roman" pitchFamily="18" charset="0"/>
            </a:endParaRP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 fontAlgn="auto"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Посуда и приспособления для приготовления блюд из яиц </a:t>
            </a:r>
          </a:p>
        </p:txBody>
      </p:sp>
      <p:pic>
        <p:nvPicPr>
          <p:cNvPr id="20483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5162" y="2204864"/>
            <a:ext cx="6633675" cy="36730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Правила безопасности труда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1.	Яйца или смесь яиц и молока на горячую сковороду выливать осторожно, чтобы не разбрызгивалось растопленное масло.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2.	Горячую сковороду брать прихваткой или сковородником.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3.	Воду для варки яиц не доливать до краев кастрюли.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4.	Крышку с горячей посуды снимать прихваткой и открывать от себя постепенно, чтобы не обжечься паром.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09337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>
          <a:xfrm>
            <a:off x="827584" y="-243408"/>
            <a:ext cx="7772400" cy="1143000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Омлет</a:t>
            </a:r>
          </a:p>
        </p:txBody>
      </p:sp>
      <p:graphicFrame>
        <p:nvGraphicFramePr>
          <p:cNvPr id="2" name="Объект 1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133395276"/>
              </p:ext>
            </p:extLst>
          </p:nvPr>
        </p:nvGraphicFramePr>
        <p:xfrm>
          <a:off x="251520" y="836712"/>
          <a:ext cx="8640960" cy="5583499"/>
        </p:xfrm>
        <a:graphic>
          <a:graphicData uri="http://schemas.openxmlformats.org/drawingml/2006/table">
            <a:tbl>
              <a:tblPr/>
              <a:tblGrid>
                <a:gridCol w="22365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83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0889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9712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272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55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Наименован</a:t>
                      </a:r>
                      <a:r>
                        <a:rPr lang="ru-RU" sz="1800" b="1" spc="-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ие продуктов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Количество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55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продуктов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45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Последовательно</a:t>
                      </a:r>
                      <a:r>
                        <a:rPr lang="ru-RU" sz="1800" b="1" spc="-11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сть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45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приготовления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55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Посуда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и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pc="-6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инвентарь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58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-45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Яйца 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-65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Молоко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-65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spc="-9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Соль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-155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 шт.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-155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spc="-12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 </a:t>
                      </a:r>
                      <a:r>
                        <a:rPr lang="ru-RU" sz="1800" spc="-12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ст.л</a:t>
                      </a:r>
                      <a:r>
                        <a:rPr lang="ru-RU" sz="1800" spc="-12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. 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-125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по вкусу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-45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Приготовить яично-молочную </a:t>
                      </a:r>
                      <a:r>
                        <a:rPr lang="ru-RU" sz="1800" spc="-4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смесь, добавить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-8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соль.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-8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Миска, </a:t>
                      </a:r>
                      <a:r>
                        <a:rPr lang="ru-RU" sz="1800" spc="-75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венчик.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117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-65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Масло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-115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2ст.л.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-45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Приготовленную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-45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яично-молочную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-35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смесь, вылить на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-4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разогретую с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-65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маслом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-55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сковороду.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-75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Сковоро</a:t>
                      </a:r>
                      <a:r>
                        <a:rPr lang="ru-RU" sz="1800" spc="-11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да,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-9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лопатка.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117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-6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Сосиски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-115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 шт.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-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Нарезать </a:t>
                      </a:r>
                      <a:r>
                        <a:rPr lang="ru-RU" sz="1800" spc="-55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мелкими </a:t>
                      </a:r>
                      <a:r>
                        <a:rPr lang="ru-RU" sz="1800" spc="-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ломтиками. </a:t>
                      </a:r>
                      <a:r>
                        <a:rPr lang="ru-RU" sz="1800" spc="-4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Положить на </a:t>
                      </a:r>
                      <a:r>
                        <a:rPr lang="ru-RU" sz="1800" spc="-45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середину омлета,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-4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завернуть его с двух сторон к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-4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середине в виде </a:t>
                      </a:r>
                      <a:r>
                        <a:rPr lang="ru-RU" sz="1800" spc="-65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пирожка. </a:t>
                      </a:r>
                      <a:r>
                        <a:rPr lang="ru-RU" sz="1800" spc="-4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Готовый омлет выложить на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-4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тарелку и </a:t>
                      </a:r>
                      <a:r>
                        <a:rPr lang="ru-RU" sz="1800" spc="-45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украсить </a:t>
                      </a:r>
                      <a:r>
                        <a:rPr lang="ru-RU" sz="1800" spc="-95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зеленью.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-105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Нож, </a:t>
                      </a:r>
                      <a:r>
                        <a:rPr lang="ru-RU" sz="1800" spc="-6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доска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-85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разделочная</a:t>
                      </a:r>
                      <a:r>
                        <a:rPr lang="ru-RU" sz="1800" spc="-115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, </a:t>
                      </a:r>
                      <a:r>
                        <a:rPr lang="ru-RU" sz="1800" spc="-125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блюдо.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Проверь себя</a:t>
            </a:r>
          </a:p>
        </p:txBody>
      </p:sp>
      <p:sp>
        <p:nvSpPr>
          <p:cNvPr id="34819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just">
              <a:buFont typeface="Wingdings 2" pitchFamily="18" charset="2"/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1. Какая наиболее ценная часть яйца? </a:t>
            </a:r>
          </a:p>
          <a:p>
            <a:pPr marL="0" indent="0" algn="just">
              <a:buFont typeface="Wingdings 2" pitchFamily="18" charset="2"/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2. как называются яйца, поступившие в продажу не позднее 7 суток? </a:t>
            </a:r>
          </a:p>
          <a:p>
            <a:pPr marL="0" indent="0" algn="just">
              <a:buFont typeface="Wingdings 2" pitchFamily="18" charset="2"/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3. Как определить качество яйца? </a:t>
            </a:r>
          </a:p>
          <a:p>
            <a:pPr marL="0" indent="0" algn="just">
              <a:buFont typeface="Wingdings 2" pitchFamily="18" charset="2"/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4. Какое яйцо варится 10 минут? </a:t>
            </a:r>
          </a:p>
          <a:p>
            <a:pPr marL="0" indent="0" algn="just">
              <a:buFont typeface="Wingdings 2" pitchFamily="18" charset="2"/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5. Как правильно хранить яйца в холодильнике? </a:t>
            </a:r>
          </a:p>
          <a:p>
            <a:pPr marL="0" indent="0" algn="just">
              <a:buFont typeface="Wingdings 2" pitchFamily="18" charset="2"/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6. Какие яйца лучше не употреблять в пищу и почему?</a:t>
            </a:r>
          </a:p>
          <a:p>
            <a:pPr marL="0" indent="0" algn="just">
              <a:buFont typeface="Wingdings 2" pitchFamily="18" charset="2"/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7.  Как отделяют белок от желтка?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Способы подачи блюд из яиц</a:t>
            </a:r>
          </a:p>
        </p:txBody>
      </p:sp>
      <p:pic>
        <p:nvPicPr>
          <p:cNvPr id="31749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78115" y="3645024"/>
            <a:ext cx="3716460" cy="2938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750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1988840"/>
            <a:ext cx="4636191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Практическая работа</a:t>
            </a:r>
          </a:p>
        </p:txBody>
      </p:sp>
      <p:sp>
        <p:nvSpPr>
          <p:cNvPr id="48131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 algn="just">
              <a:buFont typeface="Wingdings 2" pitchFamily="18" charset="2"/>
              <a:buAutoNum type="arabicParenR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Записать рецепт (технологическая карта) приготовление блюда из яиц.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C6D88138-8223-4E2E-A184-5E977AB9300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2352371"/>
            <a:ext cx="8614395" cy="4230991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 истории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0825" y="1628775"/>
            <a:ext cx="8435975" cy="3528417"/>
          </a:xfrm>
        </p:spPr>
        <p:txBody>
          <a:bodyPr>
            <a:normAutofit/>
          </a:bodyPr>
          <a:lstStyle/>
          <a:p>
            <a:pPr marL="274320" indent="-274320" algn="just" fontAlgn="auto">
              <a:spcBef>
                <a:spcPts val="58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Древние народы считали яйцо прообразом Вселенной - из него родился мир, окружающий человека.</a:t>
            </a:r>
          </a:p>
          <a:p>
            <a:pPr marL="274320" indent="-274320" algn="just" fontAlgn="auto">
              <a:spcBef>
                <a:spcPts val="58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Древние греки, римляне, египтяне и многие другие народы относились к яйцу как к символу рождения.</a:t>
            </a:r>
          </a:p>
          <a:p>
            <a:pPr marL="274320" indent="-274320" algn="just" fontAlgn="auto">
              <a:spcBef>
                <a:spcPts val="58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У славянских народов, принявших христианство, яйцо ассоциировалось с плодородием земли, с весенним возрождением природы.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Виды яиц</a:t>
            </a:r>
          </a:p>
        </p:txBody>
      </p:sp>
      <p:sp>
        <p:nvSpPr>
          <p:cNvPr id="9219" name="Объект 2"/>
          <p:cNvSpPr>
            <a:spLocks noGrp="1"/>
          </p:cNvSpPr>
          <p:nvPr>
            <p:ph sz="quarter" idx="1"/>
          </p:nvPr>
        </p:nvSpPr>
        <p:spPr>
          <a:xfrm>
            <a:off x="827088" y="2185988"/>
            <a:ext cx="7772400" cy="457200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гусиные </a:t>
            </a:r>
          </a:p>
          <a:p>
            <a:pPr>
              <a:buFont typeface="Wingdings" pitchFamily="2" charset="2"/>
              <a:buChar char="Ø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утиные </a:t>
            </a:r>
          </a:p>
          <a:p>
            <a:pPr>
              <a:buFont typeface="Wingdings" pitchFamily="2" charset="2"/>
              <a:buChar char="Ø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индюшачьи </a:t>
            </a:r>
          </a:p>
          <a:p>
            <a:pPr>
              <a:buFont typeface="Wingdings" pitchFamily="2" charset="2"/>
              <a:buChar char="Ø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перепелиные </a:t>
            </a:r>
          </a:p>
          <a:p>
            <a:pPr>
              <a:buFont typeface="Wingdings" pitchFamily="2" charset="2"/>
              <a:buChar char="Ø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куриные</a:t>
            </a:r>
          </a:p>
          <a:p>
            <a:pPr>
              <a:buFont typeface="Wingdings" pitchFamily="2" charset="2"/>
              <a:buChar char="Ø"/>
            </a:pP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страусиные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2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8400" y="692150"/>
            <a:ext cx="2633663" cy="192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0638" y="692150"/>
            <a:ext cx="2471737" cy="185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2050" y="2619375"/>
            <a:ext cx="2466975" cy="1852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3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02388" y="2619375"/>
            <a:ext cx="2470150" cy="1852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4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2050" y="4672013"/>
            <a:ext cx="2466975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5" name="Picture 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42063" y="4668838"/>
            <a:ext cx="2401887" cy="192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Меланж и яичный порошок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11560" y="1196752"/>
            <a:ext cx="7906072" cy="2269232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spcBef>
                <a:spcPct val="0"/>
              </a:spcBef>
              <a:buClrTx/>
              <a:buSzTx/>
              <a:buFont typeface="Wingdings 2"/>
              <a:buNone/>
              <a:defRPr/>
            </a:pPr>
            <a:r>
              <a:rPr lang="ru-RU" sz="2800" dirty="0">
                <a:solidFill>
                  <a:srgbClr val="D5D1D1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Мы используем в приготовлении пищи свежие яйца, но также на предприятиях общественного питания используют МЕЛАНЖ и ЯИЧНЫЙ ПОРОШОК</a:t>
            </a:r>
          </a:p>
          <a:p>
            <a:pPr marL="0" indent="0" algn="just">
              <a:spcBef>
                <a:spcPct val="0"/>
              </a:spcBef>
              <a:buClrTx/>
              <a:buSzTx/>
              <a:buFont typeface="Wingdings 2"/>
              <a:buNone/>
              <a:defRPr/>
            </a:pPr>
            <a:endParaRPr lang="ru-RU" sz="2800" dirty="0">
              <a:solidFill>
                <a:srgbClr val="D5D1D1">
                  <a:lumMod val="1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" indent="-274320" algn="just">
              <a:spcBef>
                <a:spcPct val="0"/>
              </a:spcBef>
              <a:buClrTx/>
              <a:buSzTx/>
              <a:buFont typeface="Wingdings 2"/>
              <a:buChar char=""/>
              <a:defRPr/>
            </a:pPr>
            <a:r>
              <a:rPr lang="ru-RU" sz="2800" b="1" dirty="0">
                <a:solidFill>
                  <a:srgbClr val="D5D1D1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МЕЛАНЖ</a:t>
            </a:r>
            <a:r>
              <a:rPr lang="ru-RU" sz="2800" dirty="0">
                <a:solidFill>
                  <a:srgbClr val="D5D1D1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 - это замороженная смесь яичных белков и желтков без скорлупы. </a:t>
            </a:r>
          </a:p>
          <a:p>
            <a:pPr marL="274320" indent="-274320" algn="just">
              <a:spcBef>
                <a:spcPct val="0"/>
              </a:spcBef>
              <a:buClrTx/>
              <a:buSzTx/>
              <a:buFont typeface="Wingdings 2"/>
              <a:buChar char=""/>
              <a:defRPr/>
            </a:pPr>
            <a:r>
              <a:rPr lang="ru-RU" sz="2800" b="1" dirty="0">
                <a:solidFill>
                  <a:srgbClr val="D5D1D1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ЯИЧНЫЙ ПОРОШОК </a:t>
            </a:r>
            <a:r>
              <a:rPr lang="ru-RU" sz="2800" dirty="0">
                <a:solidFill>
                  <a:srgbClr val="D5D1D1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– это высушенный меланж.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3501008"/>
            <a:ext cx="7524328" cy="29004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Виды яиц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690048" cy="2269232"/>
          </a:xfrm>
        </p:spPr>
        <p:txBody>
          <a:bodyPr/>
          <a:lstStyle/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000" dirty="0">
                <a:latin typeface="Times New Roman" pitchFamily="18" charset="0"/>
                <a:ea typeface="Times New Roman"/>
                <a:cs typeface="Times New Roman" pitchFamily="18" charset="0"/>
              </a:rPr>
              <a:t>По действующим российским стандартам маркировка должна быть на каждом яйце, произведённом на птицефабрике. Первый знак в маркировке означает допустимый срок хранения: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000" dirty="0">
                <a:latin typeface="Times New Roman" pitchFamily="18" charset="0"/>
                <a:ea typeface="Times New Roman"/>
                <a:cs typeface="Times New Roman" pitchFamily="18" charset="0"/>
              </a:rPr>
              <a:t>буква «Д» обозначает </a:t>
            </a:r>
            <a:r>
              <a:rPr lang="ru-RU" sz="2000" b="1" dirty="0">
                <a:latin typeface="Times New Roman" pitchFamily="18" charset="0"/>
                <a:ea typeface="Times New Roman"/>
                <a:cs typeface="Times New Roman" pitchFamily="18" charset="0"/>
              </a:rPr>
              <a:t>диетическое</a:t>
            </a:r>
            <a:r>
              <a:rPr lang="ru-RU" sz="2000" dirty="0">
                <a:latin typeface="Times New Roman" pitchFamily="18" charset="0"/>
                <a:ea typeface="Times New Roman"/>
                <a:cs typeface="Times New Roman" pitchFamily="18" charset="0"/>
              </a:rPr>
              <a:t> яйцо, такие яйца реализуются в течение 7 дней.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000" dirty="0">
                <a:latin typeface="Times New Roman" pitchFamily="18" charset="0"/>
                <a:ea typeface="Times New Roman"/>
                <a:cs typeface="Times New Roman" pitchFamily="18" charset="0"/>
              </a:rPr>
              <a:t>буква «С» обозначает </a:t>
            </a:r>
            <a:r>
              <a:rPr lang="ru-RU" sz="2000" b="1" dirty="0">
                <a:latin typeface="Times New Roman" pitchFamily="18" charset="0"/>
                <a:ea typeface="Times New Roman"/>
                <a:cs typeface="Times New Roman" pitchFamily="18" charset="0"/>
              </a:rPr>
              <a:t>столовое яйцо</a:t>
            </a:r>
            <a:r>
              <a:rPr lang="ru-RU" sz="2000" dirty="0">
                <a:latin typeface="Times New Roman" pitchFamily="18" charset="0"/>
                <a:ea typeface="Times New Roman"/>
                <a:cs typeface="Times New Roman" pitchFamily="18" charset="0"/>
              </a:rPr>
              <a:t>, которое реализуется в течение 25 дней.</a:t>
            </a: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76F5733-2D14-4EC0-BB12-16D41297C7C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808" y="4157055"/>
            <a:ext cx="5239138" cy="2506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755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Строение яйца</a:t>
            </a:r>
          </a:p>
        </p:txBody>
      </p:sp>
      <p:pic>
        <p:nvPicPr>
          <p:cNvPr id="12291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1916832"/>
            <a:ext cx="4692044" cy="3324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941388" y="260350"/>
            <a:ext cx="7772400" cy="1143000"/>
          </a:xfrm>
        </p:spPr>
        <p:txBody>
          <a:bodyPr/>
          <a:lstStyle/>
          <a:p>
            <a:r>
              <a:rPr lang="ru-RU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Питательная ценность яиц</a:t>
            </a:r>
          </a:p>
        </p:txBody>
      </p:sp>
      <p:sp>
        <p:nvSpPr>
          <p:cNvPr id="13315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just">
              <a:buFont typeface="Wingdings 2" pitchFamily="18" charset="2"/>
              <a:buNone/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Энергетическая ценность 100г куриных яиц – 157 ккал</a:t>
            </a:r>
          </a:p>
          <a:p>
            <a:pPr marL="0" indent="0">
              <a:buFont typeface="Wingdings 2" pitchFamily="18" charset="2"/>
              <a:buNone/>
            </a:pPr>
            <a:endParaRPr lang="ru-RU"/>
          </a:p>
        </p:txBody>
      </p:sp>
      <p:pic>
        <p:nvPicPr>
          <p:cNvPr id="13368" name="Picture 56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99792" y="2132856"/>
            <a:ext cx="5400600" cy="4160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850" y="404813"/>
            <a:ext cx="8362950" cy="868362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Определение доброкачественности яиц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11188" y="1412875"/>
            <a:ext cx="8208962" cy="4679950"/>
          </a:xfrm>
        </p:spPr>
        <p:txBody>
          <a:bodyPr>
            <a:normAutofit lnSpcReduction="10000"/>
          </a:bodyPr>
          <a:lstStyle/>
          <a:p>
            <a:pPr marL="0" indent="0" algn="just" fontAlgn="auto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1.Визуально: свежее яйцо имеет чистую, целую, крепкую скорлупу, несвежее – тонкую, шероховатую</a:t>
            </a:r>
          </a:p>
          <a:p>
            <a:pPr marL="0" indent="0" algn="just" fontAlgn="auto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2. Просвечивание через овоскоп  (в несвежих яйцах видны тёмные пятна)</a:t>
            </a:r>
          </a:p>
          <a:p>
            <a:pPr marL="0" indent="0" algn="just" fontAlgn="auto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3. Просвечивание на свет электрической лампы (у свежего яйца белок легко просвечивается, а желток слабо заметен, недоброкачественные яйца вовсе не просвечиваются)</a:t>
            </a:r>
          </a:p>
          <a:p>
            <a:pPr marL="0" indent="0" algn="just" fontAlgn="auto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4.По запаху: тухлое яйцо имеет неприятный запах</a:t>
            </a:r>
          </a:p>
          <a:p>
            <a:pPr marL="0" indent="0" algn="just" fontAlgn="auto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5. В стакане воды растворить столовую ложку соли и опустить яйца.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679808C-83B1-4E3B-A348-EA5BF977D21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5297021"/>
            <a:ext cx="3078863" cy="1180083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0113" y="188913"/>
            <a:ext cx="77724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Определение качества яиц: Овоскопы</a:t>
            </a:r>
          </a:p>
        </p:txBody>
      </p:sp>
      <p:pic>
        <p:nvPicPr>
          <p:cNvPr id="17411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1988840"/>
            <a:ext cx="2957512" cy="388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238</TotalTime>
  <Words>681</Words>
  <Application>Microsoft Office PowerPoint</Application>
  <PresentationFormat>Экран (4:3)</PresentationFormat>
  <Paragraphs>129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9" baseType="lpstr">
      <vt:lpstr>Arial</vt:lpstr>
      <vt:lpstr>Calibri</vt:lpstr>
      <vt:lpstr>Cambria</vt:lpstr>
      <vt:lpstr>Franklin Gothic Book</vt:lpstr>
      <vt:lpstr>Perpetua</vt:lpstr>
      <vt:lpstr>Symbol</vt:lpstr>
      <vt:lpstr>Times New Roman</vt:lpstr>
      <vt:lpstr>Wingdings</vt:lpstr>
      <vt:lpstr>Wingdings 2</vt:lpstr>
      <vt:lpstr>Справедливость</vt:lpstr>
      <vt:lpstr>Блюда из яиц</vt:lpstr>
      <vt:lpstr>Из истории</vt:lpstr>
      <vt:lpstr>Виды яиц</vt:lpstr>
      <vt:lpstr>Меланж и яичный порошок </vt:lpstr>
      <vt:lpstr>Виды яиц</vt:lpstr>
      <vt:lpstr>Строение яйца</vt:lpstr>
      <vt:lpstr>Питательная ценность яиц</vt:lpstr>
      <vt:lpstr>Определение доброкачественности яиц</vt:lpstr>
      <vt:lpstr>Определение качества яиц: Овоскопы</vt:lpstr>
      <vt:lpstr>Хранение яиц</vt:lpstr>
      <vt:lpstr>Презентация PowerPoint</vt:lpstr>
      <vt:lpstr>Способы варки яиц</vt:lpstr>
      <vt:lpstr>Важно знать!</vt:lpstr>
      <vt:lpstr>Посуда и приспособления для приготовления блюд из яиц </vt:lpstr>
      <vt:lpstr>Правила безопасности труда</vt:lpstr>
      <vt:lpstr>Омлет</vt:lpstr>
      <vt:lpstr>Проверь себя</vt:lpstr>
      <vt:lpstr>Способы подачи блюд из яиц</vt:lpstr>
      <vt:lpstr>Практическая работа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Блюда из яиц</dc:title>
  <dc:creator>Сергей</dc:creator>
  <cp:lastModifiedBy>Машенька</cp:lastModifiedBy>
  <cp:revision>34</cp:revision>
  <dcterms:created xsi:type="dcterms:W3CDTF">2018-09-30T19:49:43Z</dcterms:created>
  <dcterms:modified xsi:type="dcterms:W3CDTF">2019-12-18T10:57:36Z</dcterms:modified>
</cp:coreProperties>
</file>