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5" r:id="rId4"/>
    <p:sldId id="282" r:id="rId5"/>
    <p:sldId id="273" r:id="rId6"/>
    <p:sldId id="277" r:id="rId7"/>
    <p:sldId id="284" r:id="rId8"/>
    <p:sldId id="281" r:id="rId9"/>
    <p:sldId id="278" r:id="rId10"/>
    <p:sldId id="285" r:id="rId11"/>
    <p:sldId id="274" r:id="rId12"/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11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17.xml"/><Relationship Id="rId10" Type="http://schemas.openxmlformats.org/officeDocument/2006/relationships/slide" Target="slide22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атолий\история через искусств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887942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Segoe Print" pitchFamily="2" charset="0"/>
              </a:rPr>
              <a:t>Новое царство</a:t>
            </a:r>
            <a:br>
              <a:rPr lang="ru-RU" b="1" dirty="0" smtClean="0">
                <a:latin typeface="Segoe Print" pitchFamily="2" charset="0"/>
              </a:rPr>
            </a:br>
            <a:r>
              <a:rPr lang="ru-RU" b="1" dirty="0" smtClean="0">
                <a:latin typeface="Segoe Print" pitchFamily="2" charset="0"/>
              </a:rPr>
              <a:t> (</a:t>
            </a:r>
            <a:r>
              <a:rPr lang="en-US" b="1" dirty="0" smtClean="0">
                <a:latin typeface="Segoe Print" pitchFamily="2" charset="0"/>
              </a:rPr>
              <a:t>XVI-IV </a:t>
            </a:r>
            <a:r>
              <a:rPr lang="ru-RU" b="1" dirty="0" smtClean="0">
                <a:latin typeface="Segoe Print" pitchFamily="2" charset="0"/>
              </a:rPr>
              <a:t>вв. до н.э.)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Segoe Print" pitchFamily="2" charset="0"/>
              </a:rPr>
              <a:t>Попытка религиозной реформы Эхнатона в </a:t>
            </a:r>
            <a:r>
              <a:rPr lang="en-US" sz="2400" dirty="0" smtClean="0">
                <a:latin typeface="Segoe Print" pitchFamily="2" charset="0"/>
              </a:rPr>
              <a:t>XIV </a:t>
            </a:r>
            <a:r>
              <a:rPr lang="ru-RU" sz="2400" dirty="0" smtClean="0">
                <a:latin typeface="Segoe Print" pitchFamily="2" charset="0"/>
              </a:rPr>
              <a:t>в. до н.э.</a:t>
            </a:r>
          </a:p>
          <a:p>
            <a:r>
              <a:rPr lang="ru-RU" sz="2400" dirty="0" smtClean="0">
                <a:latin typeface="Segoe Print" pitchFamily="2" charset="0"/>
              </a:rPr>
              <a:t>Завоевания Рамсеса </a:t>
            </a:r>
            <a:r>
              <a:rPr lang="en-US" sz="2400" dirty="0" smtClean="0">
                <a:latin typeface="Segoe Print" pitchFamily="2" charset="0"/>
              </a:rPr>
              <a:t>II</a:t>
            </a:r>
            <a:r>
              <a:rPr lang="ru-RU" sz="2400" dirty="0" smtClean="0">
                <a:latin typeface="Segoe Print" pitchFamily="2" charset="0"/>
              </a:rPr>
              <a:t> (</a:t>
            </a:r>
            <a:r>
              <a:rPr lang="en-US" sz="2400" dirty="0" smtClean="0">
                <a:latin typeface="Segoe Print" pitchFamily="2" charset="0"/>
              </a:rPr>
              <a:t>XIII</a:t>
            </a:r>
            <a:r>
              <a:rPr lang="ru-RU" sz="2400" dirty="0" smtClean="0">
                <a:latin typeface="Segoe Print" pitchFamily="2" charset="0"/>
              </a:rPr>
              <a:t> в. До н.э.)</a:t>
            </a:r>
            <a:endParaRPr lang="ru-RU" sz="2400" dirty="0">
              <a:latin typeface="Segoe Print" pitchFamily="2" charset="0"/>
            </a:endParaRPr>
          </a:p>
        </p:txBody>
      </p:sp>
      <p:pic>
        <p:nvPicPr>
          <p:cNvPr id="10242" name="Picture 2" descr="C:\Users\Анатолий\история через искусство\King-Ramses-II-Trips-In-Egy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717032"/>
            <a:ext cx="4057650" cy="2676525"/>
          </a:xfrm>
          <a:prstGeom prst="rect">
            <a:avLst/>
          </a:prstGeom>
          <a:noFill/>
        </p:spPr>
      </p:pic>
      <p:pic>
        <p:nvPicPr>
          <p:cNvPr id="10243" name="Picture 3" descr="C:\Users\Анатолий\история через искусство\141102-akhenaten_6d6ee0ebfe72230d22eceb32926971d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3998807" cy="4437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натолий\история через искусство\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7868858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984" y="257245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Segoe Print" pitchFamily="2" charset="0"/>
              </a:rPr>
              <a:t>СВОЯ ИГРА</a:t>
            </a:r>
            <a:br>
              <a:rPr lang="ru-RU" b="1" dirty="0" smtClean="0">
                <a:latin typeface="Segoe Print" pitchFamily="2" charset="0"/>
              </a:rPr>
            </a:br>
            <a:r>
              <a:rPr lang="ru-RU" b="1" dirty="0" smtClean="0">
                <a:latin typeface="Segoe Print" pitchFamily="2" charset="0"/>
              </a:rPr>
              <a:t>«ДРЕВНИЙ ЕГИПЕТ»</a:t>
            </a:r>
            <a:br>
              <a:rPr lang="ru-RU" b="1" dirty="0" smtClean="0">
                <a:latin typeface="Segoe Print" pitchFamily="2" charset="0"/>
              </a:rPr>
            </a:br>
            <a:endParaRPr lang="ru-RU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6188087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836712"/>
            <a:ext cx="3175687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Эхнатон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3413" y="1801034"/>
            <a:ext cx="3175687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Рамсес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786" y="2674749"/>
            <a:ext cx="3175687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Египетские пирамиды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4" name="Лента лицом вниз 33">
            <a:hlinkClick r:id="rId2" action="ppaction://hlinksldjump"/>
          </p:cNvPr>
          <p:cNvSpPr/>
          <p:nvPr/>
        </p:nvSpPr>
        <p:spPr>
          <a:xfrm>
            <a:off x="3580667" y="738555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6" name="Лента лицом вниз 45">
            <a:hlinkClick r:id="rId3" action="ppaction://hlinksldjump"/>
          </p:cNvPr>
          <p:cNvSpPr/>
          <p:nvPr/>
        </p:nvSpPr>
        <p:spPr>
          <a:xfrm>
            <a:off x="5262196" y="738555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7" name="Лента лицом вниз 46">
            <a:hlinkClick r:id="rId4" action="ppaction://hlinksldjump"/>
          </p:cNvPr>
          <p:cNvSpPr/>
          <p:nvPr/>
        </p:nvSpPr>
        <p:spPr>
          <a:xfrm>
            <a:off x="6943725" y="747347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1" name="Лента лицом вниз 50">
            <a:hlinkClick r:id="rId5" action="ppaction://hlinksldjump"/>
          </p:cNvPr>
          <p:cNvSpPr/>
          <p:nvPr/>
        </p:nvSpPr>
        <p:spPr>
          <a:xfrm>
            <a:off x="3607044" y="1811217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2" name="Лента лицом вниз 51">
            <a:hlinkClick r:id="rId6" action="ppaction://hlinksldjump"/>
          </p:cNvPr>
          <p:cNvSpPr/>
          <p:nvPr/>
        </p:nvSpPr>
        <p:spPr>
          <a:xfrm>
            <a:off x="5295167" y="1820009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3" name="Лента лицом вниз 52">
            <a:hlinkClick r:id="rId7" action="ppaction://hlinksldjump"/>
          </p:cNvPr>
          <p:cNvSpPr/>
          <p:nvPr/>
        </p:nvSpPr>
        <p:spPr>
          <a:xfrm>
            <a:off x="6970101" y="1820009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4" name="Лента лицом вниз 53">
            <a:hlinkClick r:id="rId8" action="ppaction://hlinksldjump"/>
          </p:cNvPr>
          <p:cNvSpPr/>
          <p:nvPr/>
        </p:nvSpPr>
        <p:spPr>
          <a:xfrm>
            <a:off x="3600450" y="2760786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5" name="Лента лицом вниз 54">
            <a:hlinkClick r:id="rId9" action="ppaction://hlinksldjump"/>
          </p:cNvPr>
          <p:cNvSpPr/>
          <p:nvPr/>
        </p:nvSpPr>
        <p:spPr>
          <a:xfrm>
            <a:off x="5308355" y="2760786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6" name="Лента лицом вниз 55">
            <a:hlinkClick r:id="rId10" action="ppaction://hlinksldjump"/>
          </p:cNvPr>
          <p:cNvSpPr/>
          <p:nvPr/>
        </p:nvSpPr>
        <p:spPr>
          <a:xfrm>
            <a:off x="6976696" y="2760786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34" grpId="0" animBg="1"/>
      <p:bldP spid="46" grpId="0" animBg="1"/>
      <p:bldP spid="47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26527" y="326504"/>
            <a:ext cx="5440241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Эхнатон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6818435" y="351693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звали жену Эхнатона?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8" name="TextBox 7"/>
          <p:cNvSpPr txBox="1"/>
          <p:nvPr/>
        </p:nvSpPr>
        <p:spPr>
          <a:xfrm>
            <a:off x="1846384" y="4800598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Нефертити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7452321" y="5706207"/>
            <a:ext cx="1271848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39641" y="449595"/>
            <a:ext cx="5163283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Эхнатон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6495317" y="457202"/>
            <a:ext cx="1879356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Стрелка вправо с вырезом 7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332035" y="2092569"/>
            <a:ext cx="4972050" cy="173208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звали Эхнатона до того, как он поменял свое имя?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259499" y="5530361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11" name="TextBox 10"/>
          <p:cNvSpPr txBox="1"/>
          <p:nvPr/>
        </p:nvSpPr>
        <p:spPr>
          <a:xfrm>
            <a:off x="1457325" y="4712676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Аменхотеп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IV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6" name="TextBox 5"/>
          <p:cNvSpPr txBox="1"/>
          <p:nvPr/>
        </p:nvSpPr>
        <p:spPr>
          <a:xfrm>
            <a:off x="1872762" y="4149969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 целью избавиться от влияния жрецов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548680"/>
            <a:ext cx="5677632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Эхнатон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6976695" y="553916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какой целью была проведена религиозная реформа?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64216" y="416961"/>
            <a:ext cx="5124432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Рамсес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Лента лицом вниз 8"/>
          <p:cNvSpPr/>
          <p:nvPr/>
        </p:nvSpPr>
        <p:spPr>
          <a:xfrm>
            <a:off x="6363432" y="439616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11" name="TextBox 10"/>
          <p:cNvSpPr txBox="1"/>
          <p:nvPr/>
        </p:nvSpPr>
        <p:spPr>
          <a:xfrm>
            <a:off x="1787037" y="4791805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67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Сколько лет правил Рамсес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с вырезом 3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4725144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Хетты, нубийцы, ливийцы,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шерданы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Какие народы покорил Рамсес?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45148" y="359095"/>
            <a:ext cx="4807194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Рамсес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Лента лицом вниз 8"/>
          <p:cNvSpPr/>
          <p:nvPr/>
        </p:nvSpPr>
        <p:spPr>
          <a:xfrm>
            <a:off x="6323868" y="378071"/>
            <a:ext cx="2017835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5" name="TextBox 4"/>
          <p:cNvSpPr txBox="1"/>
          <p:nvPr/>
        </p:nvSpPr>
        <p:spPr>
          <a:xfrm>
            <a:off x="1787037" y="4791805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Сардиния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Выходцами с какого острова были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шерданы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8630" y="376680"/>
            <a:ext cx="5213858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Рамсес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II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Лента лицом вниз 7"/>
          <p:cNvSpPr/>
          <p:nvPr/>
        </p:nvSpPr>
        <p:spPr>
          <a:xfrm>
            <a:off x="6818433" y="413240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Стрелка вправо с вырезом 8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1. Территория, климат.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340768"/>
            <a:ext cx="5122912" cy="51845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Segoe Print" pitchFamily="2" charset="0"/>
              </a:rPr>
              <a:t>Северо-восток Африки;</a:t>
            </a:r>
          </a:p>
          <a:p>
            <a:r>
              <a:rPr lang="ru-RU" sz="2400" dirty="0" smtClean="0">
                <a:latin typeface="Segoe Print" pitchFamily="2" charset="0"/>
              </a:rPr>
              <a:t>«Черная земля»;</a:t>
            </a:r>
          </a:p>
          <a:p>
            <a:r>
              <a:rPr lang="ru-RU" sz="2400" dirty="0" smtClean="0">
                <a:latin typeface="Segoe Print" pitchFamily="2" charset="0"/>
              </a:rPr>
              <a:t>«ровный» климат;</a:t>
            </a:r>
          </a:p>
          <a:p>
            <a:r>
              <a:rPr lang="ru-RU" sz="2400" dirty="0" smtClean="0">
                <a:latin typeface="Segoe Print" pitchFamily="2" charset="0"/>
              </a:rPr>
              <a:t>Разливы Нила с мая по сентябрь;</a:t>
            </a:r>
          </a:p>
          <a:p>
            <a:r>
              <a:rPr lang="ru-RU" sz="2400" dirty="0" smtClean="0">
                <a:latin typeface="Segoe Print" pitchFamily="2" charset="0"/>
              </a:rPr>
              <a:t>Защищенная территория;</a:t>
            </a:r>
          </a:p>
          <a:p>
            <a:r>
              <a:rPr lang="ru-RU" sz="2400" dirty="0" smtClean="0">
                <a:latin typeface="Segoe Print" pitchFamily="2" charset="0"/>
              </a:rPr>
              <a:t>Занятия: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Segoe Print" pitchFamily="2" charset="0"/>
              </a:rPr>
              <a:t>Оседлое земледелие (ирригационная система, </a:t>
            </a:r>
            <a:r>
              <a:rPr lang="ru-RU" sz="2400" dirty="0" err="1" smtClean="0">
                <a:latin typeface="Segoe Print" pitchFamily="2" charset="0"/>
              </a:rPr>
              <a:t>шадуфы</a:t>
            </a:r>
            <a:r>
              <a:rPr lang="ru-RU" sz="2400" dirty="0" smtClean="0">
                <a:latin typeface="Segoe Print" pitchFamily="2" charset="0"/>
              </a:rPr>
              <a:t>);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Segoe Print" pitchFamily="2" charset="0"/>
              </a:rPr>
              <a:t>Кочевое скотоводство на окраинах.</a:t>
            </a:r>
          </a:p>
          <a:p>
            <a:pPr marL="457200" indent="-457200">
              <a:buNone/>
            </a:pPr>
            <a:endParaRPr lang="ru-RU" sz="2400" dirty="0" smtClean="0">
              <a:latin typeface="Segoe Print" pitchFamily="2" charset="0"/>
            </a:endParaRPr>
          </a:p>
          <a:p>
            <a:endParaRPr lang="ru-RU" sz="2400" dirty="0" smtClean="0">
              <a:latin typeface="Segoe Print" pitchFamily="2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22956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8" name="TextBox 7"/>
          <p:cNvSpPr txBox="1"/>
          <p:nvPr/>
        </p:nvSpPr>
        <p:spPr>
          <a:xfrm>
            <a:off x="1787037" y="4791805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Пирамида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Джоссера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xxviii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век до н.э.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Когда и при каком фараоне построена первая пирамида?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07212" y="529426"/>
            <a:ext cx="4660567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Египетские пирамиды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Лента лицом вниз 10"/>
          <p:cNvSpPr/>
          <p:nvPr/>
        </p:nvSpPr>
        <p:spPr>
          <a:xfrm>
            <a:off x="6198577" y="545125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Стрелка вправо с вырезом 11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4797152"/>
            <a:ext cx="4543426" cy="36933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Пирамида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Хеопса 146,9.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Какова высота самой высокой пирамиды?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трелка вправо с вырезом 9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32427" y="248071"/>
            <a:ext cx="4535277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Египетские пирамиды</a:t>
            </a:r>
          </a:p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Лента лицом вниз 11"/>
          <p:cNvSpPr/>
          <p:nvPr/>
        </p:nvSpPr>
        <p:spPr>
          <a:xfrm>
            <a:off x="6205170" y="290146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358413" y="5477608"/>
            <a:ext cx="5288573" cy="87043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spc="300" dirty="0" smtClean="0"/>
              <a:t>Ответ</a:t>
            </a:r>
            <a:endParaRPr lang="ru-RU" b="1" spc="300" dirty="0"/>
          </a:p>
        </p:txBody>
      </p:sp>
      <p:sp>
        <p:nvSpPr>
          <p:cNvPr id="8" name="TextBox 7"/>
          <p:cNvSpPr txBox="1"/>
          <p:nvPr/>
        </p:nvSpPr>
        <p:spPr>
          <a:xfrm>
            <a:off x="1787037" y="4791805"/>
            <a:ext cx="4543426" cy="64633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западе заходит солнце, что символизирует связь с загробным миром.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272687" y="2013435"/>
            <a:ext cx="5545748" cy="1652954"/>
          </a:xfrm>
          <a:prstGeom prst="wedgeRound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Почему пирамиды строили на западном берегу Нила?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70439" y="142564"/>
            <a:ext cx="4668716" cy="7166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Египетские пирамиды</a:t>
            </a:r>
          </a:p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Лента лицом вниз 10"/>
          <p:cNvSpPr/>
          <p:nvPr/>
        </p:nvSpPr>
        <p:spPr>
          <a:xfrm>
            <a:off x="5974372" y="184640"/>
            <a:ext cx="1576021" cy="773723"/>
          </a:xfrm>
          <a:prstGeom prst="ribb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300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Стрелка вправо с вырезом 11">
            <a:hlinkClick r:id="rId2" action="ppaction://hlinksldjump"/>
          </p:cNvPr>
          <p:cNvSpPr/>
          <p:nvPr/>
        </p:nvSpPr>
        <p:spPr>
          <a:xfrm>
            <a:off x="7728439" y="5706207"/>
            <a:ext cx="995729" cy="861646"/>
          </a:xfrm>
          <a:prstGeom prst="notched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фильм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2. Социально-экономическое устройство</a:t>
            </a:r>
            <a:endParaRPr lang="ru-RU" sz="3600" b="1" dirty="0">
              <a:latin typeface="Segoe Print" pitchFamily="2" charset="0"/>
            </a:endParaRPr>
          </a:p>
        </p:txBody>
      </p:sp>
      <p:pic>
        <p:nvPicPr>
          <p:cNvPr id="3074" name="Picture 2" descr="C:\Users\Анатолий\история через искусство\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94481"/>
            <a:ext cx="6038127" cy="5271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Segoe Print" pitchFamily="2" charset="0"/>
              </a:rPr>
              <a:t>3. Периодизация.</a:t>
            </a:r>
            <a:endParaRPr lang="ru-RU" sz="3600" b="1" dirty="0">
              <a:latin typeface="Segoe Print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2962672" cy="432047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egoe Print" pitchFamily="2" charset="0"/>
              </a:rPr>
              <a:t>Периодизация по царствам и династиям.</a:t>
            </a:r>
          </a:p>
          <a:p>
            <a:endParaRPr lang="ru-RU" dirty="0" smtClean="0">
              <a:latin typeface="Segoe Print" pitchFamily="2" charset="0"/>
            </a:endParaRPr>
          </a:p>
          <a:p>
            <a:r>
              <a:rPr lang="ru-RU" dirty="0" smtClean="0">
                <a:latin typeface="Segoe Print" pitchFamily="2" charset="0"/>
              </a:rPr>
              <a:t>Период существования Древнего Египта с 3000 г. до н.э. до 30 г. до н.э.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79913" y="1196752"/>
            <a:ext cx="4906888" cy="49294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Segoe Print" pitchFamily="2" charset="0"/>
              </a:rPr>
              <a:t>Раннединастический период (</a:t>
            </a:r>
            <a:r>
              <a:rPr lang="en-US" dirty="0" smtClean="0">
                <a:latin typeface="Segoe Print" pitchFamily="2" charset="0"/>
              </a:rPr>
              <a:t>XXXII – XXX </a:t>
            </a:r>
            <a:r>
              <a:rPr lang="ru-RU" dirty="0" smtClean="0">
                <a:latin typeface="Segoe Print" pitchFamily="2" charset="0"/>
              </a:rPr>
              <a:t>вв. до н.э.)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Segoe Print" pitchFamily="2" charset="0"/>
              </a:rPr>
              <a:t>Династический период (</a:t>
            </a:r>
            <a:r>
              <a:rPr lang="en-US" dirty="0" smtClean="0">
                <a:latin typeface="Segoe Print" pitchFamily="2" charset="0"/>
              </a:rPr>
              <a:t>XXX – IV </a:t>
            </a:r>
            <a:r>
              <a:rPr lang="ru-RU" dirty="0" smtClean="0">
                <a:latin typeface="Segoe Print" pitchFamily="2" charset="0"/>
              </a:rPr>
              <a:t>вв. до н.э.)</a:t>
            </a:r>
          </a:p>
          <a:p>
            <a:pPr marL="457200" indent="-457200"/>
            <a:r>
              <a:rPr lang="ru-RU" dirty="0" smtClean="0">
                <a:latin typeface="Segoe Print" pitchFamily="2" charset="0"/>
              </a:rPr>
              <a:t>Древнее царство</a:t>
            </a:r>
          </a:p>
          <a:p>
            <a:pPr marL="457200" indent="-457200"/>
            <a:r>
              <a:rPr lang="ru-RU" dirty="0" smtClean="0">
                <a:latin typeface="Segoe Print" pitchFamily="2" charset="0"/>
              </a:rPr>
              <a:t>Среднее царство</a:t>
            </a:r>
          </a:p>
          <a:p>
            <a:pPr marL="457200" indent="-457200"/>
            <a:r>
              <a:rPr lang="ru-RU" dirty="0" smtClean="0">
                <a:latin typeface="Segoe Print" pitchFamily="2" charset="0"/>
              </a:rPr>
              <a:t>Новое царство.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dirty="0" smtClean="0">
                <a:latin typeface="Segoe Print" pitchFamily="2" charset="0"/>
              </a:rPr>
              <a:t>Эллинский период (336 – 30 гг. до н.э.)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ru-RU" dirty="0" smtClean="0">
                <a:latin typeface="Segoe Print" pitchFamily="2" charset="0"/>
              </a:rPr>
              <a:t>Римский (30 г до н.э. – 395 г)</a:t>
            </a:r>
          </a:p>
          <a:p>
            <a:pPr marL="457200" indent="-457200">
              <a:buFont typeface="+mj-lt"/>
              <a:buAutoNum type="arabicPeriod" startAt="3"/>
            </a:pPr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натолий\история через искусство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473482" cy="6358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натолий\история через искусство\primer-pirc3a1m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250838"/>
            <a:ext cx="8964488" cy="71088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Древнее царство </a:t>
            </a:r>
            <a:b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(</a:t>
            </a:r>
            <a:r>
              <a:rPr lang="en-US" sz="3600" b="1" dirty="0" smtClean="0">
                <a:solidFill>
                  <a:schemeClr val="bg1"/>
                </a:solidFill>
                <a:latin typeface="Segoe Print" pitchFamily="2" charset="0"/>
              </a:rPr>
              <a:t>XXVIII – XXII </a:t>
            </a:r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вв. до н.э.)</a:t>
            </a:r>
            <a:endParaRPr lang="ru-RU" sz="3600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292080" y="1340768"/>
            <a:ext cx="3394720" cy="47853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Объединение Верхнего и Нижнего Египта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Появление искусства письма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В </a:t>
            </a:r>
            <a:r>
              <a:rPr lang="en-US" sz="2400" dirty="0" smtClean="0">
                <a:solidFill>
                  <a:schemeClr val="bg1"/>
                </a:solidFill>
                <a:latin typeface="Segoe Print" pitchFamily="2" charset="0"/>
              </a:rPr>
              <a:t>XXVIII </a:t>
            </a:r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в. До н.э. появляется первая пирамида в </a:t>
            </a:r>
            <a:r>
              <a:rPr lang="ru-RU" sz="2400" dirty="0" err="1" smtClean="0">
                <a:solidFill>
                  <a:schemeClr val="bg1"/>
                </a:solidFill>
                <a:latin typeface="Segoe Print" pitchFamily="2" charset="0"/>
              </a:rPr>
              <a:t>Саккаре</a:t>
            </a:r>
            <a:r>
              <a:rPr lang="ru-RU" sz="2400" dirty="0" smtClean="0">
                <a:solidFill>
                  <a:schemeClr val="bg1"/>
                </a:solidFill>
                <a:latin typeface="Segoe Print" pitchFamily="2" charset="0"/>
              </a:rPr>
              <a:t>.</a:t>
            </a:r>
          </a:p>
          <a:p>
            <a:endParaRPr lang="ru-RU" sz="24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атолий\история через искусство\1341795855_chariot3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Среднее царство </a:t>
            </a:r>
            <a:b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( </a:t>
            </a:r>
            <a:r>
              <a:rPr lang="en-US" sz="3600" b="1" dirty="0" smtClean="0">
                <a:solidFill>
                  <a:schemeClr val="bg1"/>
                </a:solidFill>
                <a:latin typeface="Segoe Print" pitchFamily="2" charset="0"/>
              </a:rPr>
              <a:t>XXII – XVI</a:t>
            </a:r>
            <a:r>
              <a:rPr lang="ru-RU" sz="3600" b="1" dirty="0" smtClean="0">
                <a:solidFill>
                  <a:schemeClr val="bg1"/>
                </a:solidFill>
                <a:latin typeface="Segoe Print" pitchFamily="2" charset="0"/>
              </a:rPr>
              <a:t> вв. до н.э.)</a:t>
            </a:r>
            <a:endParaRPr lang="ru-RU" sz="3600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2780928"/>
            <a:ext cx="3250704" cy="334523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Print" pitchFamily="2" charset="0"/>
              </a:rPr>
              <a:t>Походы в Нубию и Сирию;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Segoe Print" pitchFamily="2" charset="0"/>
              </a:rPr>
              <a:t>Вторжение </a:t>
            </a:r>
            <a:r>
              <a:rPr lang="ru-RU" sz="2800" b="1" dirty="0" err="1" smtClean="0">
                <a:solidFill>
                  <a:schemeClr val="bg1"/>
                </a:solidFill>
                <a:latin typeface="Segoe Print" pitchFamily="2" charset="0"/>
              </a:rPr>
              <a:t>гиксосов</a:t>
            </a:r>
            <a:r>
              <a:rPr lang="ru-RU" sz="2800" b="1" dirty="0" smtClean="0">
                <a:solidFill>
                  <a:schemeClr val="bg1"/>
                </a:solidFill>
                <a:latin typeface="Segoe Print" pitchFamily="2" charset="0"/>
              </a:rPr>
              <a:t> (из Палестины и Сирии);</a:t>
            </a:r>
            <a:endParaRPr lang="ru-RU" sz="2800" b="1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натолий\история через искусство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55307" cy="6344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атолий\история через искусство\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8353567" cy="6268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355</Words>
  <Application>Microsoft Office PowerPoint</Application>
  <PresentationFormat>Экран (4:3)</PresentationFormat>
  <Paragraphs>99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1. Территория, климат.</vt:lpstr>
      <vt:lpstr>2. Социально-экономическое устройство</vt:lpstr>
      <vt:lpstr>3. Периодизация.</vt:lpstr>
      <vt:lpstr>Слайд 5</vt:lpstr>
      <vt:lpstr>Древнее царство  (XXVIII – XXII вв. до н.э.)</vt:lpstr>
      <vt:lpstr>Среднее царство  ( XXII – XVI вв. до н.э.)</vt:lpstr>
      <vt:lpstr>Слайд 8</vt:lpstr>
      <vt:lpstr>Слайд 9</vt:lpstr>
      <vt:lpstr>Новое царство  (XVI-IV вв. до н.э.)</vt:lpstr>
      <vt:lpstr>Слайд 11</vt:lpstr>
      <vt:lpstr>СВОЯ ИГРА «ДРЕВНИЙ ЕГИПЕТ»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фильм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s304-pre-0</cp:lastModifiedBy>
  <cp:revision>19</cp:revision>
  <dcterms:created xsi:type="dcterms:W3CDTF">2019-09-04T10:49:48Z</dcterms:created>
  <dcterms:modified xsi:type="dcterms:W3CDTF">2019-09-05T10:06:57Z</dcterms:modified>
</cp:coreProperties>
</file>