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4" r:id="rId26"/>
    <p:sldId id="283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4" r:id="rId36"/>
    <p:sldId id="293" r:id="rId37"/>
    <p:sldId id="295" r:id="rId38"/>
    <p:sldId id="296" r:id="rId39"/>
    <p:sldId id="297" r:id="rId40"/>
    <p:sldId id="298" r:id="rId41"/>
    <p:sldId id="299" r:id="rId42"/>
    <p:sldId id="303" r:id="rId43"/>
    <p:sldId id="300" r:id="rId44"/>
    <p:sldId id="301" r:id="rId45"/>
    <p:sldId id="302" r:id="rId46"/>
    <p:sldId id="271" r:id="rId47"/>
    <p:sldId id="273" r:id="rId48"/>
    <p:sldId id="274" r:id="rId49"/>
    <p:sldId id="304" r:id="rId5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3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6F1A87-CA97-4A06-B478-346DB629168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D32F2-4339-4BDE-8EED-363CA6D7C2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973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D32F2-4339-4BDE-8EED-363CA6D7C25C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052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1584176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КОМИТЕТ ПО ОБРАЗОВАНИЮ АДМИНИСТРАЦИИ ГОРОДСКОГО ОКРУГА</a:t>
            </a:r>
            <a:b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«ГОРОД КАЛИНИНГРАД»</a:t>
            </a:r>
            <a:b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</a:t>
            </a:r>
            <a:b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УЧРЕЖДЕНИЕ ГОРОДА КАЛИНИНГРАДА ЦЕНТР РАЗВИТИЯ РЕБЕНКА ДЕТСКИЙ САД №87</a:t>
            </a:r>
            <a:r>
              <a:rPr lang="ru-RU" sz="1400" dirty="0" smtClean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56792"/>
            <a:ext cx="6400800" cy="5040560"/>
          </a:xfrm>
        </p:spPr>
        <p:txBody>
          <a:bodyPr>
            <a:noAutofit/>
          </a:bodyPr>
          <a:lstStyle/>
          <a:p>
            <a:endParaRPr lang="ru-RU" sz="2400" b="1" dirty="0" smtClean="0"/>
          </a:p>
          <a:p>
            <a:r>
              <a:rPr lang="ru-RU" sz="2400" b="1" dirty="0" smtClean="0"/>
              <a:t> </a:t>
            </a:r>
            <a:r>
              <a:rPr lang="ru-RU" sz="24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2400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u="sng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Игралочка</a:t>
            </a:r>
            <a:r>
              <a:rPr lang="ru-RU" sz="2400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(сюжетно-ролевые игры)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 обучению игровой деятельности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группе компенсирующей направленности для детей с ЗПР 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Участники  </a:t>
            </a:r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проекта: учитель – дефектолог: Третьякова Е.С.</a:t>
            </a:r>
            <a:endParaRPr lang="ru-RU" sz="1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логопед:  </a:t>
            </a:r>
            <a:r>
              <a:rPr lang="ru-RU" sz="14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Чухина</a:t>
            </a:r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М.А.</a:t>
            </a:r>
            <a:endParaRPr lang="ru-RU" sz="1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воспитатель: Игнатьева </a:t>
            </a:r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А.В</a:t>
            </a: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2018/2019    </a:t>
            </a:r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уч. год</a:t>
            </a:r>
            <a:endParaRPr lang="ru-RU" sz="1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557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92696"/>
            <a:ext cx="7408333" cy="543346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u="sng" dirty="0">
                <a:latin typeface="Times New Roman" pitchFamily="18" charset="0"/>
                <a:cs typeface="Times New Roman" pitchFamily="18" charset="0"/>
              </a:rPr>
              <a:t>2 квартал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Цель работы - направленное обучение игровым действиям.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учат выполнять элементарные действия с основными игрушками, особенно с куклой (кормление, укладывание спать, одевание/раздевание, катание, купание и др.). Игровые действия, хотя и складываются на основе предметных, но являются особыми действиями, в которых предметное содержание передается в обобщенной и сокращенной схеме.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Преобразование предметных действий в игровые осуществляется после того, как проявляется игровая ситуация – специальные отношения между ребёнком и объектом действия, Умственно отсталые дошкольники соскальзывают с выполнения игровых действий на предметные. Однако и они далеки от совершенства. Поэтому вначале отрабатываются предметные действия с игрушками, затем – игровые. Методика формирования игровых действий: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        Демонстрация игровых действий педагогом.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        Вовлечение детей в игровую ситуацию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        Выполнение детьми игровых действий по подражанию.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4.        Самостоятельное выполнение детьми игровых действий.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Но начинаться занятие обязательно должно с создания игровой ситуации (разными способами), и иметь логическое завершение. Основные приёмы обучения на данном этапе – показ игровых действий с игрушками, сопровождающийся словесными объяснениями, выполнение действий по подражанию и образцу (сопряжённые или отражённые действия за педагогом – сильными детьми, совместные – слабыми). В результате обучения дети приобретают новые игровые умения. Каждое игровое действие, сформированное на занятиях, многократно повторяется на других занятиях и с другими игрушками.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3297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404664"/>
            <a:ext cx="7408333" cy="57214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u="sng" dirty="0">
                <a:latin typeface="Times New Roman" pitchFamily="18" charset="0"/>
                <a:cs typeface="Times New Roman" pitchFamily="18" charset="0"/>
              </a:rPr>
              <a:t>3 квартал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Цель работы – учить детей соединять отдельные игровые действия в логическую цепочку и овладевать последовательностью перехода от одного действия к другому.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Основные приёмы – наблюдение и анализ аналогичных действий в повседневной жизни; специальная организация на занятиях ряда действий путём подбора игрушек и атрибутики, заведомо предполагающих ряд подготовительных или дополнительных к основному действий (например, купание куклы: подготовить ведро, ванну, стул с чистой одеждой).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Таким образом, осуществляется обучение сюжетно-ролевой игре (формирование ряда игровых действий, воспитание особого отношения к кукле как к заместителю живого человека и равноценного партнера по играм, развитие способности к перевоплощению как элемента ролевого поведения в последующем).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5951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Дети должны научиться: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-проявлять эмоциональный интерес к игрушкам и действиям с ними;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-выполнять предметно-игровые действия, играя рядом со               сверстниками, не мешая другим; затем играть небольшими группами,   подчиняясь простому сюжету игры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-совершать адекватные действия с куклой и машиной;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-выражать положительное эмоциональное отношение к кукле;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-по просьбе взрослого производить с игрушками цепочку знакомых игровых действий (кормить куклу, катать в коляске; нагружать в машинку игрушки, перевозить их);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-по предложению педагога и воспитателя выполнять знакомые роли;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вводить в игру постройки и обыгрывать, разворачивая сюжет;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участвовать под руководством взрослого в драматизации знакомых сказок.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Ожидаемые результаты выполнения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476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Уложим куклу спать»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988840"/>
            <a:ext cx="3160911" cy="421454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420888"/>
            <a:ext cx="3114125" cy="4209331"/>
          </a:xfrm>
        </p:spPr>
      </p:pic>
    </p:spTree>
    <p:extLst>
      <p:ext uri="{BB962C8B-B14F-4D97-AF65-F5344CB8AC3E}">
        <p14:creationId xmlns:p14="http://schemas.microsoft.com/office/powerpoint/2010/main" val="14380545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844824"/>
            <a:ext cx="3238338" cy="437139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636912"/>
            <a:ext cx="2958976" cy="3945302"/>
          </a:xfrm>
        </p:spPr>
      </p:pic>
    </p:spTree>
    <p:extLst>
      <p:ext uri="{BB962C8B-B14F-4D97-AF65-F5344CB8AC3E}">
        <p14:creationId xmlns:p14="http://schemas.microsoft.com/office/powerpoint/2010/main" val="41776839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Подготовка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обучение сюжетно-ролевой игре "Напоим куклу чаем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"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988840"/>
            <a:ext cx="4032073" cy="3806503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348880"/>
            <a:ext cx="3016895" cy="4022527"/>
          </a:xfrm>
        </p:spPr>
      </p:pic>
    </p:spTree>
    <p:extLst>
      <p:ext uri="{BB962C8B-B14F-4D97-AF65-F5344CB8AC3E}">
        <p14:creationId xmlns:p14="http://schemas.microsoft.com/office/powerpoint/2010/main" val="12057473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820136"/>
            <a:ext cx="3512353" cy="433524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836712"/>
            <a:ext cx="3160911" cy="4214548"/>
          </a:xfrm>
        </p:spPr>
      </p:pic>
    </p:spTree>
    <p:extLst>
      <p:ext uri="{BB962C8B-B14F-4D97-AF65-F5344CB8AC3E}">
        <p14:creationId xmlns:p14="http://schemas.microsoft.com/office/powerpoint/2010/main" val="1376682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Подготовка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сюжетно-ролевой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игре "Магазин".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994" y="2060848"/>
            <a:ext cx="3184496" cy="406531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2924944"/>
            <a:ext cx="2628726" cy="3504968"/>
          </a:xfrm>
        </p:spPr>
      </p:pic>
    </p:spTree>
    <p:extLst>
      <p:ext uri="{BB962C8B-B14F-4D97-AF65-F5344CB8AC3E}">
        <p14:creationId xmlns:p14="http://schemas.microsoft.com/office/powerpoint/2010/main" val="259658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204864"/>
            <a:ext cx="3822700" cy="262213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488" y="2679700"/>
            <a:ext cx="2683773" cy="3446463"/>
          </a:xfrm>
        </p:spPr>
      </p:pic>
    </p:spTree>
    <p:extLst>
      <p:ext uri="{BB962C8B-B14F-4D97-AF65-F5344CB8AC3E}">
        <p14:creationId xmlns:p14="http://schemas.microsoft.com/office/powerpoint/2010/main" val="28033111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2170023"/>
            <a:ext cx="3600400" cy="463628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ети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экскурсии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магазине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588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412776"/>
            <a:ext cx="7408333" cy="4713387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особая форма освоения ребенком окружающей действительности во всем многообразии норм и отношений между людьми путем их воспроизведения и моделирования. Именно в процессе игры ребенок усваивает ценность, направленность и содержание социальных контактов между людьми. На данных занятиях у детей формируется интерес к игрушкам, предметно-игровым действиям с ними, формируются сами предметно-игровые действия, сюжетная игра и закладываются основы сюжетно-ролевой игры.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ходе игры происходит формирование важнейших психических процессов и действий: развиваются восприятие, образы восприятия и образы-представления, все основные виды мышления, речь и воображение. В игре дети активно усваивают нормы поведения, разнообразные правила взаимоотношений между детьми, нормы отношения детей и взрослых. Детей учат играть рядом, не отнимая игрушки друг у друга, сотрудничать, достигая общей цели. В ходе игры дети усваивают моральные нормы действенно, активно, присваивая стиль взаимоотношений взрослых людей, который складывается в процессе их личной жизни и профессиональной деятельности.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Пояснительная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записка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7586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916832"/>
            <a:ext cx="2714105" cy="3441469"/>
          </a:xfrm>
        </p:spPr>
      </p:pic>
      <p:pic>
        <p:nvPicPr>
          <p:cNvPr id="11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564904"/>
            <a:ext cx="2651760" cy="3441469"/>
          </a:xfrm>
        </p:spPr>
      </p:pic>
    </p:spTree>
    <p:extLst>
      <p:ext uri="{BB962C8B-B14F-4D97-AF65-F5344CB8AC3E}">
        <p14:creationId xmlns:p14="http://schemas.microsoft.com/office/powerpoint/2010/main" val="19770549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060848"/>
            <a:ext cx="3024336" cy="403244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651863"/>
            <a:ext cx="3096344" cy="3914157"/>
          </a:xfrm>
        </p:spPr>
      </p:pic>
    </p:spTree>
    <p:extLst>
      <p:ext uri="{BB962C8B-B14F-4D97-AF65-F5344CB8AC3E}">
        <p14:creationId xmlns:p14="http://schemas.microsoft.com/office/powerpoint/2010/main" val="21684530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Сюжетно-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ролевая  игра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"Магазин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821236"/>
            <a:ext cx="3105421" cy="361406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601258"/>
            <a:ext cx="3174238" cy="3698141"/>
          </a:xfrm>
        </p:spPr>
      </p:pic>
    </p:spTree>
    <p:extLst>
      <p:ext uri="{BB962C8B-B14F-4D97-AF65-F5344CB8AC3E}">
        <p14:creationId xmlns:p14="http://schemas.microsoft.com/office/powerpoint/2010/main" val="23004639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972580"/>
            <a:ext cx="3443861" cy="383268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2552700"/>
            <a:ext cx="3273754" cy="3828628"/>
          </a:xfrm>
        </p:spPr>
      </p:pic>
    </p:spTree>
    <p:extLst>
      <p:ext uri="{BB962C8B-B14F-4D97-AF65-F5344CB8AC3E}">
        <p14:creationId xmlns:p14="http://schemas.microsoft.com/office/powerpoint/2010/main" val="29135940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780928"/>
            <a:ext cx="3132162" cy="3579614"/>
          </a:xfrm>
        </p:spPr>
      </p:pic>
      <p:pic>
        <p:nvPicPr>
          <p:cNvPr id="8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071" y="2204864"/>
            <a:ext cx="3310251" cy="3801509"/>
          </a:xfrm>
        </p:spPr>
      </p:pic>
    </p:spTree>
    <p:extLst>
      <p:ext uri="{BB962C8B-B14F-4D97-AF65-F5344CB8AC3E}">
        <p14:creationId xmlns:p14="http://schemas.microsoft.com/office/powerpoint/2010/main" val="28348930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чимся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играть в игру "Строители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060848"/>
            <a:ext cx="3016895" cy="402252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636912"/>
            <a:ext cx="3309242" cy="3446463"/>
          </a:xfrm>
        </p:spPr>
      </p:pic>
    </p:spTree>
    <p:extLst>
      <p:ext uri="{BB962C8B-B14F-4D97-AF65-F5344CB8AC3E}">
        <p14:creationId xmlns:p14="http://schemas.microsoft.com/office/powerpoint/2010/main" val="16033672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Сюжетно-ролевая игра «Строители»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420888"/>
            <a:ext cx="3088903" cy="411853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060848"/>
            <a:ext cx="3268488" cy="4357984"/>
          </a:xfrm>
        </p:spPr>
      </p:pic>
    </p:spTree>
    <p:extLst>
      <p:ext uri="{BB962C8B-B14F-4D97-AF65-F5344CB8AC3E}">
        <p14:creationId xmlns:p14="http://schemas.microsoft.com/office/powerpoint/2010/main" val="2299018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916832"/>
            <a:ext cx="3268488" cy="441208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564904"/>
            <a:ext cx="3060774" cy="4081032"/>
          </a:xfrm>
        </p:spPr>
      </p:pic>
    </p:spTree>
    <p:extLst>
      <p:ext uri="{BB962C8B-B14F-4D97-AF65-F5344CB8AC3E}">
        <p14:creationId xmlns:p14="http://schemas.microsoft.com/office/powerpoint/2010/main" val="4198097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44016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Беседа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 пожарных и знакомство с новой игрой "Пожарные"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2708920"/>
            <a:ext cx="2836441" cy="3781922"/>
          </a:xfrm>
        </p:spPr>
      </p:pic>
      <p:pic>
        <p:nvPicPr>
          <p:cNvPr id="8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276872"/>
            <a:ext cx="4419484" cy="3199531"/>
          </a:xfrm>
        </p:spPr>
      </p:pic>
    </p:spTree>
    <p:extLst>
      <p:ext uri="{BB962C8B-B14F-4D97-AF65-F5344CB8AC3E}">
        <p14:creationId xmlns:p14="http://schemas.microsoft.com/office/powerpoint/2010/main" val="12155823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7" y="1960200"/>
            <a:ext cx="3124472" cy="4165963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068960"/>
            <a:ext cx="3822700" cy="2867025"/>
          </a:xfrm>
        </p:spPr>
      </p:pic>
    </p:spTree>
    <p:extLst>
      <p:ext uri="{BB962C8B-B14F-4D97-AF65-F5344CB8AC3E}">
        <p14:creationId xmlns:p14="http://schemas.microsoft.com/office/powerpoint/2010/main" val="3278233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Нарушение психического развития детей  с ОВЗ обусловливает своеобразие их игровой деятельности - ведущей деятельности в дошкольном возрасте.  У дошкольников с ОВЗ отмечается запаздывание появления игровой деятельности, отставание в сроках ее развития. Уровень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игровой деятельности у детей с ОВЗ не прошедших специальное обучение не позволяет ей в полной мере выполнять функцию ведущей и повлиять на коррекцию познавательного, речевого развития, эмоционально-волевой сферы.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6975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южетно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ролевая игра "Моряки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41" y="2132856"/>
            <a:ext cx="3918711" cy="293903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969419"/>
            <a:ext cx="3822700" cy="2867025"/>
          </a:xfrm>
        </p:spPr>
      </p:pic>
    </p:spTree>
    <p:extLst>
      <p:ext uri="{BB962C8B-B14F-4D97-AF65-F5344CB8AC3E}">
        <p14:creationId xmlns:p14="http://schemas.microsoft.com/office/powerpoint/2010/main" val="2816763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кскурсия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медицинский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кабинет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132856"/>
            <a:ext cx="2440528" cy="434229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698627"/>
            <a:ext cx="4392488" cy="3294366"/>
          </a:xfrm>
        </p:spPr>
      </p:pic>
    </p:spTree>
    <p:extLst>
      <p:ext uri="{BB962C8B-B14F-4D97-AF65-F5344CB8AC3E}">
        <p14:creationId xmlns:p14="http://schemas.microsoft.com/office/powerpoint/2010/main" val="39702871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988840"/>
            <a:ext cx="2440528" cy="434229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2564904"/>
            <a:ext cx="2232814" cy="3972719"/>
          </a:xfrm>
        </p:spPr>
      </p:pic>
    </p:spTree>
    <p:extLst>
      <p:ext uri="{BB962C8B-B14F-4D97-AF65-F5344CB8AC3E}">
        <p14:creationId xmlns:p14="http://schemas.microsoft.com/office/powerpoint/2010/main" val="40162638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7" y="1783872"/>
            <a:ext cx="2440528" cy="434229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852936"/>
            <a:ext cx="2088798" cy="3716479"/>
          </a:xfrm>
        </p:spPr>
      </p:pic>
    </p:spTree>
    <p:extLst>
      <p:ext uri="{BB962C8B-B14F-4D97-AF65-F5344CB8AC3E}">
        <p14:creationId xmlns:p14="http://schemas.microsoft.com/office/powerpoint/2010/main" val="33548865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502817"/>
            <a:ext cx="5760639" cy="5543653"/>
          </a:xfrm>
        </p:spPr>
      </p:pic>
    </p:spTree>
    <p:extLst>
      <p:ext uri="{BB962C8B-B14F-4D97-AF65-F5344CB8AC3E}">
        <p14:creationId xmlns:p14="http://schemas.microsoft.com/office/powerpoint/2010/main" val="8554791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Подготовка  к  сюжетно-ролевой игре «Больница»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2204864"/>
            <a:ext cx="2584847" cy="3446463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3951" y="2679700"/>
            <a:ext cx="2584847" cy="3446463"/>
          </a:xfrm>
        </p:spPr>
      </p:pic>
    </p:spTree>
    <p:extLst>
      <p:ext uri="{BB962C8B-B14F-4D97-AF65-F5344CB8AC3E}">
        <p14:creationId xmlns:p14="http://schemas.microsoft.com/office/powerpoint/2010/main" val="17802909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060848"/>
            <a:ext cx="2584847" cy="344646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3951" y="2679700"/>
            <a:ext cx="2584847" cy="3446463"/>
          </a:xfrm>
        </p:spPr>
      </p:pic>
    </p:spTree>
    <p:extLst>
      <p:ext uri="{BB962C8B-B14F-4D97-AF65-F5344CB8AC3E}">
        <p14:creationId xmlns:p14="http://schemas.microsoft.com/office/powerpoint/2010/main" val="27383825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«Больница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8307" y="2679700"/>
            <a:ext cx="1938635" cy="34464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7057" y="2679700"/>
            <a:ext cx="1938635" cy="3446463"/>
          </a:xfrm>
        </p:spPr>
      </p:pic>
    </p:spTree>
    <p:extLst>
      <p:ext uri="{BB962C8B-B14F-4D97-AF65-F5344CB8AC3E}">
        <p14:creationId xmlns:p14="http://schemas.microsoft.com/office/powerpoint/2010/main" val="88065670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5" y="1914042"/>
            <a:ext cx="2369318" cy="421212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708920"/>
            <a:ext cx="2161604" cy="3842852"/>
          </a:xfrm>
        </p:spPr>
      </p:pic>
    </p:spTree>
    <p:extLst>
      <p:ext uri="{BB962C8B-B14F-4D97-AF65-F5344CB8AC3E}">
        <p14:creationId xmlns:p14="http://schemas.microsoft.com/office/powerpoint/2010/main" val="17807895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еседа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 людях военных профессий 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132856"/>
            <a:ext cx="2584847" cy="34464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3951" y="2679700"/>
            <a:ext cx="2584847" cy="3446463"/>
          </a:xfrm>
        </p:spPr>
      </p:pic>
    </p:spTree>
    <p:extLst>
      <p:ext uri="{BB962C8B-B14F-4D97-AF65-F5344CB8AC3E}">
        <p14:creationId xmlns:p14="http://schemas.microsoft.com/office/powerpoint/2010/main" val="2613039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340768"/>
            <a:ext cx="8424935" cy="518457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 </a:t>
            </a:r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ставит перед собой следующие цели и задачи.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коррекция познавательного, речевого развития, эмоционально-волевой сферы через обучение сюжетно-ролевой игре.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 Учить детей воспроизводить цепочку игровых действий, вводить в игру элементы сюжетной игры.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Учить детей играть вместе, небольшими группами, согласовывая действия между собой, подчиняясь требованиям игры.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 Учить принимать на себя роль другого лица (матери, отца, бабушки, шофера, воспитателя, музыкального работника, доктора, продавца)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4.  Учить детей наблюдать за деятельностью взрослых, фиксировать результаты своих наблюдений в речевых высказываниях.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 Формировать у детей адекватные формы поведения в воображаемой ситуации («Это магазин, а Маша - продавец», «Коля ведет машину. Коля - шофер. А все мы - пассажиры, едем в детский сад»)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6.  Учить детей участвовать в драматизации сказок с простым сюжетом.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Цели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2211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- военные"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700808"/>
            <a:ext cx="2369318" cy="421212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2276872"/>
            <a:ext cx="2305620" cy="4098881"/>
          </a:xfrm>
        </p:spPr>
      </p:pic>
    </p:spTree>
    <p:extLst>
      <p:ext uri="{BB962C8B-B14F-4D97-AF65-F5344CB8AC3E}">
        <p14:creationId xmlns:p14="http://schemas.microsoft.com/office/powerpoint/2010/main" val="172431636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916832"/>
            <a:ext cx="2513334" cy="44681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636912"/>
            <a:ext cx="2233612" cy="3970867"/>
          </a:xfrm>
        </p:spPr>
      </p:pic>
    </p:spTree>
    <p:extLst>
      <p:ext uri="{BB962C8B-B14F-4D97-AF65-F5344CB8AC3E}">
        <p14:creationId xmlns:p14="http://schemas.microsoft.com/office/powerpoint/2010/main" val="22072196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72067" y="1124744"/>
            <a:ext cx="7408333" cy="5001419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pPr marL="0" indent="0" algn="ctr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любят в детстве все играть,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Жизнь, что вокруг, изображать!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"Семью", в "Больницу", в " Пароход",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"Войну", в "Кафе" и в "Самолёт",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"Библиотеку", в "Ателье"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в "Королевство на Луне".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9497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868828"/>
            <a:ext cx="2728863" cy="363848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5" y="2525184"/>
            <a:ext cx="2700734" cy="3600979"/>
          </a:xfrm>
        </p:spPr>
      </p:pic>
    </p:spTree>
    <p:extLst>
      <p:ext uri="{BB962C8B-B14F-4D97-AF65-F5344CB8AC3E}">
        <p14:creationId xmlns:p14="http://schemas.microsoft.com/office/powerpoint/2010/main" val="195112441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988840"/>
            <a:ext cx="3081762" cy="410901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3951" y="2679700"/>
            <a:ext cx="3052465" cy="4069954"/>
          </a:xfrm>
        </p:spPr>
      </p:pic>
    </p:spTree>
    <p:extLst>
      <p:ext uri="{BB962C8B-B14F-4D97-AF65-F5344CB8AC3E}">
        <p14:creationId xmlns:p14="http://schemas.microsoft.com/office/powerpoint/2010/main" val="332907558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7" y="1960200"/>
            <a:ext cx="3124472" cy="416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3951" y="2679700"/>
            <a:ext cx="2980457" cy="3973943"/>
          </a:xfrm>
        </p:spPr>
      </p:pic>
    </p:spTree>
    <p:extLst>
      <p:ext uri="{BB962C8B-B14F-4D97-AF65-F5344CB8AC3E}">
        <p14:creationId xmlns:p14="http://schemas.microsoft.com/office/powerpoint/2010/main" val="356965423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7" y="1960200"/>
            <a:ext cx="3124472" cy="416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3951" y="2679700"/>
            <a:ext cx="2980457" cy="3973943"/>
          </a:xfrm>
        </p:spPr>
      </p:pic>
    </p:spTree>
    <p:extLst>
      <p:ext uri="{BB962C8B-B14F-4D97-AF65-F5344CB8AC3E}">
        <p14:creationId xmlns:p14="http://schemas.microsoft.com/office/powerpoint/2010/main" val="231556678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588" y="2060848"/>
            <a:ext cx="3124907" cy="416654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3951" y="2679700"/>
            <a:ext cx="2908449" cy="3877932"/>
          </a:xfrm>
        </p:spPr>
      </p:pic>
    </p:spTree>
    <p:extLst>
      <p:ext uri="{BB962C8B-B14F-4D97-AF65-F5344CB8AC3E}">
        <p14:creationId xmlns:p14="http://schemas.microsoft.com/office/powerpoint/2010/main" val="5793854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5" y="2056212"/>
            <a:ext cx="3052464" cy="406995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3951" y="2679700"/>
            <a:ext cx="2980457" cy="3973943"/>
          </a:xfrm>
        </p:spPr>
      </p:pic>
    </p:spTree>
    <p:extLst>
      <p:ext uri="{BB962C8B-B14F-4D97-AF65-F5344CB8AC3E}">
        <p14:creationId xmlns:p14="http://schemas.microsoft.com/office/powerpoint/2010/main" val="306451335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Clr>
                <a:srgbClr val="31B6FD"/>
              </a:buClr>
              <a:buNone/>
            </a:pPr>
            <a:r>
              <a:rPr lang="ru-RU" sz="8000" dirty="0">
                <a:solidFill>
                  <a:srgbClr val="073E87"/>
                </a:solidFill>
              </a:rPr>
              <a:t>Спасибо за внимание!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745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20688"/>
            <a:ext cx="7408333" cy="57606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Возраст детей: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3-8 лет.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Состав группы: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Дети с ОВЗ.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Принципы формирования группы: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Группы формируются по принципу добровольного участия детей в игре, с учетом их заинтересованности, индивидуальных особенностей и психофизического развития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Сроки реализации проекта.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Реализация проекта рассчитана на один учебный год ( сентябрь 2018 г. – май 2019 г.)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Тип проекта:  долгосрочный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творческий, познавательный, групповой.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дошкольники 3 – 8 лет группы компенсирующей направленности для детей с ЗПР, педагоги, родители.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7785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268760"/>
            <a:ext cx="7408333" cy="485740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. Подготовительный,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включает в себя: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составление перспективного плана работы по проведению проекта;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беседы с  родителями об организации игровой деятельности дома;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подбор литературы, открыток, стихотворений, рассказов, загадок, пословиц;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организация  игрового уголка и оборудование  его в соответствии с поставленными задачами обучения игре;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-  пополнение предметно – развивающей среды.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реализации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870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548680"/>
            <a:ext cx="7408333" cy="5577483"/>
          </a:xfrm>
        </p:spPr>
        <p:txBody>
          <a:bodyPr>
            <a:normAutofit fontScale="92500"/>
          </a:bodyPr>
          <a:lstStyle/>
          <a:p>
            <a:pPr marL="0" lvl="0" indent="0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2. Основной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этап,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Включает в себя: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экскурсия по детскому саду,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-беседы , презентации и альбомы по  темам «Магазин», «Парикмахерская», «Больница».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чтение художественной литературы;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наблюдения;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обучение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преобразованию предметных действий в игровые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-обучение игровым действиям на основе игровой ситуации.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сюжетно - ролевые игры;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игры-драматизации;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-игры со строительным материалом и обыгрывание построек.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5117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764704"/>
            <a:ext cx="7408333" cy="5361459"/>
          </a:xfrm>
        </p:spPr>
        <p:txBody>
          <a:bodyPr/>
          <a:lstStyle/>
          <a:p>
            <a:pPr marL="0" lvl="0" indent="0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3. Заключительный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этап,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включает в себя:</a:t>
            </a:r>
          </a:p>
          <a:p>
            <a:pPr marL="0" indent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-сюжетная –ролевая  игра с объединением сюжетов</a:t>
            </a:r>
          </a:p>
          <a:p>
            <a:pPr marL="0" indent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- оформление фотоальбома «Мы играем».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2943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456937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Всю работу можно разделить на 3 квартала:</a:t>
            </a:r>
          </a:p>
          <a:p>
            <a:pPr marL="0" indent="0">
              <a:buNone/>
            </a:pPr>
            <a:r>
              <a:rPr lang="ru-RU" u="sng" dirty="0">
                <a:latin typeface="Times New Roman" pitchFamily="18" charset="0"/>
                <a:cs typeface="Times New Roman" pitchFamily="18" charset="0"/>
              </a:rPr>
              <a:t>1 квартал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Цель работы – привлечь внимание детей к игрушкам.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этот период происходит формирование у детей интереса к игрушкам, пробуждение желания действовать с ними. Детей знакомят с необходимым набором игрушек. По мере постепенного заполнения игрового уголка новыми игрушками происходит ознакомление с названием очередной игрушки, ее внешним видом, действием с нею и названиями действий, а также формирование положительного эмоционального отношения к ней.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Основные методические приёмы – обыгрывание игрушек педагогом, эмоциональное сопровождение, показ игровых действий с различными игрушками, выполнение совместных игровых действий педагогом и детьми.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6705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241</TotalTime>
  <Words>931</Words>
  <Application>Microsoft Office PowerPoint</Application>
  <PresentationFormat>Экран (4:3)</PresentationFormat>
  <Paragraphs>119</Paragraphs>
  <Slides>49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0" baseType="lpstr">
      <vt:lpstr>Волна</vt:lpstr>
      <vt:lpstr>   КОМИТЕТ ПО ОБРАЗОВАНИЮ АДМИНИСТРАЦИИ ГОРОДСКОГО ОКРУГА «ГОРОД КАЛИНИНГРАД» МУНИЦИПАЛЬНОЕ АВТОНОМНОЕ ДОШКОЛЬНОЕ ОБРАЗОВАТЕЛЬНОЕ УЧРЕЖДЕНИЕ ГОРОДА КАЛИНИНГРАДА ЦЕНТР РАЗВИТИЯ РЕБЕНКА ДЕТСКИЙ САД №87   </vt:lpstr>
      <vt:lpstr>Пояснительная записка  </vt:lpstr>
      <vt:lpstr>Актуальность </vt:lpstr>
      <vt:lpstr>Цели и задачи </vt:lpstr>
      <vt:lpstr>Презентация PowerPoint</vt:lpstr>
      <vt:lpstr> Этапы реализации проекта </vt:lpstr>
      <vt:lpstr>Презентация PowerPoint</vt:lpstr>
      <vt:lpstr>Презентация PowerPoint</vt:lpstr>
      <vt:lpstr> Содержание </vt:lpstr>
      <vt:lpstr>Презентация PowerPoint</vt:lpstr>
      <vt:lpstr>Презентация PowerPoint</vt:lpstr>
      <vt:lpstr>Ожидаемые результаты выполнения проекта</vt:lpstr>
      <vt:lpstr>    «Уложим куклу спать»    </vt:lpstr>
      <vt:lpstr>Презентация PowerPoint</vt:lpstr>
      <vt:lpstr>Подготовка и обучение сюжетно-ролевой игре "Напоим куклу чаем"</vt:lpstr>
      <vt:lpstr>Презентация PowerPoint</vt:lpstr>
      <vt:lpstr>Подготовка к сюжетно-ролевой игре "Магазин". </vt:lpstr>
      <vt:lpstr>Презентация PowerPoint</vt:lpstr>
      <vt:lpstr>Дети на экскурсии в магазине</vt:lpstr>
      <vt:lpstr>Презентация PowerPoint</vt:lpstr>
      <vt:lpstr>Презентация PowerPoint</vt:lpstr>
      <vt:lpstr> Сюжетно- ролевая  игра "Магазин" </vt:lpstr>
      <vt:lpstr>Презентация PowerPoint</vt:lpstr>
      <vt:lpstr>Презентация PowerPoint</vt:lpstr>
      <vt:lpstr> Учимся играть в игру "Строители" </vt:lpstr>
      <vt:lpstr>Сюжетно-ролевая игра «Строители»</vt:lpstr>
      <vt:lpstr>Презентация PowerPoint</vt:lpstr>
      <vt:lpstr>  Беседа о пожарных и знакомство с новой игрой "Пожарные"    </vt:lpstr>
      <vt:lpstr>Презентация PowerPoint</vt:lpstr>
      <vt:lpstr>    Сюжетно - ролевая игра "Моряки"  </vt:lpstr>
      <vt:lpstr> Экскурсия в медицинский кабинет </vt:lpstr>
      <vt:lpstr>Презентация PowerPoint</vt:lpstr>
      <vt:lpstr>Презентация PowerPoint</vt:lpstr>
      <vt:lpstr>Презентация PowerPoint</vt:lpstr>
      <vt:lpstr>Подготовка  к  сюжетно-ролевой игре «Больница» </vt:lpstr>
      <vt:lpstr>Презентация PowerPoint</vt:lpstr>
      <vt:lpstr> «Больница» </vt:lpstr>
      <vt:lpstr>Презентация PowerPoint</vt:lpstr>
      <vt:lpstr> Беседа о людях военных профессий  </vt:lpstr>
      <vt:lpstr> "Мы - военные"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«Игралочка» (сюжетно-ролевые игры)   по обучению игровой деятельности в группе компенсирующей направленности для детей с ЗПР    </dc:title>
  <dc:creator>Lenovo</dc:creator>
  <cp:lastModifiedBy>Lenovo</cp:lastModifiedBy>
  <cp:revision>23</cp:revision>
  <dcterms:created xsi:type="dcterms:W3CDTF">2019-12-16T17:12:41Z</dcterms:created>
  <dcterms:modified xsi:type="dcterms:W3CDTF">2019-12-18T10:44:13Z</dcterms:modified>
</cp:coreProperties>
</file>