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72" r:id="rId3"/>
    <p:sldId id="257" r:id="rId4"/>
    <p:sldId id="258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29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7C9FA2F-CA00-49AC-B3DD-68684BC6F79B}" type="datetimeFigureOut">
              <a:rPr lang="ru-RU" smtClean="0"/>
              <a:pPr/>
              <a:t>18.12.2019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DB33C72-5B1D-4D71-83EC-45007B7E923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11760" y="260648"/>
            <a:ext cx="6336704" cy="1916784"/>
          </a:xfrm>
        </p:spPr>
        <p:txBody>
          <a:bodyPr/>
          <a:lstStyle/>
          <a:p>
            <a:r>
              <a:rPr lang="ru-RU" sz="4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информационная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безопасность</a:t>
            </a:r>
            <a:endParaRPr lang="ru-RU" sz="4800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Admin\Downloads\Заражение-вирусами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2420888"/>
            <a:ext cx="5072112" cy="380408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91880" y="116632"/>
            <a:ext cx="2779400" cy="995370"/>
          </a:xfrm>
        </p:spPr>
        <p:txBody>
          <a:bodyPr>
            <a:normAutofit/>
          </a:bodyPr>
          <a:lstStyle/>
          <a:p>
            <a:r>
              <a:rPr lang="en-US" sz="4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rootkick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340768"/>
            <a:ext cx="4824536" cy="4536504"/>
          </a:xfrm>
        </p:spPr>
        <p:txBody>
          <a:bodyPr>
            <a:normAutofit fontScale="92500"/>
          </a:bodyPr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Итак, </a:t>
            </a:r>
            <a:r>
              <a:rPr lang="ru-RU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руткит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rootkit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) – это программа (набор программ) для скрытия следов присутствия злоумышленника или вредоносного кода в операционной системе. Установив </a:t>
            </a:r>
            <a:r>
              <a:rPr lang="ru-RU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руткит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на ваш компьютер, хакер получает над ним полный контроль, может удаленно управлять компьютером и загружать на него другие вредоносные программы. </a:t>
            </a:r>
            <a:endParaRPr lang="ru-RU" b="1" i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nformation_items_1339094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4394" y="1844824"/>
            <a:ext cx="3509606" cy="396044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3608" y="0"/>
            <a:ext cx="7406640" cy="1700808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Методы защиты информации от информационных угроз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628800"/>
            <a:ext cx="6948264" cy="1752600"/>
          </a:xfrm>
        </p:spPr>
        <p:txBody>
          <a:bodyPr/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защиты компьютера от заражения вирусами и другими видами </a:t>
            </a:r>
            <a:r>
              <a:rPr lang="ru-RU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зловредов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конечно, необходимо установить антивирусное программное обеспечение</a:t>
            </a:r>
            <a:r>
              <a:rPr lang="ru-RU" dirty="0" smtClean="0">
                <a:solidFill>
                  <a:srgbClr val="6600FF"/>
                </a:solidFill>
              </a:rPr>
              <a:t>.</a:t>
            </a:r>
            <a:endParaRPr lang="ru-RU" dirty="0">
              <a:solidFill>
                <a:srgbClr val="6600FF"/>
              </a:solidFill>
            </a:endParaRPr>
          </a:p>
        </p:txBody>
      </p:sp>
      <p:pic>
        <p:nvPicPr>
          <p:cNvPr id="4" name="Рисунок 3" descr="00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3284984"/>
            <a:ext cx="8100392" cy="3573016"/>
          </a:xfrm>
          <a:prstGeom prst="rect">
            <a:avLst/>
          </a:prstGeom>
        </p:spPr>
      </p:pic>
    </p:spTree>
  </p:cSld>
  <p:clrMapOvr>
    <a:masterClrMapping/>
  </p:clrMapOvr>
  <p:transition spd="slow">
    <p:strips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5004048" cy="6597352"/>
          </a:xfrm>
        </p:spPr>
        <p:txBody>
          <a:bodyPr>
            <a:normAutofit/>
          </a:bodyPr>
          <a:lstStyle/>
          <a:p>
            <a:endParaRPr lang="ru-RU" b="1" i="1" dirty="0" smtClean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i="1" dirty="0" smtClean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Антивирусная </a:t>
            </a:r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программа - это компьютерная программа, целью которой является обнаружить, предотвратить размножение и удалить компьютерные вирусы и другие вредоносные программы. Многие  антивирусные программы позволяют не только обнаруживать, но и препятствуют несанкционированному проникновению вредоносных программ в компьютер.</a:t>
            </a:r>
          </a:p>
          <a:p>
            <a:endParaRPr lang="ru-RU" dirty="0"/>
          </a:p>
        </p:txBody>
      </p:sp>
      <p:pic>
        <p:nvPicPr>
          <p:cNvPr id="4" name="Рисунок 3" descr="0f6cfb12ea7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08104" y="1340768"/>
            <a:ext cx="3009900" cy="38100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0"/>
            <a:ext cx="7406640" cy="779346"/>
          </a:xfrm>
        </p:spPr>
        <p:txBody>
          <a:bodyPr>
            <a:normAutofit fontScale="90000"/>
          </a:bodyPr>
          <a:lstStyle/>
          <a:p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Топ-5 самых надёжных антивирусных </a:t>
            </a:r>
            <a:r>
              <a:rPr lang="ru-RU" sz="28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програм</a:t>
            </a:r>
            <a:r>
              <a:rPr lang="ru-RU" sz="28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800" b="1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052736"/>
            <a:ext cx="7406640" cy="2376264"/>
          </a:xfrm>
        </p:spPr>
        <p:txBody>
          <a:bodyPr>
            <a:normAutofit fontScale="47500" lnSpcReduction="20000"/>
          </a:bodyPr>
          <a:lstStyle/>
          <a:p>
            <a: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время тестов антивирусы сравнивались по 5 показателям:</a:t>
            </a:r>
            <a:b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скорость выполнения отдельных операций;</a:t>
            </a:r>
            <a:b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скорость обучения пользователей;</a:t>
            </a:r>
            <a:b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количество ошибок;</a:t>
            </a:r>
            <a:b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визуальная привлекательность интерфейса;</a:t>
            </a:r>
            <a:b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2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субъективная удовлетворенность пользователей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Рисунок 3" descr="antivirus_rate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356992"/>
            <a:ext cx="7632848" cy="3336032"/>
          </a:xfrm>
          <a:prstGeom prst="rect">
            <a:avLst/>
          </a:prstGeom>
        </p:spPr>
      </p:pic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764704"/>
            <a:ext cx="8064896" cy="3096344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рассмотренного становится очевидно, что обеспечение информационной безопасности является комплексной задачей. Это обусловлено тем, что информационная среда является сложным многоплановым механизмом, в котором действуют такие компоненты, как электронное оборудование, программное обеспечение, персонал.</a:t>
            </a:r>
          </a:p>
          <a:p>
            <a:endParaRPr lang="ru-RU" dirty="0"/>
          </a:p>
        </p:txBody>
      </p:sp>
      <p:pic>
        <p:nvPicPr>
          <p:cNvPr id="4" name="Рисунок 3" descr="secure-560x3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4005064"/>
            <a:ext cx="4557506" cy="2232248"/>
          </a:xfrm>
          <a:prstGeom prst="rect">
            <a:avLst/>
          </a:prstGeom>
        </p:spPr>
      </p:pic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16632"/>
            <a:ext cx="7982704" cy="3168352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Для решения проблемы обеспечения информационной безопасности необходимо применение законодательных, организационных и программно-технических мер. Пренебрежение хотя бы одним из аспектов этой проблемы может привести к утрате или утечке информации, стоимость и роль которой в жизни современного общества приобретает все более важное значение</a:t>
            </a:r>
            <a:r>
              <a:rPr lang="ru-RU" b="1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4" name="Рисунок 3" descr="1ffd006d068170648a29cd74a25ccbcc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59632" y="3136404"/>
            <a:ext cx="7056784" cy="3721596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620688"/>
            <a:ext cx="7488832" cy="2925086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 живем в век взрывного развития информационных технологий. Виртуализация, рост количества социальных сетей привели к «</a:t>
            </a:r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вбросу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» большого количества личных данных в </a:t>
            </a:r>
            <a:r>
              <a:rPr lang="ru-RU" sz="2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online</a:t>
            </a:r>
            <a:r>
              <a:rPr lang="ru-RU" sz="2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«облачные вычисления» – все это придало новый импульс развитию сферы информационной безопасности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5017723_socialenterprise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077072"/>
            <a:ext cx="4355976" cy="2613670"/>
          </a:xfrm>
          <a:prstGeom prst="rect">
            <a:avLst/>
          </a:prstGeom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88640"/>
            <a:ext cx="7982704" cy="1584176"/>
          </a:xfrm>
        </p:spPr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цели и задачи информационной безопасности</a:t>
            </a:r>
            <a:r>
              <a:rPr lang="ru-RU" sz="3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4891304"/>
          </a:xfrm>
        </p:spPr>
        <p:txBody>
          <a:bodyPr>
            <a:normAutofit/>
          </a:bodyPr>
          <a:lstStyle/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Секретность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Целостность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Идентификация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Аутентификация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Уполномочивание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Контроль доступа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Сертификация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Неотказуемость</a:t>
            </a:r>
            <a:endParaRPr lang="ru-RU" sz="2000" i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Датирование 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Аннулирование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Свидетельствование</a:t>
            </a:r>
          </a:p>
          <a:p>
            <a:pPr algn="just">
              <a:buFont typeface="Wingdings" pitchFamily="2" charset="2"/>
              <a:buChar char="Ø"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Анонимность</a:t>
            </a:r>
          </a:p>
          <a:p>
            <a:pPr algn="ctr"/>
            <a:endParaRPr lang="ru-RU" dirty="0" smtClean="0"/>
          </a:p>
          <a:p>
            <a:pPr>
              <a:buFont typeface="Wingdings" pitchFamily="2" charset="2"/>
              <a:buChar char="Ø"/>
            </a:pPr>
            <a:endParaRPr lang="ru-RU" dirty="0"/>
          </a:p>
        </p:txBody>
      </p:sp>
      <p:pic>
        <p:nvPicPr>
          <p:cNvPr id="4" name="Рисунок 3" descr="1274954559_digitalconnectedworl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1844824"/>
            <a:ext cx="4213943" cy="3456384"/>
          </a:xfrm>
          <a:prstGeom prst="rect">
            <a:avLst/>
          </a:prstGeom>
        </p:spPr>
      </p:pic>
    </p:spTree>
  </p:cSld>
  <p:clrMapOvr>
    <a:masterClrMapping/>
  </p:clrMapOvr>
  <p:transition spd="slow"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851648" cy="1828800"/>
          </a:xfrm>
        </p:spPr>
        <p:txBody>
          <a:bodyPr>
            <a:normAutofit/>
          </a:bodyPr>
          <a:lstStyle/>
          <a:p>
            <a:r>
              <a:rPr lang="ru-RU" sz="4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Информационные угрозы и как они проявляются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2348880"/>
            <a:ext cx="3168352" cy="3744416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Источник угрозы – это потенциальные антропогенные, техногенные или стихийные носители угрозы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безопасности.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malwar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067944" y="2276872"/>
            <a:ext cx="4762500" cy="3933825"/>
          </a:xfrm>
          <a:prstGeom prst="rect">
            <a:avLst/>
          </a:prstGeom>
        </p:spPr>
      </p:pic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65996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2708920"/>
            <a:ext cx="5715000" cy="3810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188640"/>
            <a:ext cx="7128792" cy="26243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7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троян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 или троянский конь (</a:t>
            </a:r>
            <a:r>
              <a:rPr lang="en-US" sz="27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troj</a:t>
            </a: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b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червь (</a:t>
            </a: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worm);</a:t>
            </a:r>
            <a:b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шпион или </a:t>
            </a: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spy, </a:t>
            </a:r>
            <a:b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7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rootkick</a:t>
            </a: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 </a:t>
            </a:r>
            <a:b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en-US" sz="27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bot</a:t>
            </a: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27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zombie</a:t>
            </a:r>
            <a:r>
              <a:rPr lang="en-US" sz="27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7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newsflash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124744"/>
            <a:ext cx="5148064" cy="496855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Известные компьютерные черви типа </a:t>
            </a:r>
            <a:r>
              <a:rPr lang="ru-RU" sz="2400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IM-Worm</a:t>
            </a:r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имеют общий способ самораспространения — рассылку на обнаруженные записи </a:t>
            </a:r>
            <a:r>
              <a:rPr lang="ru-RU" sz="2400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контакт-листа</a:t>
            </a:r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интернет-пейджера</a:t>
            </a:r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 сообщений, содержащих URL на файл, расположенный на каком-либо </a:t>
            </a:r>
            <a:r>
              <a:rPr lang="ru-RU" sz="2400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веб-сервере</a:t>
            </a:r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Данный прием практически полностью повторяет один из используемых почтовыми червями способов </a:t>
            </a:r>
            <a:r>
              <a:rPr lang="ru-RU" sz="2400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саморассылки</a:t>
            </a:r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i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virengalerie_illus_worm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80112" y="2708920"/>
            <a:ext cx="3067050" cy="3581400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47664" y="836712"/>
            <a:ext cx="6408712" cy="675456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Троян или «</a:t>
            </a:r>
            <a:r>
              <a:rPr lang="ru-RU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троянкий</a:t>
            </a:r>
            <a:r>
              <a:rPr lang="ru-RU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конь»</a:t>
            </a:r>
            <a:endParaRPr lang="ru-RU" i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836712"/>
            <a:ext cx="4716016" cy="5688632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Пример заражения Трояном - вам приходит письмо от некой «знакомой» с текстом: - «Привет! Я только вернулась с моря - так клева отдохнула! Вот мои фотки - посмотри.», и вложенными файлами с расширением «.JPG». Вот эти самые файлы это и есть троянский конь в недрах которого спрятан вредоносный код. Наиболее часто встречающиеся источники заражения - электронная почта, сайты знакомств, сайты с музыкой, сайты с бесплатными ПО. Что делает «Троян»? Как правило, его задача открыть путь для остальных вирусов, выступить первым плацдармом</a:t>
            </a:r>
            <a:r>
              <a:rPr lang="ru-RU" sz="2000" b="1" i="1" dirty="0" smtClean="0">
                <a:solidFill>
                  <a:srgbClr val="6600FF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solidFill>
                <a:srgbClr val="66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trojan-viru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1772816"/>
            <a:ext cx="3965773" cy="3281094"/>
          </a:xfrm>
          <a:prstGeom prst="rect">
            <a:avLst/>
          </a:prstGeom>
        </p:spPr>
      </p:pic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67744" y="0"/>
            <a:ext cx="4579600" cy="923362"/>
          </a:xfrm>
        </p:spPr>
        <p:txBody>
          <a:bodyPr>
            <a:normAutofit/>
          </a:bodyPr>
          <a:lstStyle/>
          <a:p>
            <a:r>
              <a:rPr lang="en-US" sz="4400" b="1" i="1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bot</a:t>
            </a:r>
            <a:r>
              <a:rPr lang="en-US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en-US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zombie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908720"/>
            <a:ext cx="5364088" cy="4968552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Она позволяет злоумышленникам удаленно и скрытно управлять зараженными машинами. Причем управлять можно каждым зараженным ПК в отдельности, их группой и всей сетью целиком. Понятно, что пользователь зараженного компьютера («бота») и не догадывается, что его ПК используется </a:t>
            </a:r>
            <a:r>
              <a:rPr lang="ru-RU" sz="2400" b="1" i="1" dirty="0" err="1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киберпреступниками</a:t>
            </a:r>
            <a:r>
              <a:rPr lang="ru-RU" sz="2400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По этой причине зараженные компьютеры еще называются «зомби», а сеть, в которую они входят, – зомби-сетью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redlojena_socialnaya_set_oblachnix_vichisleni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966792" y="1772817"/>
            <a:ext cx="3177207" cy="2520280"/>
          </a:xfrm>
          <a:prstGeom prst="rect">
            <a:avLst/>
          </a:prstGeom>
        </p:spPr>
      </p:pic>
    </p:spTree>
  </p:cSld>
  <p:clrMapOvr>
    <a:masterClrMapping/>
  </p:clrMapOvr>
  <p:transition spd="slow">
    <p:split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27784" y="116632"/>
            <a:ext cx="4363576" cy="707338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Шпион или </a:t>
            </a:r>
            <a:r>
              <a:rPr lang="en-US" sz="44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spy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052736"/>
            <a:ext cx="6876256" cy="5805264"/>
          </a:xfrm>
        </p:spPr>
        <p:txBody>
          <a:bodyPr>
            <a:normAutofit lnSpcReduction="10000"/>
          </a:bodyPr>
          <a:lstStyle/>
          <a:p>
            <a:r>
              <a:rPr lang="ru-RU" b="1" i="1" dirty="0" smtClean="0">
                <a:solidFill>
                  <a:schemeClr val="bg1">
                    <a:lumMod val="75000"/>
                    <a:lumOff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Эти программы предназначены для шпионажа за пользователем. Это в первую очередь клавиатурные шпионы, всевозможные системы слежения за активностью пользователя. Интересной особенностью многих программ данной категории является то, что они зачастую вполне легально распространяются и продаются, снабжены подробной документацией и инсталлятором. Однако решаемые ими задачи (скрытный сбор информации, скрытная отправка собранной информации в соответствии с настройками не оставляет сомнений в вредоносности данных программ).</a:t>
            </a:r>
            <a:endParaRPr lang="ru-RU" b="1" i="1" dirty="0">
              <a:solidFill>
                <a:schemeClr val="bg1">
                  <a:lumMod val="75000"/>
                  <a:lumOff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713_1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76256" y="620688"/>
            <a:ext cx="2143125" cy="1971675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421</Words>
  <Application>Microsoft Office PowerPoint</Application>
  <PresentationFormat>Экран (4:3)</PresentationFormat>
  <Paragraphs>37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Поток</vt:lpstr>
      <vt:lpstr>информационная безопасность</vt:lpstr>
      <vt:lpstr>Мы живем в век взрывного развития информационных технологий. Виртуализация, рост количества социальных сетей привели к «вбросу» большого количества личных данных в online, «облачные вычисления» – все это придало новый импульс развитию сферы информационной безопасности.</vt:lpstr>
      <vt:lpstr>Основные цели и задачи информационной безопасности. </vt:lpstr>
      <vt:lpstr>Информационные угрозы и как они проявляются</vt:lpstr>
      <vt:lpstr> "троян" или троянский конь (troj); - червь (worm); - шпион или spy,  - rootkick;  - bot или zombie.</vt:lpstr>
      <vt:lpstr>Известные компьютерные черви типа IM-Worm имеют общий способ самораспространения — рассылку на обнаруженные записи контакт-листа интернет-пейджера сообщений, содержащих URL на файл, расположенный на каком-либо веб-сервере. Данный прием практически полностью повторяет один из используемых почтовыми червями способов саморассылки.</vt:lpstr>
      <vt:lpstr>Троян или «троянкий конь»</vt:lpstr>
      <vt:lpstr>bot или zombie</vt:lpstr>
      <vt:lpstr>Шпион или spy</vt:lpstr>
      <vt:lpstr>rootkick</vt:lpstr>
      <vt:lpstr>Методы защиты информации от информационных угроз. </vt:lpstr>
      <vt:lpstr>Слайд 12</vt:lpstr>
      <vt:lpstr>Топ-5 самых надёжных антивирусных програм 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информационная безопасность</dc:title>
  <dc:creator>Колька</dc:creator>
  <cp:lastModifiedBy>Admin</cp:lastModifiedBy>
  <cp:revision>23</cp:revision>
  <dcterms:created xsi:type="dcterms:W3CDTF">2013-03-30T21:10:27Z</dcterms:created>
  <dcterms:modified xsi:type="dcterms:W3CDTF">2019-12-18T17:59:34Z</dcterms:modified>
</cp:coreProperties>
</file>