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73" r:id="rId7"/>
    <p:sldId id="261" r:id="rId8"/>
    <p:sldId id="262" r:id="rId9"/>
    <p:sldId id="274" r:id="rId10"/>
    <p:sldId id="275" r:id="rId11"/>
    <p:sldId id="276" r:id="rId12"/>
    <p:sldId id="267" r:id="rId13"/>
    <p:sldId id="277" r:id="rId14"/>
    <p:sldId id="278" r:id="rId15"/>
    <p:sldId id="279" r:id="rId16"/>
    <p:sldId id="280" r:id="rId17"/>
    <p:sldId id="281" r:id="rId18"/>
    <p:sldId id="282" r:id="rId19"/>
    <p:sldId id="283" r:id="rId20"/>
    <p:sldId id="271" r:id="rId2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12/16/2019</a:t>
            </a:fld>
            <a:endParaRPr lang="en-US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12/16/2019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12/16/2019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12/16/2019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12/16/2019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12/16/2019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12/16/2019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12/16/2019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12/16/2019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12/16/2019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12/16/2019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12/16/2019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2286000"/>
            <a:ext cx="7498080" cy="17526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dirty="0" smtClean="0"/>
              <a:t>Современные логопедические технологии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0" y="5257800"/>
            <a:ext cx="4437888" cy="76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Выполнила: учитель-логопед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Тишинская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А.Е.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lum bright="-10000"/>
          </a:blip>
          <a:srcRect l="2086" t="83436" r="79139"/>
          <a:stretch>
            <a:fillRect/>
          </a:stretch>
        </p:blipFill>
        <p:spPr bwMode="auto">
          <a:xfrm>
            <a:off x="6400800" y="3886200"/>
            <a:ext cx="2319867" cy="260985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47800" y="457200"/>
            <a:ext cx="7498080" cy="5943600"/>
          </a:xfrm>
        </p:spPr>
        <p:txBody>
          <a:bodyPr>
            <a:normAutofit fontScale="55000" lnSpcReduction="20000"/>
          </a:bodyPr>
          <a:lstStyle/>
          <a:p>
            <a:pPr fontAlgn="base">
              <a:buNone/>
            </a:pPr>
            <a:r>
              <a:rPr lang="ru-RU" b="1" dirty="0" smtClean="0"/>
              <a:t>Варианты игр:</a:t>
            </a:r>
          </a:p>
          <a:p>
            <a:pPr lvl="0" fontAlgn="base"/>
            <a:r>
              <a:rPr lang="ru-RU" dirty="0" smtClean="0"/>
              <a:t>создание отпечатков кулачков, ладоней;</a:t>
            </a:r>
          </a:p>
          <a:p>
            <a:pPr lvl="0" fontAlgn="base"/>
            <a:r>
              <a:rPr lang="ru-RU" dirty="0" smtClean="0"/>
              <a:t>поочередное сжимание и разжимание пальцев, погруженных в песок;</a:t>
            </a:r>
          </a:p>
          <a:p>
            <a:pPr lvl="0" fontAlgn="base"/>
            <a:r>
              <a:rPr lang="ru-RU" dirty="0" smtClean="0"/>
              <a:t>скольжение ладонями по песку (круговые, зигзагообразные движения);</a:t>
            </a:r>
          </a:p>
          <a:p>
            <a:pPr lvl="0" fontAlgn="base"/>
            <a:r>
              <a:rPr lang="ru-RU" dirty="0" smtClean="0"/>
              <a:t>рисование всевозможных узоров на поверхности песка;</a:t>
            </a:r>
          </a:p>
          <a:p>
            <a:pPr lvl="0" fontAlgn="base"/>
            <a:r>
              <a:rPr lang="ru-RU" dirty="0" smtClean="0"/>
              <a:t>закапывание предметов в песок с последующим его сдуванием для обнаружения спрятанного.</a:t>
            </a:r>
          </a:p>
          <a:p>
            <a:pPr fontAlgn="base">
              <a:buNone/>
            </a:pPr>
            <a:r>
              <a:rPr lang="ru-RU" b="1" dirty="0" smtClean="0"/>
              <a:t>Преимущества метода:</a:t>
            </a:r>
          </a:p>
          <a:p>
            <a:pPr lvl="0" fontAlgn="base"/>
            <a:r>
              <a:rPr lang="ru-RU" dirty="0" smtClean="0"/>
              <a:t>работа с природным материалом, обладающим собственной положительной энергетикой;</a:t>
            </a:r>
          </a:p>
          <a:p>
            <a:pPr lvl="0" fontAlgn="base"/>
            <a:r>
              <a:rPr lang="ru-RU" dirty="0" smtClean="0"/>
              <a:t>активизация чувствительных нервных окончаний на кончиках пальцев;</a:t>
            </a:r>
          </a:p>
          <a:p>
            <a:pPr lvl="0" fontAlgn="base"/>
            <a:r>
              <a:rPr lang="ru-RU" dirty="0" smtClean="0"/>
              <a:t>снятие мышечного, </a:t>
            </a:r>
            <a:r>
              <a:rPr lang="ru-RU" dirty="0" err="1" smtClean="0"/>
              <a:t>психоэмоционального</a:t>
            </a:r>
            <a:r>
              <a:rPr lang="ru-RU" dirty="0" smtClean="0"/>
              <a:t> напряжения ребенка;</a:t>
            </a:r>
          </a:p>
          <a:p>
            <a:pPr lvl="0" fontAlgn="base"/>
            <a:r>
              <a:rPr lang="ru-RU" dirty="0" smtClean="0"/>
              <a:t>совершенствование зрительно-пространственной ориентировки;</a:t>
            </a:r>
          </a:p>
          <a:p>
            <a:pPr lvl="0" fontAlgn="base"/>
            <a:r>
              <a:rPr lang="ru-RU" dirty="0" smtClean="0"/>
              <a:t>развитие моторики рук.</a:t>
            </a:r>
          </a:p>
          <a:p>
            <a:pPr fontAlgn="base">
              <a:buNone/>
            </a:pPr>
            <a:r>
              <a:rPr lang="ru-RU" b="1" dirty="0" smtClean="0"/>
              <a:t>Противопоказания:</a:t>
            </a:r>
          </a:p>
          <a:p>
            <a:pPr lvl="0" fontAlgn="base"/>
            <a:r>
              <a:rPr lang="ru-RU" dirty="0" smtClean="0"/>
              <a:t>кожные болезни;</a:t>
            </a:r>
          </a:p>
          <a:p>
            <a:pPr lvl="0" fontAlgn="base"/>
            <a:r>
              <a:rPr lang="ru-RU" dirty="0" smtClean="0"/>
              <a:t>повреждения на руках (царапины, порезы, ссадины);</a:t>
            </a:r>
          </a:p>
          <a:p>
            <a:pPr lvl="0" fontAlgn="base"/>
            <a:r>
              <a:rPr lang="ru-RU" dirty="0" smtClean="0"/>
              <a:t>наличие бронхиальной астмы или аллергии на пыль;</a:t>
            </a:r>
          </a:p>
          <a:p>
            <a:pPr lvl="0" fontAlgn="base"/>
            <a:r>
              <a:rPr lang="ru-RU" dirty="0" smtClean="0"/>
              <a:t>повышенная тревожность ребенка.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Мнемотехника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90600" y="990600"/>
            <a:ext cx="7879080" cy="5410200"/>
          </a:xfrm>
        </p:spPr>
        <p:txBody>
          <a:bodyPr>
            <a:normAutofit fontScale="70000" lnSpcReduction="20000"/>
          </a:bodyPr>
          <a:lstStyle/>
          <a:p>
            <a:pPr fontAlgn="base">
              <a:buNone/>
            </a:pPr>
            <a:r>
              <a:rPr lang="ru-RU" dirty="0" smtClean="0"/>
              <a:t>     Среди современных логопедических технологий и методик очень популярна мнемотехника. Это совокупность приемов и правил, которые облегчают процесс запоминания информации. Суть ее заключается в том, что на слова или небольшие словосочетания надо придумывать картинки. В результате, весь текст зарисовывается в схемах. Смотря на них, малыш с легкостью воспроизводит стих, загадку или скороговорку.</a:t>
            </a:r>
          </a:p>
          <a:p>
            <a:pPr fontAlgn="base">
              <a:buNone/>
            </a:pPr>
            <a:r>
              <a:rPr lang="ru-RU" dirty="0" smtClean="0"/>
              <a:t>     Используя мнемотехнику можно добиться развития слухового и зрительного внимания, памяти, ассоциативного мышления, связной речи. Кроме того, ускоряется процесс автоматизации и дифференциации поставленных звуков.</a:t>
            </a:r>
          </a:p>
          <a:p>
            <a:pPr fontAlgn="base">
              <a:buNone/>
            </a:pPr>
            <a:r>
              <a:rPr lang="ru-RU" dirty="0" smtClean="0"/>
              <a:t>Результаты занятий:</a:t>
            </a:r>
          </a:p>
          <a:p>
            <a:pPr lvl="0" fontAlgn="base"/>
            <a:r>
              <a:rPr lang="ru-RU" dirty="0" smtClean="0"/>
              <a:t>расширение словарного запаса;</a:t>
            </a:r>
          </a:p>
          <a:p>
            <a:pPr lvl="0" fontAlgn="base"/>
            <a:r>
              <a:rPr lang="ru-RU" dirty="0" smtClean="0"/>
              <a:t>появление интереса к заучиванию стихов, придумыванию историй;</a:t>
            </a:r>
          </a:p>
          <a:p>
            <a:pPr lvl="0" fontAlgn="base"/>
            <a:r>
              <a:rPr lang="ru-RU" dirty="0" smtClean="0"/>
              <a:t>увеличение знаний об окружающем мире.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371600" y="204216"/>
            <a:ext cx="7406640" cy="1472184"/>
          </a:xfrm>
        </p:spPr>
        <p:txBody>
          <a:bodyPr/>
          <a:lstStyle/>
          <a:p>
            <a:pPr algn="ctr"/>
            <a:r>
              <a:rPr lang="ru-RU" b="1" dirty="0" err="1" smtClean="0"/>
              <a:t>Сказкотерапия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127960290_8651687Rasskazi_skazku.jpg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5105400" y="3352800"/>
            <a:ext cx="3721100" cy="3276600"/>
          </a:xfrm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447800" y="1066800"/>
            <a:ext cx="76962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Методика является отдельной ветвью психотерапии, впервые появилась в Санкт-Петербурге. Она заключается в использовании сказочной формы для речевого развития личности, расширения сознания и улучшения взаимодействия через речь.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В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сказкотерапии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подразумевается использование не столько уже придуманных историй, сколько создание новых.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1371600" y="3429000"/>
            <a:ext cx="37338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Типы сказок: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Медитативная.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Психотерапевтическая.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Психокоррекционная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Психологическая.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Дидактическая.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00" y="762000"/>
            <a:ext cx="7498080" cy="5105400"/>
          </a:xfrm>
        </p:spPr>
        <p:txBody>
          <a:bodyPr>
            <a:normAutofit fontScale="70000" lnSpcReduction="20000"/>
          </a:bodyPr>
          <a:lstStyle/>
          <a:p>
            <a:pPr fontAlgn="base">
              <a:buNone/>
            </a:pPr>
            <a:r>
              <a:rPr lang="ru-RU" sz="3400" dirty="0" smtClean="0"/>
              <a:t>Перечень коррекционных задач </a:t>
            </a:r>
            <a:r>
              <a:rPr lang="ru-RU" sz="3400" dirty="0" err="1" smtClean="0"/>
              <a:t>сказкотерапии</a:t>
            </a:r>
            <a:r>
              <a:rPr lang="ru-RU" sz="3400" dirty="0" smtClean="0"/>
              <a:t>:</a:t>
            </a:r>
          </a:p>
          <a:p>
            <a:pPr lvl="0" fontAlgn="base"/>
            <a:r>
              <a:rPr lang="ru-RU" sz="3400" dirty="0" smtClean="0"/>
              <a:t>взаимосвязь моторного, слухового и зрительного анализаторов;</a:t>
            </a:r>
          </a:p>
          <a:p>
            <a:pPr lvl="0" fontAlgn="base"/>
            <a:r>
              <a:rPr lang="ru-RU" sz="3400" dirty="0" smtClean="0"/>
              <a:t>эффективная игровая мотивация детской речи;</a:t>
            </a:r>
          </a:p>
          <a:p>
            <a:pPr lvl="0" fontAlgn="base"/>
            <a:r>
              <a:rPr lang="ru-RU" sz="3400" dirty="0" smtClean="0"/>
              <a:t>усовершенствование звуковой речи;</a:t>
            </a:r>
          </a:p>
          <a:p>
            <a:pPr lvl="0" fontAlgn="base"/>
            <a:r>
              <a:rPr lang="ru-RU" sz="3400" dirty="0" smtClean="0"/>
              <a:t>усовершенствование лексико-грамматических языковых средств;</a:t>
            </a:r>
          </a:p>
          <a:p>
            <a:pPr lvl="0" fontAlgn="base"/>
            <a:r>
              <a:rPr lang="ru-RU" sz="3400" dirty="0" smtClean="0"/>
              <a:t>создание коммуникативной направленности всех детских высказываний.</a:t>
            </a:r>
          </a:p>
          <a:p>
            <a:pPr fontAlgn="base">
              <a:buNone/>
            </a:pPr>
            <a:endParaRPr lang="ru-RU" sz="3400" dirty="0" smtClean="0"/>
          </a:p>
          <a:p>
            <a:pPr fontAlgn="base">
              <a:buNone/>
            </a:pPr>
            <a:r>
              <a:rPr lang="ru-RU" sz="3400" dirty="0" smtClean="0"/>
              <a:t>Методы </a:t>
            </a:r>
            <a:r>
              <a:rPr lang="ru-RU" sz="3400" dirty="0" err="1" smtClean="0"/>
              <a:t>сказкотерапии</a:t>
            </a:r>
            <a:r>
              <a:rPr lang="ru-RU" sz="3400" dirty="0" smtClean="0"/>
              <a:t>:</a:t>
            </a:r>
          </a:p>
          <a:p>
            <a:pPr lvl="0" fontAlgn="base"/>
            <a:r>
              <a:rPr lang="ru-RU" sz="3400" dirty="0" smtClean="0"/>
              <a:t>рисование сказок;</a:t>
            </a:r>
          </a:p>
          <a:p>
            <a:pPr lvl="0" fontAlgn="base"/>
            <a:r>
              <a:rPr lang="ru-RU" sz="3400" dirty="0" smtClean="0"/>
              <a:t>создание кукол;</a:t>
            </a:r>
          </a:p>
          <a:p>
            <a:pPr lvl="0" fontAlgn="base"/>
            <a:r>
              <a:rPr lang="ru-RU" sz="3400" dirty="0" smtClean="0"/>
              <a:t>рассказывание и сочинительство.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err="1" smtClean="0"/>
              <a:t>Логоритмика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90600" y="914400"/>
            <a:ext cx="7543800" cy="1524000"/>
          </a:xfrm>
        </p:spPr>
        <p:txBody>
          <a:bodyPr>
            <a:normAutofit fontScale="70000" lnSpcReduction="20000"/>
          </a:bodyPr>
          <a:lstStyle/>
          <a:p>
            <a:pPr fontAlgn="base">
              <a:buNone/>
            </a:pPr>
            <a:r>
              <a:rPr lang="ru-RU" dirty="0" smtClean="0"/>
              <a:t>   </a:t>
            </a:r>
            <a:r>
              <a:rPr lang="ru-RU" dirty="0" smtClean="0"/>
              <a:t>    </a:t>
            </a:r>
            <a:r>
              <a:rPr lang="ru-RU" dirty="0" smtClean="0"/>
              <a:t>Это современная логопедическая технология, которая представляет собой комплекс музыкально-речевых, </a:t>
            </a:r>
            <a:r>
              <a:rPr lang="ru-RU" dirty="0" err="1" smtClean="0"/>
              <a:t>речедвигательных</a:t>
            </a:r>
            <a:r>
              <a:rPr lang="ru-RU" dirty="0" smtClean="0"/>
              <a:t> и музыкально-двигательных упражнений. Занятия проводит учитель-логопед в школе или </a:t>
            </a:r>
            <a:r>
              <a:rPr lang="ru-RU" dirty="0" err="1" smtClean="0"/>
              <a:t>доу</a:t>
            </a:r>
            <a:r>
              <a:rPr lang="ru-RU" dirty="0" smtClean="0"/>
              <a:t> (дошкольном образовательном учреждении).</a:t>
            </a:r>
          </a:p>
          <a:p>
            <a:pPr fontAlgn="base"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47800" y="2514600"/>
            <a:ext cx="6858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В результате занятий дети учатся переключаться с одного вида деятельности на другой, выразительно двигаться, развивать творческие способности. У них развивается выносливость, сила, ловкость, чувство равновесия. Также происходит  тренировка и укрепление мышц, формируется красивая осанка. </a:t>
            </a:r>
            <a:r>
              <a:rPr lang="ru-RU" sz="2000" dirty="0" err="1" smtClean="0"/>
              <a:t>Логоритимика</a:t>
            </a:r>
            <a:r>
              <a:rPr lang="ru-RU" sz="2000" dirty="0" smtClean="0"/>
              <a:t> помогает успокаивать активных детей и подбодряет медлительных.</a:t>
            </a:r>
            <a:endParaRPr lang="ru-RU" sz="2000" dirty="0"/>
          </a:p>
        </p:txBody>
      </p:sp>
      <p:pic>
        <p:nvPicPr>
          <p:cNvPr id="6" name="Picture 4" descr="C:\Users\Lenovo\Desktop\full_qwGZTFN8.jpg"/>
          <p:cNvPicPr>
            <a:picLocks noChangeAspect="1" noChangeArrowheads="1"/>
          </p:cNvPicPr>
          <p:nvPr/>
        </p:nvPicPr>
        <p:blipFill>
          <a:blip r:embed="rId2"/>
          <a:srcRect l="19481" t="38608" r="17040" b="19015"/>
          <a:stretch>
            <a:fillRect/>
          </a:stretch>
        </p:blipFill>
        <p:spPr bwMode="auto">
          <a:xfrm>
            <a:off x="3200400" y="4800600"/>
            <a:ext cx="3352800" cy="18698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95400" y="457200"/>
            <a:ext cx="7498080" cy="4800600"/>
          </a:xfrm>
        </p:spPr>
        <p:txBody>
          <a:bodyPr>
            <a:normAutofit fontScale="70000" lnSpcReduction="20000"/>
          </a:bodyPr>
          <a:lstStyle/>
          <a:p>
            <a:pPr fontAlgn="base">
              <a:buNone/>
            </a:pPr>
            <a:r>
              <a:rPr lang="ru-RU" dirty="0" smtClean="0"/>
              <a:t>Варианты занятий:</a:t>
            </a:r>
          </a:p>
          <a:p>
            <a:pPr lvl="0" fontAlgn="base"/>
            <a:r>
              <a:rPr lang="ru-RU" dirty="0" smtClean="0"/>
              <a:t>танцы, пение;</a:t>
            </a:r>
          </a:p>
          <a:p>
            <a:pPr lvl="0" fontAlgn="base"/>
            <a:r>
              <a:rPr lang="ru-RU" dirty="0" smtClean="0"/>
              <a:t>игры на музыкальных инструментах;</a:t>
            </a:r>
          </a:p>
          <a:p>
            <a:pPr lvl="0" fontAlgn="base"/>
            <a:r>
              <a:rPr lang="ru-RU" dirty="0" smtClean="0"/>
              <a:t>сочетание пения и дыхательных упражнений;</a:t>
            </a:r>
          </a:p>
          <a:p>
            <a:pPr lvl="0" fontAlgn="base"/>
            <a:r>
              <a:rPr lang="ru-RU" dirty="0" smtClean="0"/>
              <a:t>игры со звукоподражанием;</a:t>
            </a:r>
          </a:p>
          <a:p>
            <a:pPr lvl="0" fontAlgn="base"/>
            <a:r>
              <a:rPr lang="ru-RU" dirty="0" err="1" smtClean="0"/>
              <a:t>чистоговорки</a:t>
            </a:r>
            <a:r>
              <a:rPr lang="ru-RU" dirty="0" smtClean="0"/>
              <a:t>;</a:t>
            </a:r>
          </a:p>
          <a:p>
            <a:pPr lvl="0" fontAlgn="base"/>
            <a:r>
              <a:rPr lang="ru-RU" dirty="0" smtClean="0"/>
              <a:t>пение и ходьба в разных направлениях.</a:t>
            </a:r>
          </a:p>
          <a:p>
            <a:pPr fontAlgn="base">
              <a:buNone/>
            </a:pPr>
            <a:r>
              <a:rPr lang="ru-RU" dirty="0" err="1" smtClean="0"/>
              <a:t>Логоритмика</a:t>
            </a:r>
            <a:r>
              <a:rPr lang="ru-RU" dirty="0" smtClean="0"/>
              <a:t> необходима в следующих случаях:</a:t>
            </a:r>
          </a:p>
          <a:p>
            <a:pPr lvl="0" fontAlgn="base"/>
            <a:r>
              <a:rPr lang="ru-RU" dirty="0" smtClean="0"/>
              <a:t>в период интенсивного формирования речи;</a:t>
            </a:r>
          </a:p>
          <a:p>
            <a:pPr lvl="0" fontAlgn="base"/>
            <a:r>
              <a:rPr lang="ru-RU" dirty="0" smtClean="0"/>
              <a:t>дизартрии;</a:t>
            </a:r>
          </a:p>
          <a:p>
            <a:pPr lvl="0" fontAlgn="base"/>
            <a:r>
              <a:rPr lang="ru-RU" dirty="0" smtClean="0"/>
              <a:t>недостаточно развитая моторика и координация движений;</a:t>
            </a:r>
          </a:p>
          <a:p>
            <a:pPr lvl="0" fontAlgn="base"/>
            <a:r>
              <a:rPr lang="ru-RU" dirty="0" smtClean="0"/>
              <a:t>чересчур быстрая или медленная прерывистая речь;</a:t>
            </a:r>
          </a:p>
          <a:p>
            <a:pPr lvl="0" fontAlgn="base"/>
            <a:r>
              <a:rPr lang="ru-RU" dirty="0" smtClean="0"/>
              <a:t>заикание.</a:t>
            </a:r>
          </a:p>
          <a:p>
            <a:endParaRPr lang="ru-RU" dirty="0"/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1295400" y="5486400"/>
            <a:ext cx="74676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inherit"/>
                <a:ea typeface="Times New Roman" pitchFamily="18" charset="0"/>
                <a:cs typeface="Arial" pitchFamily="34" charset="0"/>
              </a:rPr>
              <a:t>Заниматься следует с учетом особенностей ребенка. Когда у него что-то не получается, надо упрощать задание. Если есть проблемы со звуками или мелкой моторикой, то важно увеличивать количество соответствующих упражнений.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Музыкотерапия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47800" y="990600"/>
            <a:ext cx="7498080" cy="5486400"/>
          </a:xfrm>
        </p:spPr>
        <p:txBody>
          <a:bodyPr>
            <a:normAutofit fontScale="55000" lnSpcReduction="20000"/>
          </a:bodyPr>
          <a:lstStyle/>
          <a:p>
            <a:pPr fontAlgn="base">
              <a:buNone/>
            </a:pPr>
            <a:r>
              <a:rPr lang="ru-RU" dirty="0" smtClean="0"/>
              <a:t>Музыка повышает тонус коры головного мозга, вызывает приятные</a:t>
            </a:r>
          </a:p>
          <a:p>
            <a:pPr fontAlgn="base">
              <a:buNone/>
            </a:pPr>
            <a:r>
              <a:rPr lang="ru-RU" dirty="0" smtClean="0"/>
              <a:t> эмоции, стимулирует кровообращение и дыхание. Она помогает</a:t>
            </a:r>
          </a:p>
          <a:p>
            <a:pPr fontAlgn="base">
              <a:buNone/>
            </a:pPr>
            <a:r>
              <a:rPr lang="ru-RU" dirty="0" smtClean="0"/>
              <a:t> сформировать навык вслушиваться и анализировать звучание мелодий. </a:t>
            </a:r>
          </a:p>
          <a:p>
            <a:pPr fontAlgn="base">
              <a:buNone/>
            </a:pPr>
            <a:r>
              <a:rPr lang="ru-RU" dirty="0" smtClean="0"/>
              <a:t>Музыкальную терапию используют для терапии и профилактики ряда</a:t>
            </a:r>
          </a:p>
          <a:p>
            <a:pPr fontAlgn="base">
              <a:buNone/>
            </a:pPr>
            <a:r>
              <a:rPr lang="ru-RU" dirty="0" smtClean="0"/>
              <a:t> патологических состояний.</a:t>
            </a:r>
          </a:p>
          <a:p>
            <a:pPr fontAlgn="base">
              <a:buNone/>
            </a:pPr>
            <a:r>
              <a:rPr lang="ru-RU" b="1" dirty="0" smtClean="0"/>
              <a:t>Варианты занятий:</a:t>
            </a:r>
          </a:p>
          <a:p>
            <a:pPr lvl="0" fontAlgn="base"/>
            <a:r>
              <a:rPr lang="ru-RU" dirty="0" smtClean="0"/>
              <a:t>слушание музыки;</a:t>
            </a:r>
          </a:p>
          <a:p>
            <a:pPr lvl="0" fontAlgn="base"/>
            <a:r>
              <a:rPr lang="ru-RU" dirty="0" smtClean="0"/>
              <a:t>пение;</a:t>
            </a:r>
          </a:p>
          <a:p>
            <a:pPr lvl="0" fontAlgn="base"/>
            <a:r>
              <a:rPr lang="ru-RU" dirty="0" smtClean="0"/>
              <a:t>игра на музыкальных инструментах;</a:t>
            </a:r>
          </a:p>
          <a:p>
            <a:pPr lvl="0" fontAlgn="base"/>
            <a:r>
              <a:rPr lang="ru-RU" dirty="0" smtClean="0"/>
              <a:t>элементы театрализации;</a:t>
            </a:r>
          </a:p>
          <a:p>
            <a:pPr lvl="0" fontAlgn="base"/>
            <a:r>
              <a:rPr lang="ru-RU" dirty="0" err="1" smtClean="0"/>
              <a:t>музыкорисование</a:t>
            </a:r>
            <a:r>
              <a:rPr lang="ru-RU" dirty="0" smtClean="0"/>
              <a:t>.</a:t>
            </a:r>
          </a:p>
          <a:p>
            <a:pPr fontAlgn="base">
              <a:buNone/>
            </a:pPr>
            <a:r>
              <a:rPr lang="ru-RU" b="1" dirty="0" smtClean="0"/>
              <a:t>Результаты музыкальной терапии:</a:t>
            </a:r>
          </a:p>
          <a:p>
            <a:pPr lvl="0" fontAlgn="base"/>
            <a:r>
              <a:rPr lang="ru-RU" dirty="0" smtClean="0"/>
              <a:t>нормализация эмоционального состояния;</a:t>
            </a:r>
          </a:p>
          <a:p>
            <a:pPr lvl="0" fontAlgn="base"/>
            <a:r>
              <a:rPr lang="ru-RU" dirty="0" smtClean="0"/>
              <a:t>выработка навыков использования голоса;</a:t>
            </a:r>
          </a:p>
          <a:p>
            <a:pPr lvl="0" fontAlgn="base"/>
            <a:r>
              <a:rPr lang="ru-RU" dirty="0" smtClean="0"/>
              <a:t>устранение страхов речевых и двигательных расстройств;</a:t>
            </a:r>
          </a:p>
          <a:p>
            <a:pPr lvl="0" fontAlgn="base"/>
            <a:r>
              <a:rPr lang="ru-RU" dirty="0" smtClean="0"/>
              <a:t>развитие чувства ритма, самостоятельности, активности;</a:t>
            </a:r>
          </a:p>
          <a:p>
            <a:pPr lvl="0" fontAlgn="base"/>
            <a:r>
              <a:rPr lang="ru-RU" dirty="0" smtClean="0"/>
              <a:t>стимуляция слухового восприятия;</a:t>
            </a:r>
          </a:p>
          <a:p>
            <a:pPr lvl="0" fontAlgn="base"/>
            <a:r>
              <a:rPr lang="ru-RU" dirty="0" smtClean="0"/>
              <a:t>воспроизведение музыкальных образов.</a:t>
            </a:r>
          </a:p>
          <a:p>
            <a:endParaRPr lang="ru-RU" dirty="0"/>
          </a:p>
        </p:txBody>
      </p:sp>
      <p:pic>
        <p:nvPicPr>
          <p:cNvPr id="4" name="Picture 3" descr="C:\Users\Lenovo\Desktop\img0.jpg"/>
          <p:cNvPicPr>
            <a:picLocks noChangeAspect="1" noChangeArrowheads="1"/>
          </p:cNvPicPr>
          <p:nvPr/>
        </p:nvPicPr>
        <p:blipFill>
          <a:blip r:embed="rId2"/>
          <a:srcRect l="36667" t="24444"/>
          <a:stretch>
            <a:fillRect/>
          </a:stretch>
        </p:blipFill>
        <p:spPr bwMode="auto">
          <a:xfrm>
            <a:off x="5943600" y="2286000"/>
            <a:ext cx="2895601" cy="2590800"/>
          </a:xfrm>
          <a:prstGeom prst="ellipse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/>
              <a:t>Изотерапия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00" y="1143000"/>
            <a:ext cx="7498080" cy="4953000"/>
          </a:xfrm>
        </p:spPr>
        <p:txBody>
          <a:bodyPr>
            <a:normAutofit fontScale="70000" lnSpcReduction="20000"/>
          </a:bodyPr>
          <a:lstStyle/>
          <a:p>
            <a:pPr fontAlgn="base">
              <a:buNone/>
            </a:pPr>
            <a:r>
              <a:rPr lang="ru-RU" dirty="0" smtClean="0"/>
              <a:t>Занятия </a:t>
            </a:r>
            <a:r>
              <a:rPr lang="ru-RU" dirty="0" err="1" smtClean="0"/>
              <a:t>изотерапией</a:t>
            </a:r>
            <a:r>
              <a:rPr lang="ru-RU" dirty="0" smtClean="0"/>
              <a:t> </a:t>
            </a:r>
            <a:endParaRPr lang="ru-RU" dirty="0" smtClean="0"/>
          </a:p>
          <a:p>
            <a:pPr fontAlgn="base">
              <a:buNone/>
            </a:pPr>
            <a:r>
              <a:rPr lang="ru-RU" dirty="0" smtClean="0"/>
              <a:t>помогают </a:t>
            </a:r>
            <a:r>
              <a:rPr lang="ru-RU" dirty="0" smtClean="0"/>
              <a:t>личности </a:t>
            </a:r>
            <a:endParaRPr lang="ru-RU" dirty="0" smtClean="0"/>
          </a:p>
          <a:p>
            <a:pPr fontAlgn="base">
              <a:buNone/>
            </a:pPr>
            <a:r>
              <a:rPr lang="ru-RU" dirty="0" err="1" smtClean="0"/>
              <a:t>самовыражаться</a:t>
            </a:r>
            <a:r>
              <a:rPr lang="ru-RU" dirty="0" smtClean="0"/>
              <a:t> </a:t>
            </a:r>
            <a:r>
              <a:rPr lang="ru-RU" dirty="0" smtClean="0"/>
              <a:t>и </a:t>
            </a:r>
            <a:endParaRPr lang="ru-RU" dirty="0" smtClean="0"/>
          </a:p>
          <a:p>
            <a:pPr fontAlgn="base">
              <a:buNone/>
            </a:pPr>
            <a:r>
              <a:rPr lang="ru-RU" dirty="0" smtClean="0"/>
              <a:t>реализовываться </a:t>
            </a:r>
            <a:r>
              <a:rPr lang="ru-RU" dirty="0" smtClean="0"/>
              <a:t>в </a:t>
            </a:r>
            <a:endParaRPr lang="ru-RU" dirty="0" smtClean="0"/>
          </a:p>
          <a:p>
            <a:pPr fontAlgn="base">
              <a:buNone/>
            </a:pPr>
            <a:r>
              <a:rPr lang="ru-RU" dirty="0" smtClean="0"/>
              <a:t>творчестве</a:t>
            </a:r>
            <a:r>
              <a:rPr lang="ru-RU" dirty="0" smtClean="0"/>
              <a:t>. </a:t>
            </a:r>
            <a:endParaRPr lang="ru-RU" dirty="0" smtClean="0"/>
          </a:p>
          <a:p>
            <a:pPr fontAlgn="base">
              <a:buNone/>
            </a:pPr>
            <a:endParaRPr lang="ru-RU" dirty="0" smtClean="0"/>
          </a:p>
          <a:p>
            <a:pPr fontAlgn="base">
              <a:buNone/>
            </a:pPr>
            <a:r>
              <a:rPr lang="ru-RU" dirty="0" smtClean="0"/>
              <a:t>Цель </a:t>
            </a:r>
            <a:r>
              <a:rPr lang="ru-RU" dirty="0" smtClean="0"/>
              <a:t>методики – это развитие </a:t>
            </a:r>
            <a:endParaRPr lang="ru-RU" dirty="0" smtClean="0"/>
          </a:p>
          <a:p>
            <a:pPr fontAlgn="base">
              <a:buNone/>
            </a:pPr>
            <a:r>
              <a:rPr lang="ru-RU" dirty="0" smtClean="0"/>
              <a:t>связной </a:t>
            </a:r>
            <a:r>
              <a:rPr lang="ru-RU" dirty="0" smtClean="0"/>
              <a:t>речи, артикуляционного аппарата и </a:t>
            </a:r>
            <a:r>
              <a:rPr lang="ru-RU" dirty="0" smtClean="0"/>
              <a:t>мелкой</a:t>
            </a:r>
          </a:p>
          <a:p>
            <a:pPr fontAlgn="base">
              <a:buNone/>
            </a:pPr>
            <a:r>
              <a:rPr lang="ru-RU" dirty="0" smtClean="0"/>
              <a:t> моторики</a:t>
            </a:r>
            <a:r>
              <a:rPr lang="ru-RU" dirty="0" smtClean="0"/>
              <a:t>.</a:t>
            </a:r>
          </a:p>
          <a:p>
            <a:pPr fontAlgn="base">
              <a:buNone/>
            </a:pPr>
            <a:r>
              <a:rPr lang="ru-RU" dirty="0" smtClean="0"/>
              <a:t>Есть несколько вариантов занятий:</a:t>
            </a:r>
          </a:p>
          <a:p>
            <a:pPr lvl="0" fontAlgn="base"/>
            <a:r>
              <a:rPr lang="ru-RU" dirty="0" smtClean="0"/>
              <a:t>рисование на манной крупе;</a:t>
            </a:r>
          </a:p>
          <a:p>
            <a:pPr lvl="0" fontAlgn="base"/>
            <a:r>
              <a:rPr lang="ru-RU" dirty="0" smtClean="0"/>
              <a:t>пальцевая живопись;</a:t>
            </a:r>
          </a:p>
          <a:p>
            <a:pPr lvl="0" fontAlgn="base"/>
            <a:r>
              <a:rPr lang="ru-RU" dirty="0" err="1" smtClean="0"/>
              <a:t>кляксография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5" name="Picture 5" descr="C:\Users\Lenovo\Desktop\photodune-2814199-hands-in-the-paint-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28600"/>
            <a:ext cx="4215941" cy="3276600"/>
          </a:xfrm>
          <a:prstGeom prst="ellipse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err="1" smtClean="0"/>
              <a:t>Цветотерапия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95400" y="1143000"/>
            <a:ext cx="7467600" cy="3124200"/>
          </a:xfrm>
        </p:spPr>
        <p:txBody>
          <a:bodyPr>
            <a:normAutofit fontScale="92500" lnSpcReduction="10000"/>
          </a:bodyPr>
          <a:lstStyle/>
          <a:p>
            <a:pPr fontAlgn="base">
              <a:buNone/>
            </a:pPr>
            <a:r>
              <a:rPr lang="ru-RU" dirty="0" smtClean="0"/>
              <a:t>    Это современная логопедическая технология, предназначенная для коррекции речевых и психологических нарушений. Ученые уже давно доказали, что цвета влияют на эмоциональное, интеллектуальное и психологическое состояние людей.</a:t>
            </a:r>
            <a:endParaRPr lang="ru-RU" dirty="0"/>
          </a:p>
        </p:txBody>
      </p:sp>
      <p:pic>
        <p:nvPicPr>
          <p:cNvPr id="4" name="Рисунок 13" descr="Цветотерапия для коррекции речевых нарушен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0" y="4495800"/>
            <a:ext cx="3886200" cy="20085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0" y="4400550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 fontAlgn="base"/>
            <a:endParaRPr lang="ru-RU" dirty="0"/>
          </a:p>
        </p:txBody>
      </p:sp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1295400" y="457200"/>
            <a:ext cx="7315200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Педагог строит работу следующим образом: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дети берут игрушки и предметы определенных цветов, выполняют с ними разные действия и моделируют ситуации;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обговаривают проделанную работу с многократным повторением нужных звуков.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Результаты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цветотерапии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осознавание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особых цветовых пристрастий;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повышение чувствительности и восприимчивости;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расширение и углубление восприятия цветовой гаммы;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расширение возможностей управления эмоционально-волевыми процессами;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возрастание интереса к познавательной деятельности.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Логопедический массаж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00" y="4191000"/>
            <a:ext cx="7498080" cy="22098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2800" dirty="0" smtClean="0"/>
              <a:t>    </a:t>
            </a:r>
            <a:r>
              <a:rPr lang="ru-RU" sz="2800" dirty="0" smtClean="0"/>
              <a:t> </a:t>
            </a:r>
            <a:r>
              <a:rPr lang="ru-RU" sz="3400" dirty="0" smtClean="0"/>
              <a:t>Это </a:t>
            </a:r>
            <a:r>
              <a:rPr lang="ru-RU" sz="3400" dirty="0" smtClean="0"/>
              <a:t>активная процедура механического воздействия, целью которой является коррекция разнообразных речевых расстройств (дизартрий, алалий и других). Массаж помогает укрепить и расслабить артикуляционные мышцы, улучшает кинестетическое восприятие, стимулирует мышечные ощущения.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 l="5899" t="46827" r="4147" b="9861"/>
          <a:stretch>
            <a:fillRect/>
          </a:stretch>
        </p:blipFill>
        <p:spPr bwMode="auto">
          <a:xfrm>
            <a:off x="1752600" y="1600200"/>
            <a:ext cx="3124200" cy="2151089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2" descr="https://i1.rozetka.ua/goods/2331811/25934625_images_2331811073._S.jpg"/>
          <p:cNvPicPr>
            <a:picLocks noChangeAspect="1" noChangeArrowheads="1"/>
          </p:cNvPicPr>
          <p:nvPr/>
        </p:nvPicPr>
        <p:blipFill>
          <a:blip r:embed="rId3"/>
          <a:srcRect l="49231" t="36923" r="21231" b="34770"/>
          <a:stretch>
            <a:fillRect/>
          </a:stretch>
        </p:blipFill>
        <p:spPr bwMode="auto">
          <a:xfrm>
            <a:off x="6019800" y="1676400"/>
            <a:ext cx="2146852" cy="2057400"/>
          </a:xfrm>
          <a:prstGeom prst="round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2703-3-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14600" y="3048000"/>
            <a:ext cx="4787900" cy="3181502"/>
          </a:xfrm>
          <a:prstGeom prst="roundRect">
            <a:avLst/>
          </a:prstGeo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47800" y="457200"/>
            <a:ext cx="7239000" cy="230832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400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Большое количество логопедических технологий позволяет выбрать из них то, что подойдет конкретному ребенку. Ведь он должен сам проявлять интерес к занятиям и испытывать на них положительные эмоции. Это очень важно для достижения хороших результатов.</a:t>
            </a:r>
            <a:endParaRPr lang="ru-RU" sz="2400" dirty="0" smtClean="0"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90600" y="0"/>
            <a:ext cx="7866888" cy="5867400"/>
          </a:xfrm>
        </p:spPr>
        <p:txBody>
          <a:bodyPr>
            <a:noAutofit/>
          </a:bodyPr>
          <a:lstStyle/>
          <a:p>
            <a:pPr fontAlgn="base">
              <a:buNone/>
            </a:pPr>
            <a:r>
              <a:rPr lang="ru-RU" sz="2000" b="1" dirty="0" smtClean="0"/>
              <a:t>Основные виды логопедического массажа:</a:t>
            </a:r>
            <a:endParaRPr lang="ru-RU" sz="2000" dirty="0" smtClean="0"/>
          </a:p>
          <a:p>
            <a:pPr lvl="0" fontAlgn="base"/>
            <a:r>
              <a:rPr lang="ru-RU" sz="2000" dirty="0" smtClean="0"/>
              <a:t>ручной (классический);</a:t>
            </a:r>
          </a:p>
          <a:p>
            <a:pPr lvl="0" fontAlgn="base"/>
            <a:r>
              <a:rPr lang="ru-RU" sz="2000" dirty="0" smtClean="0"/>
              <a:t>аппаратный (с помощью вакуумных, вибрационных приборов);</a:t>
            </a:r>
          </a:p>
          <a:p>
            <a:pPr lvl="0" fontAlgn="base"/>
            <a:r>
              <a:rPr lang="ru-RU" sz="2000" dirty="0" smtClean="0"/>
              <a:t>точечный (воздействие на биологически активные точки);</a:t>
            </a:r>
          </a:p>
          <a:p>
            <a:pPr lvl="0" fontAlgn="base"/>
            <a:r>
              <a:rPr lang="ru-RU" sz="2000" dirty="0" err="1" smtClean="0"/>
              <a:t>самомассаж</a:t>
            </a:r>
            <a:r>
              <a:rPr lang="ru-RU" sz="2000" dirty="0" smtClean="0"/>
              <a:t> (ребенок выполняет процедуру самостоятельно).</a:t>
            </a:r>
          </a:p>
          <a:p>
            <a:pPr fontAlgn="base"/>
            <a:r>
              <a:rPr lang="ru-RU" sz="2000" dirty="0" smtClean="0"/>
              <a:t>Также есть массаж зондами, камнями, травяными мешочками, каштанами.</a:t>
            </a:r>
          </a:p>
          <a:p>
            <a:pPr fontAlgn="base">
              <a:buNone/>
            </a:pPr>
            <a:r>
              <a:rPr lang="ru-RU" sz="2000" b="1" dirty="0" smtClean="0"/>
              <a:t>Показания:</a:t>
            </a:r>
            <a:endParaRPr lang="ru-RU" sz="2000" dirty="0" smtClean="0"/>
          </a:p>
          <a:p>
            <a:pPr lvl="0" fontAlgn="base"/>
            <a:r>
              <a:rPr lang="ru-RU" sz="2000" dirty="0" smtClean="0"/>
              <a:t>короткая подъязычная уздечка (как причина возникновения </a:t>
            </a:r>
            <a:r>
              <a:rPr lang="ru-RU" sz="2000" dirty="0" err="1" smtClean="0"/>
              <a:t>дислалий</a:t>
            </a:r>
            <a:r>
              <a:rPr lang="ru-RU" sz="2000" dirty="0" smtClean="0"/>
              <a:t>);</a:t>
            </a:r>
          </a:p>
          <a:p>
            <a:pPr lvl="0" fontAlgn="base"/>
            <a:r>
              <a:rPr lang="ru-RU" sz="2000" dirty="0" err="1" smtClean="0"/>
              <a:t>ринолалия</a:t>
            </a:r>
            <a:r>
              <a:rPr lang="ru-RU" sz="2000" dirty="0" smtClean="0"/>
              <a:t>;</a:t>
            </a:r>
          </a:p>
          <a:p>
            <a:pPr lvl="0" fontAlgn="base"/>
            <a:r>
              <a:rPr lang="ru-RU" sz="2000" dirty="0" smtClean="0"/>
              <a:t>непроизвольное слюноотделение;</a:t>
            </a:r>
          </a:p>
          <a:p>
            <a:pPr lvl="0" fontAlgn="base"/>
            <a:r>
              <a:rPr lang="ru-RU" sz="2000" dirty="0" smtClean="0"/>
              <a:t>нарушения голоса;</a:t>
            </a:r>
          </a:p>
          <a:p>
            <a:pPr lvl="0" fontAlgn="base"/>
            <a:r>
              <a:rPr lang="ru-RU" sz="2000" dirty="0" smtClean="0"/>
              <a:t>алалия;</a:t>
            </a:r>
          </a:p>
          <a:p>
            <a:pPr lvl="0" fontAlgn="base"/>
            <a:r>
              <a:rPr lang="ru-RU" sz="2000" dirty="0" err="1" smtClean="0"/>
              <a:t>дисграфия</a:t>
            </a:r>
            <a:r>
              <a:rPr lang="ru-RU" sz="2000" dirty="0" smtClean="0"/>
              <a:t>;</a:t>
            </a:r>
          </a:p>
          <a:p>
            <a:pPr lvl="0" fontAlgn="base"/>
            <a:r>
              <a:rPr lang="ru-RU" sz="2000" dirty="0" smtClean="0"/>
              <a:t>нарушение тонуса мышц, принимающих участие в артикуляции;</a:t>
            </a:r>
          </a:p>
          <a:p>
            <a:pPr lvl="0" fontAlgn="base"/>
            <a:r>
              <a:rPr lang="ru-RU" sz="2000" dirty="0" smtClean="0"/>
              <a:t>заикание невротической природы;</a:t>
            </a:r>
          </a:p>
          <a:p>
            <a:pPr lvl="0" fontAlgn="base"/>
            <a:r>
              <a:rPr lang="ru-RU" sz="2000" dirty="0" smtClean="0"/>
              <a:t>отсутствие четкого произношения.</a:t>
            </a:r>
          </a:p>
          <a:p>
            <a:pPr algn="just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457200"/>
            <a:ext cx="786688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err="1" smtClean="0"/>
              <a:t>Телесноориентированные</a:t>
            </a:r>
            <a:r>
              <a:rPr lang="ru-RU" b="1" dirty="0" smtClean="0"/>
              <a:t> техники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3400" y="2057400"/>
            <a:ext cx="3429000" cy="4572000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1295400" y="1371600"/>
            <a:ext cx="7638288" cy="5181600"/>
          </a:xfrm>
        </p:spPr>
        <p:txBody>
          <a:bodyPr>
            <a:normAutofit fontScale="70000" lnSpcReduction="20000"/>
          </a:bodyPr>
          <a:lstStyle/>
          <a:p>
            <a:pPr fontAlgn="base">
              <a:buNone/>
            </a:pPr>
            <a:r>
              <a:rPr lang="ru-RU" dirty="0" smtClean="0"/>
              <a:t>Двигательная сфера малыша тесно связана с развитием его </a:t>
            </a:r>
          </a:p>
          <a:p>
            <a:pPr fontAlgn="base">
              <a:buNone/>
            </a:pPr>
            <a:r>
              <a:rPr lang="ru-RU" dirty="0" smtClean="0"/>
              <a:t>психических свойств. Существует ряд эффективных методик:</a:t>
            </a:r>
          </a:p>
          <a:p>
            <a:pPr lvl="0" fontAlgn="base"/>
            <a:r>
              <a:rPr lang="ru-RU" dirty="0" smtClean="0"/>
              <a:t>Дыхательные упражнения. Они улучшают ритмику организма, способствуют развитию произвольности и самоконтроля. Занятия обязательно проводятся в хорошо проветренном помещении или при открытой форточке. Их можно делать как в положении стоя, так и сидя.</a:t>
            </a:r>
          </a:p>
          <a:p>
            <a:pPr lvl="0" fontAlgn="base"/>
            <a:r>
              <a:rPr lang="ru-RU" dirty="0" smtClean="0"/>
              <a:t>Упражнения, направленные на релаксацию. С их помощью можно расслабиться, вспомнить какие-то события и ощущения.</a:t>
            </a:r>
          </a:p>
          <a:p>
            <a:pPr lvl="0" fontAlgn="base"/>
            <a:r>
              <a:rPr lang="ru-RU" dirty="0" smtClean="0"/>
              <a:t>Растяжка—это комплекс упражнений, связанный с напряжением и расслаблением различных частей тела. Очень хорошо их использовать при </a:t>
            </a:r>
            <a:r>
              <a:rPr lang="ru-RU" dirty="0" err="1" smtClean="0"/>
              <a:t>гипотонусе</a:t>
            </a:r>
            <a:r>
              <a:rPr lang="ru-RU" dirty="0" smtClean="0"/>
              <a:t> и </a:t>
            </a:r>
            <a:r>
              <a:rPr lang="ru-RU" dirty="0" err="1" smtClean="0"/>
              <a:t>гипертонусе</a:t>
            </a:r>
            <a:r>
              <a:rPr lang="ru-RU" dirty="0" smtClean="0"/>
              <a:t> мышц.</a:t>
            </a:r>
          </a:p>
          <a:p>
            <a:pPr lvl="0" fontAlgn="base"/>
            <a:r>
              <a:rPr lang="ru-RU" dirty="0" err="1" smtClean="0"/>
              <a:t>Биоэнергопластика</a:t>
            </a:r>
            <a:r>
              <a:rPr lang="ru-RU" dirty="0" smtClean="0"/>
              <a:t>. Данный способ основан на соединении движений кистей рук с движениями артикуляционного аппарата. Он синхронизирует работу полушарий головного мозга, улучшает речь и мышление.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dirty="0" smtClean="0"/>
              <a:t>Пальчиковая гимнастика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219200" y="990600"/>
            <a:ext cx="7498080" cy="129540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Она очень эффективна для развития речи. Когда дети занимаются и</a:t>
            </a:r>
          </a:p>
          <a:p>
            <a:pPr>
              <a:buNone/>
            </a:pPr>
            <a:r>
              <a:rPr lang="ru-RU" dirty="0" smtClean="0"/>
              <a:t> ритмично двигают пальчиками, то у них активизируются речевые</a:t>
            </a:r>
          </a:p>
          <a:p>
            <a:pPr>
              <a:buNone/>
            </a:pPr>
            <a:r>
              <a:rPr lang="ru-RU" dirty="0" smtClean="0"/>
              <a:t> центры головного мозга. При этом малыши дополнительно учатся</a:t>
            </a:r>
          </a:p>
          <a:p>
            <a:pPr>
              <a:buNone/>
            </a:pPr>
            <a:r>
              <a:rPr lang="ru-RU" dirty="0" smtClean="0"/>
              <a:t> концентрации внимания и правильному его распределению.</a:t>
            </a:r>
          </a:p>
          <a:p>
            <a:pPr fontAlgn="base"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4781550" y="2133600"/>
            <a:ext cx="4362450" cy="405447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3313" name="Рисунок 4" descr="Гимнастика для пальцев"/>
          <p:cNvPicPr>
            <a:picLocks noChangeAspect="1" noChangeArrowheads="1"/>
          </p:cNvPicPr>
          <p:nvPr/>
        </p:nvPicPr>
        <p:blipFill>
          <a:blip r:embed="rId2"/>
          <a:srcRect l="11290" r="8065"/>
          <a:stretch>
            <a:fillRect/>
          </a:stretch>
        </p:blipFill>
        <p:spPr bwMode="auto">
          <a:xfrm>
            <a:off x="5105400" y="2514600"/>
            <a:ext cx="3810000" cy="2949064"/>
          </a:xfrm>
          <a:prstGeom prst="rect">
            <a:avLst/>
          </a:prstGeom>
          <a:noFill/>
        </p:spPr>
      </p:pic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0" y="5219700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1219200" y="2438400"/>
            <a:ext cx="3962400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Также пальчиковые игры хорошо тренируют память, ведь необходимо запоминать стихи и определенную последовательность движений пальцев. Последние становятся гибкими, подвижными и сильными. Это поможет быстрее освоить навык письма в будущем.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Пальчиковой гимнастикой можно начинать заниматься с полугодовалого возраста. Ежедневно следует выделять на нее хотя бы пять минут.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457200"/>
            <a:ext cx="7848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Локальная </a:t>
            </a:r>
            <a:r>
              <a:rPr lang="ru-RU" b="1" dirty="0" err="1" smtClean="0"/>
              <a:t>гипер</a:t>
            </a:r>
            <a:r>
              <a:rPr lang="ru-RU" b="1" dirty="0" smtClean="0"/>
              <a:t> — и гипотермия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3000" y="1219200"/>
            <a:ext cx="7772400" cy="1524000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6400" dirty="0" smtClean="0"/>
              <a:t>Данный способ создан и разработан Всесоюзным научно-методическим центром по </a:t>
            </a:r>
          </a:p>
          <a:p>
            <a:pPr>
              <a:buNone/>
            </a:pPr>
            <a:r>
              <a:rPr lang="ru-RU" sz="6400" dirty="0" smtClean="0"/>
              <a:t>лечению ДЦП. Он является одним из направлений </a:t>
            </a:r>
            <a:r>
              <a:rPr lang="ru-RU" sz="6400" dirty="0" err="1" smtClean="0"/>
              <a:t>криомедицины</a:t>
            </a:r>
            <a:r>
              <a:rPr lang="ru-RU" sz="6400" dirty="0" smtClean="0"/>
              <a:t>, в котором </a:t>
            </a:r>
          </a:p>
          <a:p>
            <a:pPr>
              <a:buNone/>
            </a:pPr>
            <a:r>
              <a:rPr lang="ru-RU" sz="6400" dirty="0" smtClean="0"/>
              <a:t>используется лечебный фактор </a:t>
            </a:r>
            <a:r>
              <a:rPr lang="ru-RU" sz="6400" dirty="0" err="1" smtClean="0"/>
              <a:t>холодового</a:t>
            </a:r>
            <a:r>
              <a:rPr lang="ru-RU" sz="6400" dirty="0" smtClean="0"/>
              <a:t> воздействия на ткани и органы.</a:t>
            </a:r>
          </a:p>
          <a:p>
            <a:pPr>
              <a:buNone/>
            </a:pPr>
            <a:r>
              <a:rPr lang="ru-RU" sz="6400" dirty="0" smtClean="0"/>
              <a:t>Методика корректирует мышечный тонус, нормализует мышечные реакции. Для ее</a:t>
            </a:r>
          </a:p>
          <a:p>
            <a:pPr>
              <a:buNone/>
            </a:pPr>
            <a:r>
              <a:rPr lang="ru-RU" sz="6400" dirty="0" smtClean="0"/>
              <a:t>проведения требуются теплая вода и лед.</a:t>
            </a:r>
          </a:p>
          <a:p>
            <a:endParaRPr lang="ru-RU" dirty="0"/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1295400" y="2743200"/>
            <a:ext cx="73914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Есть несколько вариантов воздействия: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поочередное использование теплового и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холодового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факторов;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сначала гипотермия, потом гипертермия;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только гипертермия;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только гипотермия.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Показания: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повышенное слюноотделение;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синкинезии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артикуляционные апраксии;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некоторые формы ДЦП (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гиперкинетическая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гемипаретическая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).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Противопоказания к процедуре: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эпилепсия;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ОРВИ;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заболевания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ЛОР-органов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холодовая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аллергия.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645920" y="53340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Упражнения на развитие ориентировки в пространстве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fontAlgn="base">
              <a:buNone/>
            </a:pPr>
            <a:r>
              <a:rPr lang="ru-RU" dirty="0" smtClean="0"/>
              <a:t>Основные движения, благодаря которым можно </a:t>
            </a:r>
          </a:p>
          <a:p>
            <a:pPr fontAlgn="base">
              <a:buNone/>
            </a:pPr>
            <a:r>
              <a:rPr lang="ru-RU" dirty="0" smtClean="0"/>
              <a:t>научиться хорошо ориентироваться в пространстве,</a:t>
            </a:r>
          </a:p>
          <a:p>
            <a:pPr fontAlgn="base">
              <a:buNone/>
            </a:pPr>
            <a:r>
              <a:rPr lang="ru-RU" dirty="0" smtClean="0"/>
              <a:t> являются бег и ходьба.</a:t>
            </a:r>
          </a:p>
          <a:p>
            <a:pPr fontAlgn="base">
              <a:buNone/>
            </a:pPr>
            <a:endParaRPr lang="ru-RU" dirty="0" smtClean="0"/>
          </a:p>
          <a:p>
            <a:pPr fontAlgn="base">
              <a:buNone/>
            </a:pPr>
            <a:r>
              <a:rPr lang="ru-RU" dirty="0" smtClean="0"/>
              <a:t>Виды упражнений:</a:t>
            </a:r>
          </a:p>
          <a:p>
            <a:pPr lvl="0" fontAlgn="base"/>
            <a:r>
              <a:rPr lang="ru-RU" dirty="0" smtClean="0"/>
              <a:t>ходить и бегать парами по кругу с соблюдением дистанции;</a:t>
            </a:r>
          </a:p>
          <a:p>
            <a:pPr lvl="0" fontAlgn="base"/>
            <a:r>
              <a:rPr lang="ru-RU" dirty="0" smtClean="0"/>
              <a:t>строиться парами в колонну, по кругу, врассыпную;</a:t>
            </a:r>
          </a:p>
          <a:p>
            <a:pPr lvl="0" fontAlgn="base"/>
            <a:r>
              <a:rPr lang="ru-RU" dirty="0" smtClean="0"/>
              <a:t>ходить по залу со сменой направлений: налево, направо, </a:t>
            </a:r>
            <a:r>
              <a:rPr lang="ru-RU" dirty="0" err="1" smtClean="0"/>
              <a:t>противоходом</a:t>
            </a:r>
            <a:r>
              <a:rPr lang="ru-RU" dirty="0" smtClean="0"/>
              <a:t>, змейкой, по диагонали;</a:t>
            </a:r>
          </a:p>
          <a:p>
            <a:pPr lvl="0" fontAlgn="base"/>
            <a:r>
              <a:rPr lang="ru-RU" dirty="0" smtClean="0"/>
              <a:t>ходить со сменой ведущих;</a:t>
            </a:r>
          </a:p>
          <a:p>
            <a:pPr lvl="0" fontAlgn="base"/>
            <a:r>
              <a:rPr lang="ru-RU" dirty="0" smtClean="0"/>
              <a:t>равномерное сужение и расширение круга.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1143000"/>
            <a:ext cx="7498080" cy="5029200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>Данный способ развивает эмоционально-волевую сферу и способствует качественной коррекции речи. Терапию песком предложил Карл Густав Юнг, основатель аналитической терапии. Она помогает совершенствовать умения и навыки практического общения с использованием вербальных и невербальных средств. В процессе занятий раскрывается индивидуальность, разрешаются психологические затруднения. 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Кроме </a:t>
            </a:r>
            <a:r>
              <a:rPr lang="ru-RU" sz="2700" dirty="0" smtClean="0"/>
              <a:t>того, песочная терапия 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развивает </a:t>
            </a:r>
            <a:r>
              <a:rPr lang="ru-RU" sz="2700" dirty="0" smtClean="0"/>
              <a:t>образное мышление</a:t>
            </a:r>
            <a:r>
              <a:rPr lang="ru-RU" sz="2700" dirty="0" smtClean="0"/>
              <a:t>,</a:t>
            </a:r>
            <a:br>
              <a:rPr lang="ru-RU" sz="2700" dirty="0" smtClean="0"/>
            </a:br>
            <a:r>
              <a:rPr lang="ru-RU" sz="2700" dirty="0" smtClean="0"/>
              <a:t>связную </a:t>
            </a:r>
            <a:r>
              <a:rPr lang="ru-RU" sz="2700" dirty="0" smtClean="0"/>
              <a:t>речь, познавательные 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функции</a:t>
            </a:r>
            <a:r>
              <a:rPr lang="ru-RU" sz="2700" dirty="0" smtClean="0"/>
              <a:t>, обогащает 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словарный </a:t>
            </a:r>
            <a:r>
              <a:rPr lang="ru-RU" sz="2700" dirty="0" smtClean="0"/>
              <a:t>запас.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1295400" y="228600"/>
            <a:ext cx="7498080" cy="5334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Песочная терапия</a:t>
            </a: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2" descr="C:\Users\Lenovo\Desktop\chto-takoe-pesochnaya-terapiya-i-kak-ona-pomogaet-detyam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2600" y="4191000"/>
            <a:ext cx="3177716" cy="2119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00" y="533400"/>
            <a:ext cx="7498080" cy="5638800"/>
          </a:xfrm>
        </p:spPr>
        <p:txBody>
          <a:bodyPr>
            <a:normAutofit fontScale="62500" lnSpcReduction="20000"/>
          </a:bodyPr>
          <a:lstStyle/>
          <a:p>
            <a:pPr fontAlgn="base">
              <a:buNone/>
            </a:pPr>
            <a:r>
              <a:rPr lang="ru-RU" dirty="0" smtClean="0"/>
              <a:t>Игры с песком используются как при индивидуальной работе</a:t>
            </a:r>
          </a:p>
          <a:p>
            <a:pPr fontAlgn="base">
              <a:buNone/>
            </a:pPr>
            <a:r>
              <a:rPr lang="ru-RU" dirty="0" smtClean="0"/>
              <a:t>так и в группах. </a:t>
            </a:r>
            <a:r>
              <a:rPr lang="ru-RU" b="1" dirty="0" smtClean="0"/>
              <a:t>Условно можно выделить три вида занятий:</a:t>
            </a:r>
          </a:p>
          <a:p>
            <a:pPr lvl="0" fontAlgn="base"/>
            <a:r>
              <a:rPr lang="ru-RU" dirty="0" smtClean="0"/>
              <a:t>Обучающие. Они развивают тактильно-кинестетическую чувствительность и мелкую моторику рук, помогают в обучении ряда навыков (счета, письма, чтения).</a:t>
            </a:r>
          </a:p>
          <a:p>
            <a:pPr lvl="0" fontAlgn="base"/>
            <a:r>
              <a:rPr lang="ru-RU" dirty="0" smtClean="0"/>
              <a:t>Проективные. Способствуют развитию фантазии и творческого начала.</a:t>
            </a:r>
          </a:p>
          <a:p>
            <a:pPr lvl="0" fontAlgn="base"/>
            <a:r>
              <a:rPr lang="ru-RU" dirty="0" smtClean="0"/>
              <a:t>Познавательные. Учат многообразию окружающего мира.</a:t>
            </a:r>
          </a:p>
          <a:p>
            <a:pPr fontAlgn="base">
              <a:buNone/>
            </a:pPr>
            <a:endParaRPr lang="ru-RU" dirty="0" smtClean="0"/>
          </a:p>
          <a:p>
            <a:pPr fontAlgn="base">
              <a:buNone/>
            </a:pPr>
            <a:r>
              <a:rPr lang="ru-RU" b="1" dirty="0" smtClean="0"/>
              <a:t>Чтобы организовать процесс необходимо несколько вещей:</a:t>
            </a:r>
          </a:p>
          <a:p>
            <a:pPr lvl="0" fontAlgn="base"/>
            <a:r>
              <a:rPr lang="ru-RU" dirty="0" smtClean="0"/>
              <a:t>чистый, просеянный песок (не слишком мелкий, и не слишком крупный);</a:t>
            </a:r>
          </a:p>
          <a:p>
            <a:pPr lvl="0" fontAlgn="base"/>
            <a:r>
              <a:rPr lang="ru-RU" dirty="0" smtClean="0"/>
              <a:t>песочница (водонепроницаемый деревянный ящик);</a:t>
            </a:r>
          </a:p>
          <a:p>
            <a:pPr lvl="0" fontAlgn="base"/>
            <a:r>
              <a:rPr lang="ru-RU" dirty="0" smtClean="0"/>
              <a:t>миниатюрные фигурки (люди, животные, растения, транспорт, природный материал и многие другие);</a:t>
            </a:r>
          </a:p>
          <a:p>
            <a:pPr lvl="0" fontAlgn="base"/>
            <a:r>
              <a:rPr lang="ru-RU" dirty="0" smtClean="0"/>
              <a:t>вода.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215</TotalTime>
  <Words>1473</Words>
  <PresentationFormat>Экран (4:3)</PresentationFormat>
  <Paragraphs>189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Солнцестояние</vt:lpstr>
      <vt:lpstr>Современные логопедические технологии </vt:lpstr>
      <vt:lpstr> Логопедический массаж </vt:lpstr>
      <vt:lpstr>Слайд 3</vt:lpstr>
      <vt:lpstr>Телесноориентированные техники </vt:lpstr>
      <vt:lpstr>Пальчиковая гимнастика </vt:lpstr>
      <vt:lpstr>Локальная гипер — и гипотермия </vt:lpstr>
      <vt:lpstr>Упражнения на развитие ориентировки в пространстве </vt:lpstr>
      <vt:lpstr>Данный способ развивает эмоционально-волевую сферу и способствует качественной коррекции речи. Терапию песком предложил Карл Густав Юнг, основатель аналитической терапии. Она помогает совершенствовать умения и навыки практического общения с использованием вербальных и невербальных средств. В процессе занятий раскрывается индивидуальность, разрешаются психологические затруднения.  Кроме того, песочная терапия  развивает образное мышление, связную речь, познавательные  функции, обогащает  словарный запас.  </vt:lpstr>
      <vt:lpstr>Слайд 9</vt:lpstr>
      <vt:lpstr>Слайд 10</vt:lpstr>
      <vt:lpstr>Мнемотехника </vt:lpstr>
      <vt:lpstr>Сказкотерапия </vt:lpstr>
      <vt:lpstr>Слайд 13</vt:lpstr>
      <vt:lpstr>Логоритмика </vt:lpstr>
      <vt:lpstr>Слайд 15</vt:lpstr>
      <vt:lpstr>Музыкотерапия </vt:lpstr>
      <vt:lpstr>Изотерапия </vt:lpstr>
      <vt:lpstr>Цветотерапия 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Рекомендации по развитию речи детей 3-4 лет</dc:title>
  <cp:lastModifiedBy>Lenovo</cp:lastModifiedBy>
  <cp:revision>63</cp:revision>
  <dcterms:modified xsi:type="dcterms:W3CDTF">2019-12-16T09:39:57Z</dcterms:modified>
</cp:coreProperties>
</file>