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76" r:id="rId2"/>
    <p:sldId id="282" r:id="rId3"/>
    <p:sldId id="277" r:id="rId4"/>
    <p:sldId id="278" r:id="rId5"/>
    <p:sldId id="279" r:id="rId6"/>
    <p:sldId id="273" r:id="rId7"/>
    <p:sldId id="274" r:id="rId8"/>
    <p:sldId id="275" r:id="rId9"/>
    <p:sldId id="263" r:id="rId10"/>
    <p:sldId id="260" r:id="rId11"/>
    <p:sldId id="262" r:id="rId12"/>
    <p:sldId id="257" r:id="rId13"/>
    <p:sldId id="261" r:id="rId14"/>
    <p:sldId id="259" r:id="rId15"/>
    <p:sldId id="258" r:id="rId16"/>
    <p:sldId id="265" r:id="rId17"/>
    <p:sldId id="264" r:id="rId18"/>
    <p:sldId id="267" r:id="rId19"/>
    <p:sldId id="266" r:id="rId20"/>
    <p:sldId id="269" r:id="rId21"/>
    <p:sldId id="268" r:id="rId22"/>
    <p:sldId id="271" r:id="rId23"/>
    <p:sldId id="272" r:id="rId24"/>
    <p:sldId id="270" r:id="rId25"/>
    <p:sldId id="280" r:id="rId26"/>
    <p:sldId id="283"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6" d="100"/>
          <a:sy n="56" d="100"/>
        </p:scale>
        <p:origin x="-96" y="-72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FB5F5ED9-1E47-4316-9ECF-D916E441C378}" type="datetimeFigureOut">
              <a:rPr lang="ru-RU" smtClean="0"/>
              <a:t>18.12.2019</a:t>
            </a:fld>
            <a:endParaRPr lang="ru-RU"/>
          </a:p>
        </p:txBody>
      </p:sp>
      <p:sp>
        <p:nvSpPr>
          <p:cNvPr id="16" name="Номер слайда 15"/>
          <p:cNvSpPr>
            <a:spLocks noGrp="1"/>
          </p:cNvSpPr>
          <p:nvPr>
            <p:ph type="sldNum" sz="quarter" idx="11"/>
          </p:nvPr>
        </p:nvSpPr>
        <p:spPr/>
        <p:txBody>
          <a:bodyPr/>
          <a:lstStyle/>
          <a:p>
            <a:fld id="{AA67DDC8-8C8B-47DC-9ECA-431876F840A6}" type="slidenum">
              <a:rPr lang="ru-RU" smtClean="0"/>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B5F5ED9-1E47-4316-9ECF-D916E441C378}" type="datetimeFigureOut">
              <a:rPr lang="ru-RU" smtClean="0"/>
              <a:t>18.12.2019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A67DDC8-8C8B-47DC-9ECA-431876F840A6}"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B5F5ED9-1E47-4316-9ECF-D916E441C378}" type="datetimeFigureOut">
              <a:rPr lang="ru-RU" smtClean="0"/>
              <a:t>18.12.2019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A67DDC8-8C8B-47DC-9ECA-431876F840A6}"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FB5F5ED9-1E47-4316-9ECF-D916E441C378}" type="datetimeFigureOut">
              <a:rPr lang="ru-RU" smtClean="0"/>
              <a:t>18.12.2019</a:t>
            </a:fld>
            <a:endParaRPr lang="ru-RU"/>
          </a:p>
        </p:txBody>
      </p:sp>
      <p:sp>
        <p:nvSpPr>
          <p:cNvPr id="15" name="Номер слайда 14"/>
          <p:cNvSpPr>
            <a:spLocks noGrp="1"/>
          </p:cNvSpPr>
          <p:nvPr>
            <p:ph type="sldNum" sz="quarter" idx="15"/>
          </p:nvPr>
        </p:nvSpPr>
        <p:spPr/>
        <p:txBody>
          <a:bodyPr/>
          <a:lstStyle>
            <a:lvl1pPr algn="ctr">
              <a:defRPr/>
            </a:lvl1pPr>
          </a:lstStyle>
          <a:p>
            <a:fld id="{AA67DDC8-8C8B-47DC-9ECA-431876F840A6}" type="slidenum">
              <a:rPr lang="ru-RU" smtClean="0"/>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FB5F5ED9-1E47-4316-9ECF-D916E441C378}" type="datetimeFigureOut">
              <a:rPr lang="ru-RU" smtClean="0"/>
              <a:t>18.12.2019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A67DDC8-8C8B-47DC-9ECA-431876F840A6}" type="slidenum">
              <a:rPr lang="ru-RU" smtClean="0"/>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FB5F5ED9-1E47-4316-9ECF-D916E441C378}" type="datetimeFigureOut">
              <a:rPr lang="ru-RU" smtClean="0"/>
              <a:t>18.12.2019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A67DDC8-8C8B-47DC-9ECA-431876F840A6}"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Объект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AA67DDC8-8C8B-47DC-9ECA-431876F840A6}" type="slidenum">
              <a:rPr lang="ru-RU" smtClean="0"/>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FB5F5ED9-1E47-4316-9ECF-D916E441C378}" type="datetimeFigureOut">
              <a:rPr lang="ru-RU" smtClean="0"/>
              <a:t>18.12.2019</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Объект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Объект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FB5F5ED9-1E47-4316-9ECF-D916E441C378}" type="datetimeFigureOut">
              <a:rPr lang="ru-RU" smtClean="0"/>
              <a:t>18.12.2019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A67DDC8-8C8B-47DC-9ECA-431876F840A6}"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B5F5ED9-1E47-4316-9ECF-D916E441C378}" type="datetimeFigureOut">
              <a:rPr lang="ru-RU" smtClean="0"/>
              <a:t>18.12.2019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A67DDC8-8C8B-47DC-9ECA-431876F840A6}"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FB5F5ED9-1E47-4316-9ECF-D916E441C378}" type="datetimeFigureOut">
              <a:rPr lang="ru-RU" smtClean="0"/>
              <a:t>18.12.2019</a:t>
            </a:fld>
            <a:endParaRPr lang="ru-RU"/>
          </a:p>
        </p:txBody>
      </p:sp>
      <p:sp>
        <p:nvSpPr>
          <p:cNvPr id="9" name="Номер слайда 8"/>
          <p:cNvSpPr>
            <a:spLocks noGrp="1"/>
          </p:cNvSpPr>
          <p:nvPr>
            <p:ph type="sldNum" sz="quarter" idx="15"/>
          </p:nvPr>
        </p:nvSpPr>
        <p:spPr/>
        <p:txBody>
          <a:bodyPr/>
          <a:lstStyle/>
          <a:p>
            <a:fld id="{AA67DDC8-8C8B-47DC-9ECA-431876F840A6}" type="slidenum">
              <a:rPr lang="ru-RU" smtClean="0"/>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FB5F5ED9-1E47-4316-9ECF-D916E441C378}" type="datetimeFigureOut">
              <a:rPr lang="ru-RU" smtClean="0"/>
              <a:t>18.12.2019</a:t>
            </a:fld>
            <a:endParaRPr lang="ru-RU"/>
          </a:p>
        </p:txBody>
      </p:sp>
      <p:sp>
        <p:nvSpPr>
          <p:cNvPr id="9" name="Номер слайда 8"/>
          <p:cNvSpPr>
            <a:spLocks noGrp="1"/>
          </p:cNvSpPr>
          <p:nvPr>
            <p:ph type="sldNum" sz="quarter" idx="11"/>
          </p:nvPr>
        </p:nvSpPr>
        <p:spPr/>
        <p:txBody>
          <a:bodyPr/>
          <a:lstStyle/>
          <a:p>
            <a:fld id="{AA67DDC8-8C8B-47DC-9ECA-431876F840A6}" type="slidenum">
              <a:rPr lang="ru-RU" smtClean="0"/>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FB5F5ED9-1E47-4316-9ECF-D916E441C378}" type="datetimeFigureOut">
              <a:rPr lang="ru-RU" smtClean="0"/>
              <a:t>18.12.2019</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A67DDC8-8C8B-47DC-9ECA-431876F840A6}" type="slidenum">
              <a:rPr lang="ru-RU" smtClean="0"/>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39552" y="1340768"/>
            <a:ext cx="8229600" cy="3384376"/>
          </a:xfrm>
        </p:spPr>
        <p:txBody>
          <a:bodyPr>
            <a:noAutofit/>
          </a:bodyPr>
          <a:lstStyle/>
          <a:p>
            <a:pPr algn="ctr"/>
            <a:r>
              <a:rPr lang="ru-RU" sz="80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Нетрадиционные виды </a:t>
            </a:r>
            <a:br>
              <a:rPr lang="ru-RU" sz="80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br>
            <a:r>
              <a:rPr lang="ru-RU" sz="80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техники в лепке</a:t>
            </a:r>
            <a:endParaRPr lang="ru-RU" sz="80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265966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57200" y="1628800"/>
            <a:ext cx="8305800" cy="4536504"/>
          </a:xfrm>
        </p:spPr>
        <p:txBody>
          <a:bodyPr/>
          <a:lstStyle/>
          <a:p>
            <a:pPr algn="just">
              <a:spcAft>
                <a:spcPts val="750"/>
              </a:spcAft>
            </a:pPr>
            <a:r>
              <a:rPr lang="ru-RU"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В</a:t>
            </a:r>
            <a:r>
              <a:rPr lang="ru-RU" sz="24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данной технике работы работают в основном </a:t>
            </a:r>
            <a:r>
              <a:rPr lang="ru-RU" sz="2400" u="sng"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все дети, начиная с        раннего возраста</a:t>
            </a:r>
            <a:r>
              <a:rPr lang="ru-RU" sz="24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Для раннего возраста можно подготовить контурный рисунок более простой, без мелких деталей, а в старшем возрасте дети могут нанести самостоятельно более сложные композиции, с мелкими деталями. Рисунок  заполняется более мягким  пластилином, например восковым. Он хорошо размазывается и прекрасно смешивается. Такую технику нужно выполнять на листе плотного картона, но в таком случае необходимо предварительно оклеить поверхность скотчем. Размазывать пластилин по картону лучше всего руками, так как материал под давлением ложится ровным слоем на поверхность, таким образом достигается эффект мазка масляными красками.</a:t>
            </a:r>
          </a:p>
          <a:p>
            <a:pPr algn="just"/>
            <a:endParaRPr lang="ru-RU" sz="2000" dirty="0"/>
          </a:p>
        </p:txBody>
      </p:sp>
      <p:sp>
        <p:nvSpPr>
          <p:cNvPr id="2" name="Заголовок 1"/>
          <p:cNvSpPr>
            <a:spLocks noGrp="1"/>
          </p:cNvSpPr>
          <p:nvPr>
            <p:ph type="ctrTitle"/>
          </p:nvPr>
        </p:nvSpPr>
        <p:spPr>
          <a:xfrm>
            <a:off x="467544" y="404664"/>
            <a:ext cx="8305800" cy="1224136"/>
          </a:xfrm>
        </p:spPr>
        <p:txBody>
          <a:bodyPr/>
          <a:lstStyle/>
          <a:p>
            <a:pPr>
              <a:spcAft>
                <a:spcPts val="750"/>
              </a:spcAft>
            </a:pPr>
            <a:r>
              <a:rPr lang="ru-RU" sz="3200" b="1" dirty="0" smtClean="0">
                <a:solidFill>
                  <a:srgbClr val="333333"/>
                </a:solidFill>
                <a:effectLst/>
                <a:latin typeface="Helvetica"/>
                <a:ea typeface="Times New Roman"/>
              </a:rPr>
              <a:t/>
            </a:r>
            <a:br>
              <a:rPr lang="ru-RU" sz="3200" b="1" dirty="0" smtClean="0">
                <a:solidFill>
                  <a:srgbClr val="333333"/>
                </a:solidFill>
                <a:effectLst/>
                <a:latin typeface="Helvetica"/>
                <a:ea typeface="Times New Roman"/>
              </a:rPr>
            </a:br>
            <a:r>
              <a:rPr lang="ru-RU" sz="3200" b="1" dirty="0">
                <a:solidFill>
                  <a:srgbClr val="333333"/>
                </a:solidFill>
                <a:effectLst/>
                <a:latin typeface="Helvetica"/>
                <a:ea typeface="Times New Roman"/>
              </a:rPr>
              <a:t/>
            </a:r>
            <a:br>
              <a:rPr lang="ru-RU" sz="3200" b="1" dirty="0">
                <a:solidFill>
                  <a:srgbClr val="333333"/>
                </a:solidFill>
                <a:effectLst/>
                <a:latin typeface="Helvetica"/>
                <a:ea typeface="Times New Roman"/>
              </a:rPr>
            </a:br>
            <a:r>
              <a:rPr lang="ru-RU" sz="3200" b="1" dirty="0" smtClean="0">
                <a:solidFill>
                  <a:srgbClr val="333333"/>
                </a:solidFill>
                <a:effectLst/>
                <a:latin typeface="Helvetica"/>
                <a:ea typeface="Times New Roman"/>
              </a:rPr>
              <a:t/>
            </a:r>
            <a:br>
              <a:rPr lang="ru-RU" sz="3200" b="1" dirty="0" smtClean="0">
                <a:solidFill>
                  <a:srgbClr val="333333"/>
                </a:solidFill>
                <a:effectLst/>
                <a:latin typeface="Helvetica"/>
                <a:ea typeface="Times New Roman"/>
              </a:rPr>
            </a:br>
            <a:r>
              <a:rPr lang="ru-RU" sz="3200" b="1" dirty="0">
                <a:solidFill>
                  <a:srgbClr val="333333"/>
                </a:solidFill>
                <a:effectLst/>
                <a:latin typeface="Helvetica"/>
                <a:ea typeface="Times New Roman"/>
              </a:rPr>
              <a:t/>
            </a:r>
            <a:br>
              <a:rPr lang="ru-RU" sz="3200" b="1" dirty="0">
                <a:solidFill>
                  <a:srgbClr val="333333"/>
                </a:solidFill>
                <a:effectLst/>
                <a:latin typeface="Helvetica"/>
                <a:ea typeface="Times New Roman"/>
              </a:rPr>
            </a:br>
            <a:r>
              <a:rPr lang="ru-RU" sz="3200" b="1" dirty="0" smtClean="0">
                <a:solidFill>
                  <a:srgbClr val="333333"/>
                </a:solidFill>
                <a:effectLst/>
                <a:latin typeface="Helvetica"/>
                <a:ea typeface="Times New Roman"/>
              </a:rPr>
              <a:t/>
            </a:r>
            <a:br>
              <a:rPr lang="ru-RU" sz="3200" b="1" dirty="0" smtClean="0">
                <a:solidFill>
                  <a:srgbClr val="333333"/>
                </a:solidFill>
                <a:effectLst/>
                <a:latin typeface="Helvetica"/>
                <a:ea typeface="Times New Roman"/>
              </a:rPr>
            </a:br>
            <a:r>
              <a:rPr lang="ru-RU" sz="3200" b="1" dirty="0">
                <a:solidFill>
                  <a:srgbClr val="333333"/>
                </a:solidFill>
                <a:effectLst/>
                <a:latin typeface="Helvetica"/>
                <a:ea typeface="Times New Roman"/>
              </a:rPr>
              <a:t/>
            </a:r>
            <a:br>
              <a:rPr lang="ru-RU" sz="3200" b="1" dirty="0">
                <a:solidFill>
                  <a:srgbClr val="333333"/>
                </a:solidFill>
                <a:effectLst/>
                <a:latin typeface="Helvetica"/>
                <a:ea typeface="Times New Roman"/>
              </a:rPr>
            </a:br>
            <a:r>
              <a:rPr lang="ru-RU" sz="3200" b="1" dirty="0" smtClean="0">
                <a:solidFill>
                  <a:srgbClr val="333333"/>
                </a:solidFill>
                <a:effectLst/>
                <a:latin typeface="Helvetica"/>
                <a:ea typeface="Times New Roman"/>
              </a:rPr>
              <a:t/>
            </a:r>
            <a:br>
              <a:rPr lang="ru-RU" sz="3200" b="1" dirty="0" smtClean="0">
                <a:solidFill>
                  <a:srgbClr val="333333"/>
                </a:solidFill>
                <a:effectLst/>
                <a:latin typeface="Helvetica"/>
                <a:ea typeface="Times New Roman"/>
              </a:rPr>
            </a:br>
            <a:r>
              <a:rPr lang="ru-RU" sz="3200" b="1" dirty="0">
                <a:solidFill>
                  <a:srgbClr val="333333"/>
                </a:solidFill>
                <a:effectLst/>
                <a:latin typeface="Helvetica"/>
                <a:ea typeface="Times New Roman"/>
              </a:rPr>
              <a:t/>
            </a:r>
            <a:br>
              <a:rPr lang="ru-RU" sz="3200" b="1" dirty="0">
                <a:solidFill>
                  <a:srgbClr val="333333"/>
                </a:solidFill>
                <a:effectLst/>
                <a:latin typeface="Helvetica"/>
                <a:ea typeface="Times New Roman"/>
              </a:rPr>
            </a:br>
            <a:r>
              <a:rPr lang="ru-RU" sz="3200" b="1" dirty="0" smtClean="0">
                <a:solidFill>
                  <a:srgbClr val="333333"/>
                </a:solidFill>
                <a:effectLst/>
                <a:latin typeface="Helvetica"/>
                <a:ea typeface="Times New Roman"/>
              </a:rPr>
              <a:t/>
            </a:r>
            <a:br>
              <a:rPr lang="ru-RU" sz="3200" b="1" dirty="0" smtClean="0">
                <a:solidFill>
                  <a:srgbClr val="333333"/>
                </a:solidFill>
                <a:effectLst/>
                <a:latin typeface="Helvetica"/>
                <a:ea typeface="Times New Roman"/>
              </a:rPr>
            </a:br>
            <a:r>
              <a:rPr lang="ru-RU" sz="3200" b="1" dirty="0">
                <a:solidFill>
                  <a:srgbClr val="333333"/>
                </a:solidFill>
                <a:effectLst/>
                <a:latin typeface="Helvetica"/>
                <a:ea typeface="Times New Roman"/>
              </a:rPr>
              <a:t/>
            </a:r>
            <a:br>
              <a:rPr lang="ru-RU" sz="3200" b="1" dirty="0">
                <a:solidFill>
                  <a:srgbClr val="333333"/>
                </a:solidFill>
                <a:effectLst/>
                <a:latin typeface="Helvetica"/>
                <a:ea typeface="Times New Roman"/>
              </a:rPr>
            </a:br>
            <a:r>
              <a:rPr lang="ru-RU" sz="3200" b="1" dirty="0">
                <a:solidFill>
                  <a:srgbClr val="333333"/>
                </a:solidFill>
                <a:effectLst/>
                <a:latin typeface="Helvetica"/>
                <a:ea typeface="Times New Roman"/>
              </a:rPr>
              <a:t/>
            </a:r>
            <a:br>
              <a:rPr lang="ru-RU" sz="3200" b="1" dirty="0">
                <a:solidFill>
                  <a:srgbClr val="333333"/>
                </a:solidFill>
                <a:effectLst/>
                <a:latin typeface="Helvetica"/>
                <a:ea typeface="Times New Roman"/>
              </a:rPr>
            </a:br>
            <a:r>
              <a:rPr lang="ru-RU" sz="3200" b="1" dirty="0" smtClean="0">
                <a:solidFill>
                  <a:srgbClr val="333333"/>
                </a:solidFill>
                <a:effectLst/>
                <a:latin typeface="Helvetica"/>
                <a:ea typeface="Times New Roman"/>
              </a:rPr>
              <a:t/>
            </a:r>
            <a:br>
              <a:rPr lang="ru-RU" sz="3200" b="1" dirty="0" smtClean="0">
                <a:solidFill>
                  <a:srgbClr val="333333"/>
                </a:solidFill>
                <a:effectLst/>
                <a:latin typeface="Helvetica"/>
                <a:ea typeface="Times New Roman"/>
              </a:rPr>
            </a:br>
            <a:r>
              <a:rPr lang="ru-RU" sz="28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1</a:t>
            </a:r>
            <a:r>
              <a:rPr lang="ru-RU" sz="28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Прямая </a:t>
            </a:r>
            <a:r>
              <a:rPr lang="ru-RU" sz="2800" spc="0"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пластилинографии</a:t>
            </a:r>
            <a:r>
              <a:rPr lang="ru-RU" sz="28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 изображение лепной картины на </a:t>
            </a:r>
            <a:r>
              <a:rPr lang="ru-RU" sz="28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горизонтальной </a:t>
            </a:r>
            <a:r>
              <a:rPr lang="ru-RU" sz="28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поверхности.</a:t>
            </a:r>
            <a:br>
              <a:rPr lang="ru-RU" sz="28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br>
            <a:endParaRPr lang="ru-RU" sz="28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8011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descr="https://arhivurokov.ru/kopilka/uploads/user_file_57bdfeda0a2eb/plastilinoghrafiianietraditsionnaiatiekhnikiliepkidliadoshkolnikov_1.jpe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79712" y="332656"/>
            <a:ext cx="5256584" cy="6120680"/>
          </a:xfrm>
          <a:prstGeom prst="rect">
            <a:avLst/>
          </a:prstGeom>
          <a:noFill/>
          <a:ln>
            <a:noFill/>
          </a:ln>
        </p:spPr>
      </p:pic>
    </p:spTree>
    <p:extLst>
      <p:ext uri="{BB962C8B-B14F-4D97-AF65-F5344CB8AC3E}">
        <p14:creationId xmlns:p14="http://schemas.microsoft.com/office/powerpoint/2010/main" val="3173715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1988840"/>
            <a:ext cx="8229600" cy="4536504"/>
          </a:xfrm>
        </p:spPr>
        <p:txBody>
          <a:bodyPr>
            <a:normAutofit fontScale="92500"/>
          </a:bodyPr>
          <a:lstStyle/>
          <a:p>
            <a:pPr marL="0" indent="0" algn="just">
              <a:spcAft>
                <a:spcPts val="750"/>
              </a:spcAft>
              <a:buNone/>
            </a:pPr>
            <a:r>
              <a:rPr lang="ru-RU" sz="2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Helvetica"/>
                <a:ea typeface="Times New Roman"/>
              </a:rPr>
              <a:t>    Данный </a:t>
            </a:r>
            <a:r>
              <a:rPr lang="ru-RU" sz="2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Helvetica"/>
                <a:ea typeface="Times New Roman"/>
              </a:rPr>
              <a:t>вид </a:t>
            </a:r>
            <a:r>
              <a:rPr lang="ru-RU" sz="2200"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Helvetica"/>
                <a:ea typeface="Times New Roman"/>
              </a:rPr>
              <a:t>пластилинографии</a:t>
            </a:r>
            <a:r>
              <a:rPr lang="ru-RU" sz="2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Helvetica"/>
                <a:ea typeface="Times New Roman"/>
              </a:rPr>
              <a:t> используется на стекле, изображение получается с другой стороны, поэтому называется обратная </a:t>
            </a:r>
            <a:r>
              <a:rPr lang="ru-RU" sz="2200"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Helvetica"/>
                <a:ea typeface="Times New Roman"/>
              </a:rPr>
              <a:t>пластилинография</a:t>
            </a:r>
            <a:r>
              <a:rPr lang="ru-RU" sz="2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Helvetica"/>
                <a:ea typeface="Times New Roman"/>
              </a:rPr>
              <a:t>. Так как на стекле детям дошкольного возраста работать нельзя, можно использовать пластик или оргстекло. Перенесите рисунок на поверхность при помощи маркера, а затем  заполните элементы рисунка пластилином.  Для этого  нужно подобрать по размерам кусочек пластилина и хорошо размять его в руках, а затем  размазать по стеклу. Размазывать можно пальцами или стеком, тщательно придавливая его к поверхности, чтобы получился тонкий слой. Новый цвет нужно наносить последовательно и отдельно. По контуру полученную работу можно оклеить полосками, чтобы получилась аккуратная рамка, или вставить в готовую рамку.  </a:t>
            </a:r>
            <a:endParaRPr lang="ru-RU" sz="2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a:ea typeface="Times New Roman"/>
            </a:endParaRPr>
          </a:p>
          <a:p>
            <a:endParaRPr lang="ru-RU" dirty="0"/>
          </a:p>
        </p:txBody>
      </p:sp>
      <p:sp>
        <p:nvSpPr>
          <p:cNvPr id="3" name="Заголовок 2"/>
          <p:cNvSpPr>
            <a:spLocks noGrp="1"/>
          </p:cNvSpPr>
          <p:nvPr>
            <p:ph type="title"/>
          </p:nvPr>
        </p:nvSpPr>
        <p:spPr>
          <a:xfrm>
            <a:off x="611560" y="620688"/>
            <a:ext cx="8229600" cy="1008112"/>
          </a:xfrm>
        </p:spPr>
        <p:txBody>
          <a:bodyPr>
            <a:noAutofit/>
          </a:bodyPr>
          <a:lstStyle/>
          <a:p>
            <a:pPr algn="ctr">
              <a:spcAft>
                <a:spcPts val="750"/>
              </a:spcAft>
            </a:pPr>
            <a:r>
              <a:rPr lang="ru-RU" sz="2400" b="1" dirty="0" smtClean="0">
                <a:solidFill>
                  <a:srgbClr val="333333"/>
                </a:solidFill>
                <a:effectLst/>
                <a:latin typeface="Helvetica"/>
                <a:ea typeface="Times New Roman"/>
              </a:rPr>
              <a:t/>
            </a:r>
            <a:br>
              <a:rPr lang="ru-RU" sz="2400" b="1" dirty="0" smtClean="0">
                <a:solidFill>
                  <a:srgbClr val="333333"/>
                </a:solidFill>
                <a:effectLst/>
                <a:latin typeface="Helvetica"/>
                <a:ea typeface="Times New Roman"/>
              </a:rPr>
            </a:br>
            <a:r>
              <a:rPr lang="ru-RU" sz="2400" b="1" dirty="0">
                <a:solidFill>
                  <a:srgbClr val="333333"/>
                </a:solidFill>
                <a:effectLst/>
                <a:latin typeface="Helvetica"/>
                <a:ea typeface="Times New Roman"/>
              </a:rPr>
              <a:t/>
            </a:r>
            <a:br>
              <a:rPr lang="ru-RU" sz="2400" b="1" dirty="0">
                <a:solidFill>
                  <a:srgbClr val="333333"/>
                </a:solidFill>
                <a:effectLst/>
                <a:latin typeface="Helvetica"/>
                <a:ea typeface="Times New Roman"/>
              </a:rPr>
            </a:br>
            <a:r>
              <a:rPr lang="ru-RU" sz="2400" b="1" dirty="0" smtClean="0">
                <a:solidFill>
                  <a:srgbClr val="333333"/>
                </a:solidFill>
                <a:effectLst/>
                <a:latin typeface="Helvetica"/>
                <a:ea typeface="Times New Roman"/>
              </a:rPr>
              <a:t/>
            </a:r>
            <a:br>
              <a:rPr lang="ru-RU" sz="2400" b="1" dirty="0" smtClean="0">
                <a:solidFill>
                  <a:srgbClr val="333333"/>
                </a:solidFill>
                <a:effectLst/>
                <a:latin typeface="Helvetica"/>
                <a:ea typeface="Times New Roman"/>
              </a:rPr>
            </a:br>
            <a:r>
              <a:rPr lang="ru-RU" sz="2400" b="1" dirty="0">
                <a:solidFill>
                  <a:srgbClr val="333333"/>
                </a:solidFill>
                <a:effectLst/>
                <a:latin typeface="Helvetica"/>
                <a:ea typeface="Times New Roman"/>
              </a:rPr>
              <a:t/>
            </a:r>
            <a:br>
              <a:rPr lang="ru-RU" sz="2400" b="1" dirty="0">
                <a:solidFill>
                  <a:srgbClr val="333333"/>
                </a:solidFill>
                <a:effectLst/>
                <a:latin typeface="Helvetica"/>
                <a:ea typeface="Times New Roman"/>
              </a:rPr>
            </a:br>
            <a:r>
              <a:rPr lang="ru-RU" sz="2400" b="1" dirty="0" smtClean="0">
                <a:solidFill>
                  <a:srgbClr val="333333"/>
                </a:solidFill>
                <a:effectLst/>
                <a:latin typeface="Helvetica"/>
                <a:ea typeface="Times New Roman"/>
              </a:rPr>
              <a:t/>
            </a:r>
            <a:br>
              <a:rPr lang="ru-RU" sz="2400" b="1" dirty="0" smtClean="0">
                <a:solidFill>
                  <a:srgbClr val="333333"/>
                </a:solidFill>
                <a:effectLst/>
                <a:latin typeface="Helvetica"/>
                <a:ea typeface="Times New Roman"/>
              </a:rPr>
            </a:br>
            <a:r>
              <a:rPr lang="ru-RU" sz="2400" b="1" dirty="0" smtClean="0">
                <a:solidFill>
                  <a:srgbClr val="333333"/>
                </a:solidFill>
                <a:effectLst/>
                <a:latin typeface="Helvetica"/>
                <a:ea typeface="Times New Roman"/>
              </a:rPr>
              <a:t/>
            </a:r>
            <a:br>
              <a:rPr lang="ru-RU" sz="2400" b="1" dirty="0" smtClean="0">
                <a:solidFill>
                  <a:srgbClr val="333333"/>
                </a:solidFill>
                <a:effectLst/>
                <a:latin typeface="Helvetica"/>
                <a:ea typeface="Times New Roman"/>
              </a:rPr>
            </a:br>
            <a:r>
              <a:rPr lang="ru-RU" sz="2400" b="1" dirty="0">
                <a:solidFill>
                  <a:srgbClr val="333333"/>
                </a:solidFill>
                <a:effectLst/>
                <a:latin typeface="Helvetica"/>
                <a:ea typeface="Times New Roman"/>
              </a:rPr>
              <a:t/>
            </a:r>
            <a:br>
              <a:rPr lang="ru-RU" sz="2400" b="1" dirty="0">
                <a:solidFill>
                  <a:srgbClr val="333333"/>
                </a:solidFill>
                <a:effectLst/>
                <a:latin typeface="Helvetica"/>
                <a:ea typeface="Times New Roman"/>
              </a:rPr>
            </a:br>
            <a:r>
              <a:rPr lang="ru-RU" sz="2200" spc="0" dirty="0" smtClean="0">
                <a:ln w="18415" cmpd="sng">
                  <a:solidFill>
                    <a:srgbClr val="FFFFFF"/>
                  </a:solidFill>
                  <a:prstDash val="solid"/>
                </a:ln>
                <a:solidFill>
                  <a:schemeClr val="tx1"/>
                </a:solidFill>
                <a:effectLst>
                  <a:outerShdw blurRad="63500" dir="3600000" algn="tl" rotWithShape="0">
                    <a:srgbClr val="000000">
                      <a:alpha val="70000"/>
                    </a:srgbClr>
                  </a:outerShdw>
                </a:effectLst>
                <a:latin typeface="Helvetica"/>
                <a:ea typeface="Times New Roman"/>
              </a:rPr>
              <a:t>2.Обратная </a:t>
            </a:r>
            <a:r>
              <a:rPr lang="ru-RU" sz="2200" spc="0" dirty="0" err="1">
                <a:ln w="18415" cmpd="sng">
                  <a:solidFill>
                    <a:srgbClr val="FFFFFF"/>
                  </a:solidFill>
                  <a:prstDash val="solid"/>
                </a:ln>
                <a:solidFill>
                  <a:schemeClr val="tx1"/>
                </a:solidFill>
                <a:effectLst>
                  <a:outerShdw blurRad="63500" dir="3600000" algn="tl" rotWithShape="0">
                    <a:srgbClr val="000000">
                      <a:alpha val="70000"/>
                    </a:srgbClr>
                  </a:outerShdw>
                </a:effectLst>
                <a:latin typeface="Helvetica"/>
                <a:ea typeface="Times New Roman"/>
              </a:rPr>
              <a:t>пластилинография</a:t>
            </a:r>
            <a:r>
              <a:rPr lang="ru-RU" sz="2200" spc="0" dirty="0">
                <a:ln w="18415" cmpd="sng">
                  <a:solidFill>
                    <a:srgbClr val="FFFFFF"/>
                  </a:solidFill>
                  <a:prstDash val="solid"/>
                </a:ln>
                <a:solidFill>
                  <a:schemeClr val="tx1"/>
                </a:solidFill>
                <a:effectLst>
                  <a:outerShdw blurRad="63500" dir="3600000" algn="tl" rotWithShape="0">
                    <a:srgbClr val="000000">
                      <a:alpha val="70000"/>
                    </a:srgbClr>
                  </a:outerShdw>
                </a:effectLst>
                <a:latin typeface="Helvetica"/>
                <a:ea typeface="Times New Roman"/>
              </a:rPr>
              <a:t> – изображение лепной картины с обратной стороны прозрачной поверхности или витражная</a:t>
            </a:r>
            <a:r>
              <a:rPr lang="ru-RU" sz="20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Helvetica"/>
                <a:ea typeface="Times New Roman"/>
              </a:rPr>
              <a:t>.</a:t>
            </a:r>
            <a:r>
              <a:rPr lang="ru-RU" sz="20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a:ea typeface="Times New Roman"/>
              </a:rPr>
              <a:t/>
            </a:r>
            <a:br>
              <a:rPr lang="ru-RU" sz="20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a:ea typeface="Times New Roman"/>
              </a:rPr>
            </a:br>
            <a:endParaRPr lang="ru-RU" sz="2000" dirty="0"/>
          </a:p>
        </p:txBody>
      </p:sp>
    </p:spTree>
    <p:extLst>
      <p:ext uri="{BB962C8B-B14F-4D97-AF65-F5344CB8AC3E}">
        <p14:creationId xmlns:p14="http://schemas.microsoft.com/office/powerpoint/2010/main" val="8392429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57200" y="404664"/>
            <a:ext cx="8305800" cy="6048672"/>
          </a:xfrm>
        </p:spPr>
        <p:txBody>
          <a:bodyPr/>
          <a:lstStyle/>
          <a:p>
            <a:endParaRPr lang="ru-RU" dirty="0"/>
          </a:p>
        </p:txBody>
      </p:sp>
      <p:pic>
        <p:nvPicPr>
          <p:cNvPr id="4" name="Рисунок 3" descr="https://arhivurokov.ru/kopilka/uploads/user_file_57bdfeda0a2eb/plastilinoghrafiianietraditsionnaiatiekhnikiliepkidliadoshkolnikov_2.jpeg"/>
          <p:cNvPicPr/>
          <p:nvPr/>
        </p:nvPicPr>
        <p:blipFill>
          <a:blip r:embed="rId2">
            <a:extLst>
              <a:ext uri="{28A0092B-C50C-407E-A947-70E740481C1C}">
                <a14:useLocalDpi xmlns:a14="http://schemas.microsoft.com/office/drawing/2010/main" val="0"/>
              </a:ext>
            </a:extLst>
          </a:blip>
          <a:srcRect/>
          <a:stretch>
            <a:fillRect/>
          </a:stretch>
        </p:blipFill>
        <p:spPr bwMode="auto">
          <a:xfrm>
            <a:off x="467544" y="404664"/>
            <a:ext cx="8280920" cy="6048672"/>
          </a:xfrm>
          <a:prstGeom prst="rect">
            <a:avLst/>
          </a:prstGeom>
          <a:noFill/>
          <a:ln>
            <a:noFill/>
          </a:ln>
        </p:spPr>
      </p:pic>
    </p:spTree>
    <p:extLst>
      <p:ext uri="{BB962C8B-B14F-4D97-AF65-F5344CB8AC3E}">
        <p14:creationId xmlns:p14="http://schemas.microsoft.com/office/powerpoint/2010/main" val="2878011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57200" y="2036618"/>
            <a:ext cx="8305800" cy="4200694"/>
          </a:xfrm>
        </p:spPr>
        <p:txBody>
          <a:bodyPr/>
          <a:lstStyle/>
          <a:p>
            <a:pPr algn="just">
              <a:spcAft>
                <a:spcPts val="750"/>
              </a:spcAft>
            </a:pPr>
            <a:r>
              <a:rPr lang="ru-RU"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Данная </a:t>
            </a:r>
            <a:r>
              <a:rPr lang="ru-RU" sz="24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техника более сложная, так как необходимо владение всеми приемами лепки. Для начала нужно перенести понравившейся рисунок на лист картона и  заполнить каждый участок картинки пластилином соответствующего цвета, что можно сделать маленькими шариками, жгутиками или целыми деталями, придав  краям нужную форму при помощи стеки</a:t>
            </a:r>
            <a:r>
              <a:rPr lang="ru-RU"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a:t>
            </a:r>
          </a:p>
          <a:p>
            <a:pPr algn="just">
              <a:spcAft>
                <a:spcPts val="750"/>
              </a:spcAft>
            </a:pPr>
            <a:endParaRPr lang="ru-RU" sz="24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endParaRPr>
          </a:p>
          <a:p>
            <a:pPr algn="just">
              <a:spcAft>
                <a:spcPts val="750"/>
              </a:spcAft>
            </a:pPr>
            <a:endParaRPr lang="ru-RU"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endParaRPr>
          </a:p>
          <a:p>
            <a:pPr algn="just">
              <a:spcAft>
                <a:spcPts val="750"/>
              </a:spcAft>
            </a:pPr>
            <a:endParaRPr lang="ru-RU" sz="24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endParaRPr>
          </a:p>
          <a:p>
            <a:pPr algn="just">
              <a:spcAft>
                <a:spcPts val="750"/>
              </a:spcAft>
            </a:pPr>
            <a:endParaRPr lang="ru-RU"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endParaRPr>
          </a:p>
          <a:p>
            <a:pPr algn="just">
              <a:spcAft>
                <a:spcPts val="750"/>
              </a:spcAft>
            </a:pPr>
            <a:endParaRPr lang="ru-RU" sz="24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endParaRPr>
          </a:p>
          <a:p>
            <a:pPr algn="just">
              <a:spcAft>
                <a:spcPts val="750"/>
              </a:spcAft>
            </a:pPr>
            <a:endParaRPr lang="ru-RU"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endParaRPr>
          </a:p>
          <a:p>
            <a:pPr algn="just">
              <a:spcAft>
                <a:spcPts val="750"/>
              </a:spcAft>
            </a:pPr>
            <a:endParaRPr lang="ru-RU" sz="24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endParaRPr>
          </a:p>
          <a:p>
            <a:pPr algn="just">
              <a:spcAft>
                <a:spcPts val="750"/>
              </a:spcAft>
            </a:pPr>
            <a:endParaRPr lang="ru-RU"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endParaRPr>
          </a:p>
          <a:p>
            <a:pPr algn="just">
              <a:spcAft>
                <a:spcPts val="750"/>
              </a:spcAft>
            </a:pPr>
            <a:endParaRPr lang="ru-RU" sz="24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endParaRPr>
          </a:p>
          <a:p>
            <a:pPr algn="just">
              <a:spcAft>
                <a:spcPts val="750"/>
              </a:spcAft>
            </a:pPr>
            <a:endParaRPr lang="ru-RU"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endParaRPr>
          </a:p>
          <a:p>
            <a:pPr algn="just">
              <a:spcAft>
                <a:spcPts val="750"/>
              </a:spcAft>
            </a:pPr>
            <a:endParaRPr lang="ru-RU" sz="24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endParaRPr>
          </a:p>
          <a:p>
            <a:pPr algn="just">
              <a:spcAft>
                <a:spcPts val="750"/>
              </a:spcAft>
            </a:pPr>
            <a:endParaRPr lang="ru-RU"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endParaRPr>
          </a:p>
          <a:p>
            <a:pPr algn="just">
              <a:spcAft>
                <a:spcPts val="750"/>
              </a:spcAft>
            </a:pPr>
            <a:endParaRPr lang="ru-RU" sz="24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endParaRPr>
          </a:p>
          <a:p>
            <a:pPr algn="just">
              <a:spcAft>
                <a:spcPts val="750"/>
              </a:spcAft>
            </a:pPr>
            <a:endParaRPr lang="ru-RU"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endParaRPr>
          </a:p>
          <a:p>
            <a:pPr algn="just">
              <a:spcAft>
                <a:spcPts val="750"/>
              </a:spcAft>
            </a:pPr>
            <a:endParaRPr lang="ru-RU" sz="24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endParaRPr>
          </a:p>
          <a:p>
            <a:pPr algn="just">
              <a:spcAft>
                <a:spcPts val="750"/>
              </a:spcAft>
            </a:pPr>
            <a:endParaRPr lang="ru-RU" sz="2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endParaRPr>
          </a:p>
          <a:p>
            <a:pPr algn="just">
              <a:spcAft>
                <a:spcPts val="750"/>
              </a:spcAft>
            </a:pPr>
            <a:endParaRPr lang="ru-RU" sz="24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endParaRPr>
          </a:p>
          <a:p>
            <a:endParaRPr lang="ru-RU"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 name="Заголовок 1"/>
          <p:cNvSpPr>
            <a:spLocks noGrp="1"/>
          </p:cNvSpPr>
          <p:nvPr>
            <p:ph type="ctrTitle"/>
          </p:nvPr>
        </p:nvSpPr>
        <p:spPr>
          <a:xfrm>
            <a:off x="457200" y="548680"/>
            <a:ext cx="8305800" cy="1440160"/>
          </a:xfrm>
        </p:spPr>
        <p:txBody>
          <a:bodyPr/>
          <a:lstStyle/>
          <a:p>
            <a:pPr>
              <a:spcAft>
                <a:spcPts val="750"/>
              </a:spcAft>
            </a:pPr>
            <a:r>
              <a:rPr lang="ru-RU" sz="28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3. Модульная </a:t>
            </a:r>
            <a:r>
              <a:rPr lang="ru-RU" sz="2800" spc="0"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пластилинографии</a:t>
            </a:r>
            <a:r>
              <a:rPr lang="ru-RU" sz="28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 изображение лепной картины с использованием различных элементов - валиков, шариков, дисков.</a:t>
            </a:r>
            <a:r>
              <a:rPr lang="ru-RU" sz="24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a:r>
            <a:br>
              <a:rPr lang="ru-RU" sz="24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br>
            <a:endParaRPr lang="ru-RU" sz="24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8011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57200" y="476672"/>
            <a:ext cx="8305800" cy="5904656"/>
          </a:xfrm>
        </p:spPr>
        <p:txBody>
          <a:bodyPr/>
          <a:lstStyle/>
          <a:p>
            <a:endParaRPr lang="ru-RU" dirty="0"/>
          </a:p>
        </p:txBody>
      </p:sp>
      <p:pic>
        <p:nvPicPr>
          <p:cNvPr id="4" name="Рисунок 3" descr="https://arhivurokov.ru/kopilka/uploads/user_file_57bdfeda0a2eb/plastilinoghrafiianietraditsionnaiatiekhnikiliepkidliadoshkolnikov_3.jpe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476672"/>
            <a:ext cx="8424936" cy="5904656"/>
          </a:xfrm>
          <a:prstGeom prst="rect">
            <a:avLst/>
          </a:prstGeom>
          <a:noFill/>
          <a:ln>
            <a:noFill/>
          </a:ln>
        </p:spPr>
      </p:pic>
    </p:spTree>
    <p:extLst>
      <p:ext uri="{BB962C8B-B14F-4D97-AF65-F5344CB8AC3E}">
        <p14:creationId xmlns:p14="http://schemas.microsoft.com/office/powerpoint/2010/main" val="2878011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1772816"/>
            <a:ext cx="8229600" cy="4323184"/>
          </a:xfrm>
        </p:spPr>
        <p:txBody>
          <a:bodyPr/>
          <a:lstStyle/>
          <a:p>
            <a:pPr marL="0" indent="0" algn="just">
              <a:spcAft>
                <a:spcPts val="750"/>
              </a:spcAft>
              <a:buNone/>
            </a:pPr>
            <a:r>
              <a:rPr lang="ru-RU" sz="2400"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Такая </a:t>
            </a:r>
            <a:r>
              <a:rPr lang="ru-RU" sz="2400" u="sng"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техника наиболее простая</a:t>
            </a:r>
            <a:r>
              <a:rPr lang="ru-RU"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так как элементы все одинаковые – пластилиновые шарики. Необходимо лишь красиво сочетать цвета и аккуратно заполнить пространство, не выходя за </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контур. </a:t>
            </a:r>
            <a:endParaRPr lang="ru-RU"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endParaRPr>
          </a:p>
          <a:p>
            <a:endParaRPr lang="ru-RU" dirty="0"/>
          </a:p>
        </p:txBody>
      </p:sp>
      <p:sp>
        <p:nvSpPr>
          <p:cNvPr id="3" name="Заголовок 2"/>
          <p:cNvSpPr>
            <a:spLocks noGrp="1"/>
          </p:cNvSpPr>
          <p:nvPr>
            <p:ph type="title"/>
          </p:nvPr>
        </p:nvSpPr>
        <p:spPr>
          <a:xfrm>
            <a:off x="457200" y="152400"/>
            <a:ext cx="8229600" cy="1620416"/>
          </a:xfrm>
        </p:spPr>
        <p:txBody>
          <a:bodyPr>
            <a:noAutofit/>
          </a:bodyPr>
          <a:lstStyle/>
          <a:p>
            <a:pPr algn="ctr">
              <a:spcAft>
                <a:spcPts val="750"/>
              </a:spcAft>
            </a:pPr>
            <a:r>
              <a:rPr lang="ru-RU" sz="28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4. Мозаичная </a:t>
            </a:r>
            <a:r>
              <a:rPr lang="ru-RU" sz="2800" spc="0"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пластилинографии</a:t>
            </a:r>
            <a:r>
              <a:rPr lang="ru-RU" sz="28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 изображение лепной картины с помощью шариков из пластилина.</a:t>
            </a:r>
            <a:br>
              <a:rPr lang="ru-RU" sz="28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br>
            <a:endParaRPr lang="ru-RU" sz="28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604906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descr="https://arhivurokov.ru/kopilka/uploads/user_file_57bdfeda0a2eb/plastilinoghrafiianietraditsionnaiatiekhnikiliepkidliadoshkolnikov_4.jpe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755577" y="332656"/>
            <a:ext cx="7416824" cy="6048672"/>
          </a:xfrm>
          <a:prstGeom prst="rect">
            <a:avLst/>
          </a:prstGeom>
          <a:noFill/>
          <a:ln>
            <a:noFill/>
          </a:ln>
        </p:spPr>
      </p:pic>
    </p:spTree>
    <p:extLst>
      <p:ext uri="{BB962C8B-B14F-4D97-AF65-F5344CB8AC3E}">
        <p14:creationId xmlns:p14="http://schemas.microsoft.com/office/powerpoint/2010/main" val="18701417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a:bodyPr>
          <a:lstStyle/>
          <a:p>
            <a:pPr marL="0" indent="0" algn="just">
              <a:spcAft>
                <a:spcPts val="750"/>
              </a:spcAft>
              <a:buNone/>
            </a:pP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Данная </a:t>
            </a:r>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техника больше походит </a:t>
            </a:r>
            <a:r>
              <a:rPr lang="ru-RU" u="sng"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для старшего возраста</a:t>
            </a:r>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так как требует усидчивости и кропотливой работы. Контурный рисунок заполняется жгутиками, которые предварительно раскатываются самим ребенком или заранее готовятся воспитателем. Для этого необходимо поместить пластилин в шприц, а шприц поместить в горячую воду, чтобы пластилин подтаял. Через 2-3 минуты можно выдавливать пластилин, так можно подготовить совершенно одинаковые жгутики, которыми впоследствии заполняется пространство.</a:t>
            </a:r>
          </a:p>
          <a:p>
            <a:endParaRPr lang="ru-RU" dirty="0"/>
          </a:p>
        </p:txBody>
      </p:sp>
      <p:sp>
        <p:nvSpPr>
          <p:cNvPr id="3" name="Заголовок 2"/>
          <p:cNvSpPr>
            <a:spLocks noGrp="1"/>
          </p:cNvSpPr>
          <p:nvPr>
            <p:ph type="title"/>
          </p:nvPr>
        </p:nvSpPr>
        <p:spPr>
          <a:xfrm>
            <a:off x="457200" y="152400"/>
            <a:ext cx="8229600" cy="1548408"/>
          </a:xfrm>
        </p:spPr>
        <p:txBody>
          <a:bodyPr>
            <a:noAutofit/>
          </a:bodyPr>
          <a:lstStyle/>
          <a:p>
            <a:pPr algn="ctr">
              <a:spcAft>
                <a:spcPts val="750"/>
              </a:spcAft>
            </a:pPr>
            <a:r>
              <a:rPr lang="ru-RU" sz="28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5. Контурная </a:t>
            </a:r>
            <a:r>
              <a:rPr lang="ru-RU" sz="2800" spc="0"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пластилинографии</a:t>
            </a:r>
            <a:r>
              <a:rPr lang="ru-RU" sz="28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 изображение предмета при помощи жгутиков.</a:t>
            </a:r>
            <a:br>
              <a:rPr lang="ru-RU" sz="28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br>
            <a:endParaRPr lang="ru-RU" sz="28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401727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descr="https://arhivurokov.ru/kopilka/uploads/user_file_57bdfeda0a2eb/plastilinoghrafiianietraditsionnaiatiekhnikiliepkidliadoshkolnikov_5.jpe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9552" y="404664"/>
            <a:ext cx="8136904" cy="5976664"/>
          </a:xfrm>
          <a:prstGeom prst="rect">
            <a:avLst/>
          </a:prstGeom>
          <a:noFill/>
          <a:ln>
            <a:noFill/>
          </a:ln>
        </p:spPr>
      </p:pic>
    </p:spTree>
    <p:extLst>
      <p:ext uri="{BB962C8B-B14F-4D97-AF65-F5344CB8AC3E}">
        <p14:creationId xmlns:p14="http://schemas.microsoft.com/office/powerpoint/2010/main" val="33813118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2060848"/>
            <a:ext cx="8229600" cy="4035152"/>
          </a:xfrm>
        </p:spPr>
        <p:txBody>
          <a:bodyPr>
            <a:normAutofit/>
          </a:bodyPr>
          <a:lstStyle/>
          <a:p>
            <a:r>
              <a:rPr lang="ru-RU" sz="4800" dirty="0" err="1" smtClean="0"/>
              <a:t>Тестопластика</a:t>
            </a:r>
            <a:endParaRPr lang="ru-RU" sz="4800" dirty="0" smtClean="0"/>
          </a:p>
          <a:p>
            <a:r>
              <a:rPr lang="ru-RU" sz="4800" dirty="0" smtClean="0"/>
              <a:t>Пластилиновая </a:t>
            </a:r>
            <a:r>
              <a:rPr lang="ru-RU" sz="4800" dirty="0" err="1" smtClean="0"/>
              <a:t>мазаика</a:t>
            </a:r>
            <a:endParaRPr lang="ru-RU" sz="4800" dirty="0" smtClean="0"/>
          </a:p>
          <a:p>
            <a:r>
              <a:rPr lang="ru-RU" sz="4800" dirty="0" err="1" smtClean="0"/>
              <a:t>Пластилинография</a:t>
            </a:r>
            <a:endParaRPr lang="ru-RU" sz="4800" dirty="0" smtClean="0"/>
          </a:p>
          <a:p>
            <a:endParaRPr lang="ru-RU" sz="4800" dirty="0"/>
          </a:p>
        </p:txBody>
      </p:sp>
      <p:sp>
        <p:nvSpPr>
          <p:cNvPr id="3" name="Заголовок 2"/>
          <p:cNvSpPr>
            <a:spLocks noGrp="1"/>
          </p:cNvSpPr>
          <p:nvPr>
            <p:ph type="title"/>
          </p:nvPr>
        </p:nvSpPr>
        <p:spPr>
          <a:xfrm>
            <a:off x="457200" y="152400"/>
            <a:ext cx="8229600" cy="1620416"/>
          </a:xfrm>
        </p:spPr>
        <p:txBody>
          <a:bodyPr>
            <a:noAutofit/>
          </a:bodyPr>
          <a:lstStyle/>
          <a:p>
            <a:pPr algn="ctr"/>
            <a:r>
              <a:rPr lang="ru-RU" sz="54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Нетрадиционные виды </a:t>
            </a:r>
            <a:br>
              <a:rPr lang="ru-RU" sz="54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br>
            <a:r>
              <a:rPr lang="ru-RU" sz="54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техники в </a:t>
            </a:r>
            <a:r>
              <a:rPr lang="ru-RU" sz="54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rPr>
              <a:t>лепке</a:t>
            </a:r>
            <a:endParaRPr lang="ru-RU" sz="5400" dirty="0"/>
          </a:p>
        </p:txBody>
      </p:sp>
    </p:spTree>
    <p:extLst>
      <p:ext uri="{BB962C8B-B14F-4D97-AF65-F5344CB8AC3E}">
        <p14:creationId xmlns:p14="http://schemas.microsoft.com/office/powerpoint/2010/main" val="31117801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1916832"/>
            <a:ext cx="8229600" cy="4179168"/>
          </a:xfrm>
        </p:spPr>
        <p:txBody>
          <a:bodyPr>
            <a:normAutofit fontScale="85000" lnSpcReduction="10000"/>
          </a:bodyPr>
          <a:lstStyle/>
          <a:p>
            <a:pPr marL="0" indent="0" algn="just">
              <a:spcAft>
                <a:spcPts val="750"/>
              </a:spcAft>
              <a:buNone/>
            </a:pP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Преимущества</a:t>
            </a:r>
            <a:r>
              <a:rPr lang="ru-RU"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данной техники в том, что на плоскости можно выполнить очень красивый и яркий сюжет. Такая техника подходит для изображения неба, гор, лес и других пейзажных сюжетов, когда один слой сверху закрывается другим. Некоторые детали пластилиновой картины могут иметь сложный контур. В таком случае нужно наложить пластилиновую лепешку и удалить излишек пластилина при помощи </a:t>
            </a:r>
            <a:r>
              <a:rPr lang="ru-RU" sz="2800"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стеки.Если</a:t>
            </a:r>
            <a:r>
              <a:rPr lang="ru-RU"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в картине представлены элементы, которые трудно вылепить, то их повторяют тонким слоем пластилина на бумаге, вырезают ножницами и прилепляют на основу с помощью тонких пластилиновых валиков, таким образом добиваясь 3-Д эффекта.</a:t>
            </a:r>
          </a:p>
          <a:p>
            <a:endParaRPr lang="ru-RU" dirty="0"/>
          </a:p>
        </p:txBody>
      </p:sp>
      <p:sp>
        <p:nvSpPr>
          <p:cNvPr id="3" name="Заголовок 2"/>
          <p:cNvSpPr>
            <a:spLocks noGrp="1"/>
          </p:cNvSpPr>
          <p:nvPr>
            <p:ph type="title"/>
          </p:nvPr>
        </p:nvSpPr>
        <p:spPr>
          <a:xfrm>
            <a:off x="457200" y="152400"/>
            <a:ext cx="8229600" cy="1980456"/>
          </a:xfrm>
        </p:spPr>
        <p:txBody>
          <a:bodyPr>
            <a:noAutofit/>
          </a:bodyPr>
          <a:lstStyle/>
          <a:p>
            <a:pPr algn="ctr">
              <a:spcAft>
                <a:spcPts val="750"/>
              </a:spcAft>
            </a:pPr>
            <a:r>
              <a:rPr lang="ru-RU" sz="28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6. Многослойная </a:t>
            </a:r>
            <a:r>
              <a:rPr lang="ru-RU" sz="2800" spc="0"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пластилинография</a:t>
            </a:r>
            <a:r>
              <a:rPr lang="ru-RU" sz="28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 объемное изображение лепной картины  с последовательным нанесением нескольких слоев.</a:t>
            </a:r>
            <a:br>
              <a:rPr lang="ru-RU" sz="28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br>
            <a:endParaRPr lang="ru-RU" sz="28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52783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descr="https://arhivurokov.ru/kopilka/uploads/user_file_57bdfeda0a2eb/plastilinoghrafiianietraditsionnaiatiekhnikiliepkidliadoshkolnikov_6.jpe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404664"/>
            <a:ext cx="8208912" cy="5976663"/>
          </a:xfrm>
          <a:prstGeom prst="rect">
            <a:avLst/>
          </a:prstGeom>
          <a:noFill/>
          <a:ln>
            <a:noFill/>
          </a:ln>
        </p:spPr>
      </p:pic>
    </p:spTree>
    <p:extLst>
      <p:ext uri="{BB962C8B-B14F-4D97-AF65-F5344CB8AC3E}">
        <p14:creationId xmlns:p14="http://schemas.microsoft.com/office/powerpoint/2010/main" val="24327997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2276872"/>
            <a:ext cx="8229600" cy="4248472"/>
          </a:xfrm>
        </p:spPr>
        <p:txBody>
          <a:bodyPr>
            <a:normAutofit fontScale="25000" lnSpcReduction="20000"/>
          </a:bodyPr>
          <a:lstStyle/>
          <a:p>
            <a:pPr marL="0" indent="0" algn="ctr">
              <a:spcAft>
                <a:spcPts val="750"/>
              </a:spcAft>
              <a:buNone/>
            </a:pPr>
            <a:r>
              <a:rPr lang="ru-RU" sz="12800"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Барелье́ф</a:t>
            </a:r>
            <a:endParaRPr lang="ru-RU" sz="1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endParaRPr>
          </a:p>
          <a:p>
            <a:pPr marL="0" indent="0" algn="just">
              <a:spcAft>
                <a:spcPts val="750"/>
              </a:spcAft>
              <a:buNone/>
            </a:pPr>
            <a:r>
              <a:rPr lang="ru-RU" sz="9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a:t>
            </a:r>
            <a:r>
              <a:rPr lang="ru-RU" sz="9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Барелье́ф</a:t>
            </a:r>
            <a:r>
              <a:rPr lang="ru-RU"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(фр. </a:t>
            </a:r>
            <a:r>
              <a:rPr lang="ru-RU" sz="96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bas-relief</a:t>
            </a:r>
            <a:r>
              <a:rPr lang="ru-RU"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—низкий рельеф)  Барельеф — распространённый вид украшения архитектурных сооружений, разновидность  скульптурного выпуклого рельефа, в котором изображение выступает над плоскостью фона не более, чем на половину объёма. Если более — рельеф называется горельефом (высокий рельеф). Картину можно сделать рельефной разными способами – формированием элементов при помощи стека, лепкой отдельных деталей, которые будут выступать на </a:t>
            </a:r>
            <a:r>
              <a:rPr lang="ru-RU" sz="9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поверхности</a:t>
            </a:r>
            <a:endParaRPr lang="ru-RU"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endParaRPr>
          </a:p>
          <a:p>
            <a:pPr algn="just">
              <a:spcAft>
                <a:spcPts val="750"/>
              </a:spcAft>
            </a:pPr>
            <a:endParaRPr lang="ru-RU" sz="4500" b="1" dirty="0" smtClean="0">
              <a:solidFill>
                <a:srgbClr val="333333"/>
              </a:solidFill>
              <a:latin typeface="Times New Roman" panose="02020603050405020304" pitchFamily="18" charset="0"/>
              <a:ea typeface="Times New Roman"/>
              <a:cs typeface="Times New Roman" panose="02020603050405020304" pitchFamily="18" charset="0"/>
            </a:endParaRPr>
          </a:p>
          <a:p>
            <a:pPr algn="just">
              <a:spcAft>
                <a:spcPts val="750"/>
              </a:spcAft>
            </a:pPr>
            <a:endParaRPr lang="ru-RU" sz="4500" b="1" dirty="0">
              <a:solidFill>
                <a:srgbClr val="333333"/>
              </a:solidFill>
              <a:latin typeface="Times New Roman" panose="02020603050405020304" pitchFamily="18" charset="0"/>
              <a:ea typeface="Times New Roman"/>
              <a:cs typeface="Times New Roman" panose="02020603050405020304" pitchFamily="18" charset="0"/>
            </a:endParaRPr>
          </a:p>
          <a:p>
            <a:pPr algn="just">
              <a:spcAft>
                <a:spcPts val="750"/>
              </a:spcAft>
            </a:pPr>
            <a:endParaRPr lang="ru-RU" sz="4500" b="1" dirty="0" smtClean="0">
              <a:solidFill>
                <a:srgbClr val="333333"/>
              </a:solidFill>
              <a:latin typeface="Times New Roman" panose="02020603050405020304" pitchFamily="18" charset="0"/>
              <a:ea typeface="Times New Roman"/>
              <a:cs typeface="Times New Roman" panose="02020603050405020304" pitchFamily="18" charset="0"/>
            </a:endParaRPr>
          </a:p>
          <a:p>
            <a:pPr algn="just">
              <a:spcAft>
                <a:spcPts val="750"/>
              </a:spcAft>
            </a:pPr>
            <a:endParaRPr lang="ru-RU" sz="4500" b="1" dirty="0">
              <a:solidFill>
                <a:srgbClr val="333333"/>
              </a:solidFill>
              <a:latin typeface="Times New Roman" panose="02020603050405020304" pitchFamily="18" charset="0"/>
              <a:ea typeface="Times New Roman"/>
              <a:cs typeface="Times New Roman" panose="02020603050405020304" pitchFamily="18" charset="0"/>
            </a:endParaRPr>
          </a:p>
          <a:p>
            <a:pPr algn="just">
              <a:spcAft>
                <a:spcPts val="750"/>
              </a:spcAft>
            </a:pPr>
            <a:endParaRPr lang="ru-RU" sz="4500" b="1" dirty="0" smtClean="0">
              <a:solidFill>
                <a:srgbClr val="333333"/>
              </a:solidFill>
              <a:latin typeface="Times New Roman" panose="02020603050405020304" pitchFamily="18" charset="0"/>
              <a:ea typeface="Times New Roman"/>
              <a:cs typeface="Times New Roman" panose="02020603050405020304" pitchFamily="18" charset="0"/>
            </a:endParaRPr>
          </a:p>
          <a:p>
            <a:pPr algn="just">
              <a:spcAft>
                <a:spcPts val="750"/>
              </a:spcAft>
            </a:pPr>
            <a:endParaRPr lang="ru-RU" sz="4500" b="1" dirty="0">
              <a:solidFill>
                <a:srgbClr val="333333"/>
              </a:solidFill>
              <a:latin typeface="Times New Roman" panose="02020603050405020304" pitchFamily="18" charset="0"/>
              <a:ea typeface="Times New Roman"/>
              <a:cs typeface="Times New Roman" panose="02020603050405020304" pitchFamily="18" charset="0"/>
            </a:endParaRPr>
          </a:p>
          <a:p>
            <a:endParaRPr lang="ru-RU" dirty="0"/>
          </a:p>
        </p:txBody>
      </p:sp>
      <p:sp>
        <p:nvSpPr>
          <p:cNvPr id="3" name="Заголовок 2"/>
          <p:cNvSpPr>
            <a:spLocks noGrp="1"/>
          </p:cNvSpPr>
          <p:nvPr>
            <p:ph type="title"/>
          </p:nvPr>
        </p:nvSpPr>
        <p:spPr>
          <a:xfrm>
            <a:off x="457200" y="152400"/>
            <a:ext cx="8229600" cy="2052464"/>
          </a:xfrm>
        </p:spPr>
        <p:txBody>
          <a:bodyPr>
            <a:noAutofit/>
          </a:bodyPr>
          <a:lstStyle/>
          <a:p>
            <a:pPr algn="ctr">
              <a:spcAft>
                <a:spcPts val="750"/>
              </a:spcAft>
            </a:pPr>
            <a:r>
              <a:rPr lang="ru-RU" sz="28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7. Фактурная </a:t>
            </a:r>
            <a:r>
              <a:rPr lang="ru-RU" sz="2800" spc="0"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пластилинография</a:t>
            </a:r>
            <a:r>
              <a:rPr lang="ru-RU" sz="28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 изображение больших участков картины на горизонтальной поверхности с более выпуклым </a:t>
            </a:r>
            <a:r>
              <a:rPr lang="ru-RU" sz="28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изображением </a:t>
            </a:r>
            <a:br>
              <a:rPr lang="ru-RU" sz="28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br>
            <a:r>
              <a:rPr lang="ru-RU" sz="28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a:t>
            </a:r>
            <a:r>
              <a:rPr lang="ru-RU" sz="28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барельеф, горельеф, контррельеф)</a:t>
            </a:r>
          </a:p>
        </p:txBody>
      </p:sp>
    </p:spTree>
    <p:extLst>
      <p:ext uri="{BB962C8B-B14F-4D97-AF65-F5344CB8AC3E}">
        <p14:creationId xmlns:p14="http://schemas.microsoft.com/office/powerpoint/2010/main" val="27678854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Autofit/>
          </a:bodyPr>
          <a:lstStyle/>
          <a:p>
            <a:pPr marL="0" lvl="0" indent="0" algn="just">
              <a:spcAft>
                <a:spcPts val="750"/>
              </a:spcAft>
              <a:buClr>
                <a:srgbClr val="F3A447"/>
              </a:buClr>
              <a:buNone/>
            </a:pP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Контррельеф</a:t>
            </a:r>
            <a:r>
              <a:rPr lang="ru-RU"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(от лат. </a:t>
            </a:r>
            <a:r>
              <a:rPr lang="ru-RU" sz="24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contra</a:t>
            </a:r>
            <a:r>
              <a:rPr lang="ru-RU"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 против и «рельеф») — вид углублённого рельефа, представляющий собой «негатив» барельефа. Такой вид углубленного рельефа  можно добиться при помощи валиков с нанесенным рисунком. Необходимо раскатать пластину, предварительно выровнять ее при помощи скалки, а затем нанести узор валиком или </a:t>
            </a:r>
            <a:r>
              <a:rPr lang="ru-RU" sz="2400"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штампиком</a:t>
            </a:r>
            <a:r>
              <a:rPr lang="ru-RU"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Как оформить и хранить пластилиновые картины. Плоские пластилиновые картины лучше всего поместить под стекло в рамку, паспарту или хранить под прозрачной пленкой. Пластилиновые картины не должны деформироваться, подвергаться попаданию прямого солнечного света и нагреванию.</a:t>
            </a:r>
          </a:p>
        </p:txBody>
      </p:sp>
      <p:sp>
        <p:nvSpPr>
          <p:cNvPr id="3" name="Заголовок 2"/>
          <p:cNvSpPr>
            <a:spLocks noGrp="1"/>
          </p:cNvSpPr>
          <p:nvPr>
            <p:ph type="title"/>
          </p:nvPr>
        </p:nvSpPr>
        <p:spPr/>
        <p:txBody>
          <a:bodyPr>
            <a:normAutofit/>
          </a:bodyPr>
          <a:lstStyle/>
          <a:p>
            <a:pPr algn="ctr"/>
            <a:r>
              <a:rPr lang="ru-RU" sz="32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Контррельеф</a:t>
            </a:r>
            <a:endParaRPr lang="ru-RU" sz="3200" dirty="0"/>
          </a:p>
        </p:txBody>
      </p:sp>
    </p:spTree>
    <p:extLst>
      <p:ext uri="{BB962C8B-B14F-4D97-AF65-F5344CB8AC3E}">
        <p14:creationId xmlns:p14="http://schemas.microsoft.com/office/powerpoint/2010/main" val="5255413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descr="https://arhivurokov.ru/kopilka/uploads/user_file_57bdfeda0a2eb/plastilinoghrafiianietraditsionnaiatiekhnikiliepkidliadoshkolnikov_7.jpe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620688"/>
            <a:ext cx="8280920" cy="5688631"/>
          </a:xfrm>
          <a:prstGeom prst="rect">
            <a:avLst/>
          </a:prstGeom>
          <a:noFill/>
          <a:ln>
            <a:noFill/>
          </a:ln>
        </p:spPr>
      </p:pic>
    </p:spTree>
    <p:extLst>
      <p:ext uri="{BB962C8B-B14F-4D97-AF65-F5344CB8AC3E}">
        <p14:creationId xmlns:p14="http://schemas.microsoft.com/office/powerpoint/2010/main" val="42794523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92500"/>
          </a:bodyPr>
          <a:lstStyle/>
          <a:p>
            <a:r>
              <a:rPr lang="ru-RU" dirty="0"/>
              <a:t>Лепка для детей является </a:t>
            </a:r>
            <a:r>
              <a:rPr lang="ru-RU" dirty="0" smtClean="0"/>
              <a:t>частью </a:t>
            </a:r>
            <a:r>
              <a:rPr lang="ru-RU" dirty="0"/>
              <a:t>изобразительного искусства, при помощи которой они отображают свои эмоции и окружающий их реальный мир. </a:t>
            </a:r>
            <a:endParaRPr lang="ru-RU" dirty="0" smtClean="0"/>
          </a:p>
          <a:p>
            <a:r>
              <a:rPr lang="ru-RU" dirty="0"/>
              <a:t>Дети передают свои ощущения мировоззрения</a:t>
            </a:r>
            <a:r>
              <a:rPr lang="ru-RU" dirty="0" smtClean="0"/>
              <a:t>.</a:t>
            </a:r>
          </a:p>
          <a:p>
            <a:r>
              <a:rPr lang="ru-RU" dirty="0"/>
              <a:t>В ходе создания своей творческой работы они получают огромное удовольствие от пластичных свойств и объёмности форм используемых материалов</a:t>
            </a:r>
            <a:r>
              <a:rPr lang="ru-RU" dirty="0" smtClean="0"/>
              <a:t>.</a:t>
            </a:r>
          </a:p>
          <a:p>
            <a:r>
              <a:rPr lang="ru-RU" dirty="0"/>
              <a:t>Н</a:t>
            </a:r>
            <a:r>
              <a:rPr lang="ru-RU" dirty="0" smtClean="0"/>
              <a:t>етрадиционные </a:t>
            </a:r>
            <a:r>
              <a:rPr lang="ru-RU" dirty="0"/>
              <a:t>техники способствуют развитию воображения, творческой активности, зрительной памяти, гибкости и быстроты и индивидуальности каждого ребенка.</a:t>
            </a:r>
          </a:p>
          <a:p>
            <a:endParaRPr lang="ru-RU" dirty="0"/>
          </a:p>
        </p:txBody>
      </p:sp>
      <p:sp>
        <p:nvSpPr>
          <p:cNvPr id="3" name="Заголовок 2"/>
          <p:cNvSpPr>
            <a:spLocks noGrp="1"/>
          </p:cNvSpPr>
          <p:nvPr>
            <p:ph type="title"/>
          </p:nvPr>
        </p:nvSpPr>
        <p:spPr/>
        <p:txBody>
          <a:bodyPr/>
          <a:lstStyle/>
          <a:p>
            <a:pPr algn="ctr"/>
            <a:r>
              <a:rPr lang="ru-RU" dirty="0" smtClean="0"/>
              <a:t>Значение лепки для детей</a:t>
            </a:r>
            <a:endParaRPr lang="ru-RU" dirty="0"/>
          </a:p>
        </p:txBody>
      </p:sp>
    </p:spTree>
    <p:extLst>
      <p:ext uri="{BB962C8B-B14F-4D97-AF65-F5344CB8AC3E}">
        <p14:creationId xmlns:p14="http://schemas.microsoft.com/office/powerpoint/2010/main" val="2892860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41550" y="1524000"/>
            <a:ext cx="4660900" cy="4572000"/>
          </a:xfrm>
        </p:spPr>
      </p:pic>
      <p:sp>
        <p:nvSpPr>
          <p:cNvPr id="3" name="Заголовок 2"/>
          <p:cNvSpPr>
            <a:spLocks noGrp="1"/>
          </p:cNvSpPr>
          <p:nvPr>
            <p:ph type="title"/>
          </p:nvPr>
        </p:nvSpPr>
        <p:spPr>
          <a:xfrm>
            <a:off x="457200" y="152400"/>
            <a:ext cx="8229600" cy="1371600"/>
          </a:xfrm>
        </p:spPr>
        <p:txBody>
          <a:bodyPr>
            <a:normAutofit fontScale="90000"/>
          </a:bodyPr>
          <a:lstStyle/>
          <a:p>
            <a:pPr algn="ctr"/>
            <a:r>
              <a:rPr lang="ru-RU" dirty="0" smtClean="0"/>
              <a:t/>
            </a:r>
            <a:br>
              <a:rPr lang="ru-RU" dirty="0" smtClean="0"/>
            </a:br>
            <a:r>
              <a:rPr lang="ru-RU" dirty="0"/>
              <a:t/>
            </a:r>
            <a:br>
              <a:rPr lang="ru-RU" dirty="0"/>
            </a:br>
            <a:r>
              <a:rPr lang="ru-RU" dirty="0" smtClean="0"/>
              <a:t/>
            </a:r>
            <a:br>
              <a:rPr lang="ru-RU" dirty="0" smtClean="0"/>
            </a:br>
            <a:r>
              <a:rPr lang="ru-RU" sz="6600" dirty="0" smtClean="0"/>
              <a:t>Спасибо за внимание </a:t>
            </a:r>
            <a:endParaRPr lang="ru-RU" sz="6600" dirty="0"/>
          </a:p>
        </p:txBody>
      </p:sp>
    </p:spTree>
    <p:extLst>
      <p:ext uri="{BB962C8B-B14F-4D97-AF65-F5344CB8AC3E}">
        <p14:creationId xmlns:p14="http://schemas.microsoft.com/office/powerpoint/2010/main" val="7242505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1772816"/>
            <a:ext cx="8291264" cy="2592288"/>
          </a:xfrm>
        </p:spPr>
        <p:txBody>
          <a:bodyPr>
            <a:normAutofit fontScale="85000" lnSpcReduction="20000"/>
          </a:bodyPr>
          <a:lstStyle/>
          <a:p>
            <a:pPr algn="just">
              <a:lnSpc>
                <a:spcPct val="115000"/>
              </a:lnSpc>
              <a:spcBef>
                <a:spcPts val="450"/>
              </a:spcBef>
              <a:spcAft>
                <a:spcPts val="450"/>
              </a:spcAft>
            </a:pPr>
            <a:r>
              <a:rPr lang="ru-RU" sz="3200" b="1" dirty="0" smtClean="0">
                <a:latin typeface="Times New Roman"/>
                <a:ea typeface="Times New Roman"/>
                <a:cs typeface="Times New Roman"/>
              </a:rPr>
              <a:t> </a:t>
            </a:r>
            <a:r>
              <a:rPr lang="ru-RU" sz="3200" b="1" dirty="0" err="1">
                <a:latin typeface="Times New Roman"/>
                <a:ea typeface="Times New Roman"/>
                <a:cs typeface="Times New Roman"/>
              </a:rPr>
              <a:t>Тестопластика</a:t>
            </a:r>
            <a:r>
              <a:rPr lang="ru-RU" sz="3200" b="1" dirty="0">
                <a:latin typeface="Times New Roman"/>
                <a:ea typeface="Times New Roman"/>
                <a:cs typeface="Times New Roman"/>
              </a:rPr>
              <a:t> – </a:t>
            </a:r>
            <a:r>
              <a:rPr lang="ru-RU" sz="3200" dirty="0">
                <a:latin typeface="Times New Roman"/>
                <a:ea typeface="Times New Roman"/>
                <a:cs typeface="Times New Roman"/>
              </a:rPr>
              <a:t>лепка из соленого теста. Техника </a:t>
            </a:r>
            <a:r>
              <a:rPr lang="ru-RU" sz="3200" dirty="0" err="1">
                <a:latin typeface="Times New Roman"/>
                <a:ea typeface="Times New Roman"/>
                <a:cs typeface="Times New Roman"/>
              </a:rPr>
              <a:t>тестопластики</a:t>
            </a:r>
            <a:r>
              <a:rPr lang="ru-RU" sz="3200" dirty="0">
                <a:latin typeface="Times New Roman"/>
                <a:ea typeface="Times New Roman"/>
                <a:cs typeface="Times New Roman"/>
              </a:rPr>
              <a:t> интересна, многообразна. Изделия, выполненные из соленого теста, не только приносят радость взрослым и детям, но и украшают жилище или становятся хорошим подарком для родных и </a:t>
            </a:r>
            <a:r>
              <a:rPr lang="ru-RU" sz="3200" dirty="0" smtClean="0">
                <a:latin typeface="Times New Roman"/>
                <a:ea typeface="Times New Roman"/>
                <a:cs typeface="Times New Roman"/>
              </a:rPr>
              <a:t>близких. </a:t>
            </a:r>
            <a:r>
              <a:rPr lang="ru-RU" sz="3200" dirty="0">
                <a:latin typeface="Times New Roman"/>
                <a:ea typeface="Times New Roman"/>
                <a:cs typeface="Times New Roman"/>
              </a:rPr>
              <a:t>  </a:t>
            </a:r>
            <a:endParaRPr lang="ru-RU" sz="3200" dirty="0">
              <a:latin typeface="Calibri"/>
              <a:ea typeface="Calibri"/>
              <a:cs typeface="Times New Roman"/>
            </a:endParaRPr>
          </a:p>
          <a:p>
            <a:endParaRPr lang="ru-RU" dirty="0"/>
          </a:p>
        </p:txBody>
      </p:sp>
      <p:sp>
        <p:nvSpPr>
          <p:cNvPr id="3" name="Заголовок 2"/>
          <p:cNvSpPr>
            <a:spLocks noGrp="1"/>
          </p:cNvSpPr>
          <p:nvPr>
            <p:ph type="title"/>
          </p:nvPr>
        </p:nvSpPr>
        <p:spPr/>
        <p:txBody>
          <a:bodyPr>
            <a:normAutofit/>
          </a:bodyPr>
          <a:lstStyle/>
          <a:p>
            <a:pPr algn="ctr"/>
            <a:r>
              <a:rPr lang="ru-RU" sz="6000" b="1" spc="0" dirty="0" err="1">
                <a:ln>
                  <a:noFill/>
                </a:ln>
                <a:solidFill>
                  <a:prstClr val="white"/>
                </a:solidFill>
                <a:effectLst/>
                <a:latin typeface="Times New Roman"/>
                <a:ea typeface="Times New Roman"/>
                <a:cs typeface="Times New Roman"/>
              </a:rPr>
              <a:t>Тестопластика</a:t>
            </a:r>
            <a:endParaRPr lang="ru-RU" sz="6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960" y="3858798"/>
            <a:ext cx="4386064" cy="28783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848950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5536" y="1700808"/>
            <a:ext cx="8291264" cy="2520280"/>
          </a:xfrm>
        </p:spPr>
        <p:txBody>
          <a:bodyPr>
            <a:noAutofit/>
          </a:bodyPr>
          <a:lstStyle/>
          <a:p>
            <a:pPr lvl="0" algn="just">
              <a:lnSpc>
                <a:spcPct val="115000"/>
              </a:lnSpc>
              <a:spcBef>
                <a:spcPts val="450"/>
              </a:spcBef>
              <a:spcAft>
                <a:spcPts val="450"/>
              </a:spcAft>
              <a:buClr>
                <a:srgbClr val="F3A447"/>
              </a:buClr>
            </a:pPr>
            <a:r>
              <a:rPr lang="ru-RU" sz="2400" b="1" dirty="0">
                <a:solidFill>
                  <a:prstClr val="white"/>
                </a:solidFill>
                <a:latin typeface="Times New Roman"/>
                <a:ea typeface="Times New Roman"/>
                <a:cs typeface="Times New Roman"/>
              </a:rPr>
              <a:t> </a:t>
            </a:r>
            <a:r>
              <a:rPr lang="ru-RU" sz="2400" b="1" dirty="0" smtClean="0">
                <a:solidFill>
                  <a:prstClr val="white"/>
                </a:solidFill>
                <a:latin typeface="Times New Roman"/>
                <a:ea typeface="Times New Roman"/>
                <a:cs typeface="Times New Roman"/>
              </a:rPr>
              <a:t>   Пластилиновая </a:t>
            </a:r>
            <a:r>
              <a:rPr lang="ru-RU" sz="2400" b="1" dirty="0">
                <a:solidFill>
                  <a:prstClr val="white"/>
                </a:solidFill>
                <a:latin typeface="Times New Roman"/>
                <a:ea typeface="Times New Roman"/>
                <a:cs typeface="Times New Roman"/>
              </a:rPr>
              <a:t>мозаика – </a:t>
            </a:r>
            <a:r>
              <a:rPr lang="ru-RU" sz="2400" dirty="0">
                <a:solidFill>
                  <a:prstClr val="white"/>
                </a:solidFill>
                <a:latin typeface="Times New Roman"/>
                <a:ea typeface="Times New Roman"/>
                <a:cs typeface="Times New Roman"/>
              </a:rPr>
              <a:t>заполнение изображения мелкими пластилиновыми шариками. Технология изготовления пластилиновой мозаики крайне проста – из пластилина вылепляются мелкие шарики, которые укладываются на лист картона вплотную друг к другу. Такая работа требует усидчивости и аккуратности. </a:t>
            </a:r>
            <a:endParaRPr lang="ru-RU" sz="2400" dirty="0">
              <a:solidFill>
                <a:prstClr val="white"/>
              </a:solidFill>
              <a:latin typeface="Calibri"/>
              <a:ea typeface="Calibri"/>
              <a:cs typeface="Times New Roman"/>
            </a:endParaRPr>
          </a:p>
          <a:p>
            <a:endParaRPr lang="ru-RU" sz="3200" dirty="0"/>
          </a:p>
        </p:txBody>
      </p:sp>
      <p:sp>
        <p:nvSpPr>
          <p:cNvPr id="3" name="Заголовок 2"/>
          <p:cNvSpPr>
            <a:spLocks noGrp="1"/>
          </p:cNvSpPr>
          <p:nvPr>
            <p:ph type="title"/>
          </p:nvPr>
        </p:nvSpPr>
        <p:spPr>
          <a:xfrm>
            <a:off x="457200" y="188640"/>
            <a:ext cx="8229600" cy="1656184"/>
          </a:xfrm>
        </p:spPr>
        <p:txBody>
          <a:bodyPr>
            <a:noAutofit/>
          </a:bodyPr>
          <a:lstStyle/>
          <a:p>
            <a:pPr algn="ctr"/>
            <a:r>
              <a:rPr lang="ru-RU" sz="6000" b="1" spc="0" dirty="0">
                <a:ln>
                  <a:noFill/>
                </a:ln>
                <a:solidFill>
                  <a:prstClr val="white"/>
                </a:solidFill>
                <a:effectLst/>
                <a:latin typeface="Times New Roman"/>
                <a:ea typeface="Times New Roman"/>
                <a:cs typeface="Times New Roman"/>
              </a:rPr>
              <a:t>Пластилиновая мозаика</a:t>
            </a:r>
            <a:endParaRPr lang="ru-RU" sz="60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57190" y="4293096"/>
            <a:ext cx="3123258" cy="2453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752177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5536" y="1446961"/>
            <a:ext cx="8219256" cy="2520280"/>
          </a:xfrm>
        </p:spPr>
        <p:txBody>
          <a:bodyPr>
            <a:normAutofit fontScale="85000" lnSpcReduction="10000"/>
          </a:bodyPr>
          <a:lstStyle/>
          <a:p>
            <a:pPr lvl="0" algn="just">
              <a:lnSpc>
                <a:spcPct val="115000"/>
              </a:lnSpc>
              <a:spcBef>
                <a:spcPts val="450"/>
              </a:spcBef>
              <a:spcAft>
                <a:spcPts val="450"/>
              </a:spcAft>
              <a:buClr>
                <a:srgbClr val="F3A447"/>
              </a:buClr>
            </a:pPr>
            <a:r>
              <a:rPr lang="ru-RU" sz="3200" b="1" dirty="0" smtClean="0">
                <a:solidFill>
                  <a:prstClr val="white"/>
                </a:solidFill>
                <a:latin typeface="Times New Roman"/>
                <a:ea typeface="Times New Roman"/>
                <a:cs typeface="Times New Roman"/>
              </a:rPr>
              <a:t>  </a:t>
            </a:r>
            <a:r>
              <a:rPr lang="ru-RU" sz="3200" b="1" dirty="0" err="1" smtClean="0">
                <a:solidFill>
                  <a:prstClr val="white"/>
                </a:solidFill>
                <a:latin typeface="Times New Roman"/>
                <a:ea typeface="Times New Roman"/>
                <a:cs typeface="Times New Roman"/>
              </a:rPr>
              <a:t>Пластинография</a:t>
            </a:r>
            <a:r>
              <a:rPr lang="ru-RU" sz="3200" b="1" dirty="0" smtClean="0">
                <a:solidFill>
                  <a:prstClr val="white"/>
                </a:solidFill>
                <a:latin typeface="Times New Roman"/>
                <a:ea typeface="Times New Roman"/>
                <a:cs typeface="Times New Roman"/>
              </a:rPr>
              <a:t> </a:t>
            </a:r>
            <a:r>
              <a:rPr lang="ru-RU" sz="3200" b="1" dirty="0">
                <a:solidFill>
                  <a:prstClr val="white"/>
                </a:solidFill>
                <a:latin typeface="Times New Roman"/>
                <a:ea typeface="Times New Roman"/>
                <a:cs typeface="Times New Roman"/>
              </a:rPr>
              <a:t>– </a:t>
            </a:r>
            <a:r>
              <a:rPr lang="ru-RU" sz="3200" dirty="0">
                <a:solidFill>
                  <a:prstClr val="white"/>
                </a:solidFill>
                <a:latin typeface="Times New Roman"/>
                <a:ea typeface="Times New Roman"/>
                <a:cs typeface="Times New Roman"/>
              </a:rPr>
              <a:t>это техника, принцип которой заключается в создании пластилином лепной картинки на бумажной, картонной или иной основе, благодаря которой изображения получаются более или менее выпуклые, </a:t>
            </a:r>
            <a:r>
              <a:rPr lang="ru-RU" sz="3200" dirty="0" err="1">
                <a:solidFill>
                  <a:prstClr val="white"/>
                </a:solidFill>
                <a:latin typeface="Times New Roman"/>
                <a:ea typeface="Times New Roman"/>
                <a:cs typeface="Times New Roman"/>
              </a:rPr>
              <a:t>полуобъемные</a:t>
            </a:r>
            <a:r>
              <a:rPr lang="ru-RU" sz="3200" dirty="0">
                <a:solidFill>
                  <a:prstClr val="white"/>
                </a:solidFill>
                <a:latin typeface="Times New Roman"/>
                <a:ea typeface="Times New Roman"/>
                <a:cs typeface="Times New Roman"/>
              </a:rPr>
              <a:t>.</a:t>
            </a:r>
            <a:endParaRPr lang="ru-RU" sz="3200" dirty="0">
              <a:solidFill>
                <a:prstClr val="white"/>
              </a:solidFill>
              <a:latin typeface="Calibri"/>
              <a:ea typeface="Calibri"/>
              <a:cs typeface="Times New Roman"/>
            </a:endParaRPr>
          </a:p>
          <a:p>
            <a:endParaRPr lang="ru-RU" dirty="0"/>
          </a:p>
        </p:txBody>
      </p:sp>
      <p:sp>
        <p:nvSpPr>
          <p:cNvPr id="3" name="Заголовок 2"/>
          <p:cNvSpPr>
            <a:spLocks noGrp="1"/>
          </p:cNvSpPr>
          <p:nvPr>
            <p:ph type="title"/>
          </p:nvPr>
        </p:nvSpPr>
        <p:spPr/>
        <p:txBody>
          <a:bodyPr>
            <a:normAutofit/>
          </a:bodyPr>
          <a:lstStyle/>
          <a:p>
            <a:pPr algn="ctr"/>
            <a:r>
              <a:rPr lang="ru-RU" sz="6000" b="1" spc="0" dirty="0" err="1">
                <a:ln>
                  <a:noFill/>
                </a:ln>
                <a:solidFill>
                  <a:prstClr val="white"/>
                </a:solidFill>
                <a:effectLst/>
                <a:latin typeface="Times New Roman"/>
                <a:ea typeface="Times New Roman"/>
                <a:cs typeface="Times New Roman"/>
              </a:rPr>
              <a:t>Пластинография</a:t>
            </a:r>
            <a:endParaRPr lang="ru-RU" sz="60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7560" y="3717032"/>
            <a:ext cx="6667500" cy="2886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623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52400"/>
            <a:ext cx="8229600" cy="3636640"/>
          </a:xfrm>
        </p:spPr>
        <p:txBody>
          <a:bodyPr>
            <a:normAutofit/>
          </a:bodyPr>
          <a:lstStyle/>
          <a:p>
            <a:pPr algn="ctr"/>
            <a:r>
              <a:rPr lang="ru-RU" sz="60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Нетрадиционный вид техники лепки- </a:t>
            </a:r>
            <a:br>
              <a:rPr lang="ru-RU" sz="600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6000" i="1"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Пластилинография</a:t>
            </a:r>
            <a:endParaRPr lang="ru-RU" sz="6000" i="1"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3940841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188640"/>
            <a:ext cx="8229600" cy="6048672"/>
          </a:xfrm>
        </p:spPr>
        <p:txBody>
          <a:bodyPr>
            <a:normAutofit/>
          </a:bodyPr>
          <a:lstStyle/>
          <a:p>
            <a:pPr marL="0" indent="0">
              <a:spcAft>
                <a:spcPts val="750"/>
              </a:spcAft>
              <a:buNone/>
            </a:pPr>
            <a:r>
              <a:rPr lang="ru-RU" sz="4800" i="1"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Пластилинография</a:t>
            </a:r>
            <a:r>
              <a:rPr lang="ru-RU" sz="4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 это нетрадиционная техника лепки, которая выражается в «рисовании» пластилином более или менее выпуклых по объёму (барельефных) изображений на горизонтальной поверхности.</a:t>
            </a:r>
          </a:p>
          <a:p>
            <a:endParaRPr lang="ru-RU" dirty="0"/>
          </a:p>
        </p:txBody>
      </p:sp>
    </p:spTree>
    <p:extLst>
      <p:ext uri="{BB962C8B-B14F-4D97-AF65-F5344CB8AC3E}">
        <p14:creationId xmlns:p14="http://schemas.microsoft.com/office/powerpoint/2010/main" val="11126598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908720"/>
            <a:ext cx="8229600" cy="5544616"/>
          </a:xfrm>
        </p:spPr>
        <p:txBody>
          <a:bodyPr>
            <a:normAutofit fontScale="25000" lnSpcReduction="20000"/>
          </a:bodyPr>
          <a:lstStyle/>
          <a:p>
            <a:pPr marL="0" lvl="0" indent="0">
              <a:spcAft>
                <a:spcPts val="750"/>
              </a:spcAft>
              <a:buSzPts val="1000"/>
              <a:buNone/>
              <a:tabLst>
                <a:tab pos="457200" algn="l"/>
              </a:tabLst>
            </a:pPr>
            <a:r>
              <a:rPr lang="ru-RU" sz="9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a:ea typeface="Times New Roman"/>
              </a:rPr>
              <a:t>*</a:t>
            </a:r>
            <a:r>
              <a:rPr lang="ru-RU" sz="3600" dirty="0" smtClean="0">
                <a:latin typeface="Times New Roman"/>
                <a:ea typeface="Times New Roman"/>
              </a:rPr>
              <a:t>  </a:t>
            </a:r>
            <a:r>
              <a:rPr lang="ru-RU" sz="9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совершенствовать </a:t>
            </a:r>
            <a:r>
              <a:rPr lang="ru-RU"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зрительное восприятие.</a:t>
            </a:r>
          </a:p>
          <a:p>
            <a:pPr marL="0" lvl="0" indent="0">
              <a:spcAft>
                <a:spcPts val="750"/>
              </a:spcAft>
              <a:buSzPts val="1000"/>
              <a:buNone/>
              <a:tabLst>
                <a:tab pos="457200" algn="l"/>
              </a:tabLst>
            </a:pPr>
            <a:r>
              <a:rPr lang="ru-RU" sz="9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способствовать </a:t>
            </a:r>
            <a:r>
              <a:rPr lang="ru-RU"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познавательно-творческому и сенсомоторному </a:t>
            </a:r>
            <a:r>
              <a:rPr lang="ru-RU" sz="9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развитию:</a:t>
            </a:r>
          </a:p>
          <a:p>
            <a:pPr marL="0" lvl="0" indent="0">
              <a:spcAft>
                <a:spcPts val="750"/>
              </a:spcAft>
              <a:buSzPts val="1000"/>
              <a:buNone/>
              <a:tabLst>
                <a:tab pos="457200" algn="l"/>
              </a:tabLst>
            </a:pPr>
            <a:r>
              <a:rPr lang="ru-RU" sz="9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развивать </a:t>
            </a:r>
            <a:r>
              <a:rPr lang="ru-RU"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восприятие формы, фактуры, цвета, веса, пластичности материала;</a:t>
            </a:r>
          </a:p>
          <a:p>
            <a:pPr marL="0" lvl="0" indent="0">
              <a:spcAft>
                <a:spcPts val="750"/>
              </a:spcAft>
              <a:buSzPts val="1000"/>
              <a:buNone/>
              <a:tabLst>
                <a:tab pos="457200" algn="l"/>
              </a:tabLst>
            </a:pPr>
            <a:r>
              <a:rPr lang="ru-RU" sz="9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развивать </a:t>
            </a:r>
            <a:r>
              <a:rPr lang="ru-RU"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мелкую моторику кисти руки, синхронизацию действий обеих рук;</a:t>
            </a:r>
          </a:p>
          <a:p>
            <a:pPr marL="0" lvl="0" indent="0">
              <a:spcAft>
                <a:spcPts val="750"/>
              </a:spcAft>
              <a:buSzPts val="1000"/>
              <a:buNone/>
              <a:tabLst>
                <a:tab pos="457200" algn="l"/>
              </a:tabLst>
            </a:pPr>
            <a:r>
              <a:rPr lang="ru-RU" sz="9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развивать </a:t>
            </a:r>
            <a:r>
              <a:rPr lang="ru-RU"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фантазию, воображение, пространственное мышление;</a:t>
            </a:r>
          </a:p>
          <a:p>
            <a:pPr marL="0" lvl="0" indent="0">
              <a:spcAft>
                <a:spcPts val="750"/>
              </a:spcAft>
              <a:buSzPts val="1000"/>
              <a:buNone/>
              <a:tabLst>
                <a:tab pos="457200" algn="l"/>
              </a:tabLst>
            </a:pPr>
            <a:r>
              <a:rPr lang="ru-RU" sz="9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формировать </a:t>
            </a:r>
            <a:r>
              <a:rPr lang="ru-RU"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эмоционально-волевую сферу детей, развивать навыки самоконтроля за выполняемыми действиями.</a:t>
            </a:r>
          </a:p>
          <a:p>
            <a:pPr marL="0" lvl="0" indent="0">
              <a:spcAft>
                <a:spcPts val="750"/>
              </a:spcAft>
              <a:buSzPts val="1000"/>
              <a:buNone/>
              <a:tabLst>
                <a:tab pos="457200" algn="l"/>
              </a:tabLst>
            </a:pPr>
            <a:r>
              <a:rPr lang="ru-RU" sz="9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способствовать </a:t>
            </a:r>
            <a:r>
              <a:rPr lang="ru-RU"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социализации детей: развития у них трудовых навыков планирования работы по реализации замысла, умения предвидеть результат и достигать его.</a:t>
            </a:r>
          </a:p>
          <a:p>
            <a:pPr marL="0" indent="0" algn="ctr">
              <a:spcAft>
                <a:spcPts val="750"/>
              </a:spcAft>
              <a:buNone/>
            </a:pPr>
            <a:r>
              <a:rPr lang="ru-RU" sz="6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a:t>
            </a:r>
          </a:p>
          <a:p>
            <a:endParaRPr lang="ru-RU" dirty="0"/>
          </a:p>
        </p:txBody>
      </p:sp>
      <p:sp>
        <p:nvSpPr>
          <p:cNvPr id="3" name="Заголовок 2"/>
          <p:cNvSpPr>
            <a:spLocks noGrp="1"/>
          </p:cNvSpPr>
          <p:nvPr>
            <p:ph type="title"/>
          </p:nvPr>
        </p:nvSpPr>
        <p:spPr>
          <a:xfrm>
            <a:off x="457200" y="152400"/>
            <a:ext cx="8229600" cy="684312"/>
          </a:xfrm>
        </p:spPr>
        <p:txBody>
          <a:bodyPr>
            <a:normAutofit fontScale="90000"/>
          </a:bodyPr>
          <a:lstStyle/>
          <a:p>
            <a:pPr marL="274320" lvl="0" indent="-274320" algn="ctr">
              <a:spcBef>
                <a:spcPts val="600"/>
              </a:spcBef>
              <a:spcAft>
                <a:spcPts val="750"/>
              </a:spcAft>
            </a:pPr>
            <a:r>
              <a:rPr lang="ru-RU" sz="4800"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Возможные задачи</a:t>
            </a:r>
            <a:r>
              <a:rPr lang="ru-RU" sz="1500" spc="0" dirty="0">
                <a:ln>
                  <a:noFill/>
                </a:ln>
                <a:solidFill>
                  <a:srgbClr val="333333"/>
                </a:solidFill>
                <a:effectLst/>
                <a:latin typeface="Helvetica"/>
                <a:ea typeface="Times New Roman"/>
              </a:rPr>
              <a:t>:</a:t>
            </a:r>
            <a:endParaRPr lang="ru-RU" sz="2000" spc="0" dirty="0">
              <a:ln>
                <a:noFill/>
              </a:ln>
              <a:solidFill>
                <a:prstClr val="white"/>
              </a:solidFill>
              <a:effectLst/>
              <a:latin typeface="Times New Roman"/>
              <a:ea typeface="Times New Roman"/>
            </a:endParaRPr>
          </a:p>
        </p:txBody>
      </p:sp>
    </p:spTree>
    <p:extLst>
      <p:ext uri="{BB962C8B-B14F-4D97-AF65-F5344CB8AC3E}">
        <p14:creationId xmlns:p14="http://schemas.microsoft.com/office/powerpoint/2010/main" val="28422131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a:bodyPr>
          <a:lstStyle/>
          <a:p>
            <a:pPr marL="0" indent="0" algn="ctr">
              <a:buNone/>
            </a:pP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 Прямая </a:t>
            </a:r>
            <a:r>
              <a:rPr lang="ru-RU" sz="28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пластилинография</a:t>
            </a: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a:t>
            </a:r>
          </a:p>
          <a:p>
            <a:pPr marL="0" indent="0" algn="ctr">
              <a:buNone/>
            </a:pP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 Обратная </a:t>
            </a:r>
            <a:r>
              <a:rPr lang="ru-RU" sz="28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пластилинография</a:t>
            </a: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a:t>
            </a:r>
          </a:p>
          <a:p>
            <a:pPr marL="0" indent="0" algn="ctr">
              <a:buNone/>
            </a:pP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 Модульная </a:t>
            </a:r>
            <a:r>
              <a:rPr lang="ru-RU" sz="28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пластилинография</a:t>
            </a: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Times New Roman"/>
                <a:cs typeface="Times New Roman" panose="02020603050405020304" pitchFamily="18" charset="0"/>
              </a:rPr>
              <a:t>  </a:t>
            </a:r>
          </a:p>
          <a:p>
            <a:pPr marL="0" indent="0" algn="ctr">
              <a:buNone/>
            </a:pP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Calibri"/>
                <a:cs typeface="Times New Roman" panose="02020603050405020304" pitchFamily="18" charset="0"/>
              </a:rPr>
              <a:t> * Мозаичная </a:t>
            </a:r>
            <a:r>
              <a:rPr lang="ru-RU" sz="28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Calibri"/>
                <a:cs typeface="Times New Roman" panose="02020603050405020304" pitchFamily="18" charset="0"/>
              </a:rPr>
              <a:t>пластилинография</a:t>
            </a: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Calibri"/>
                <a:cs typeface="Times New Roman" panose="02020603050405020304" pitchFamily="18" charset="0"/>
              </a:rPr>
              <a:t>   </a:t>
            </a:r>
          </a:p>
          <a:p>
            <a:pPr marL="0" indent="0" algn="ctr">
              <a:buNone/>
            </a:pPr>
            <a:r>
              <a:rPr lang="ru-RU"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Calibri"/>
                <a:cs typeface="Times New Roman" panose="02020603050405020304" pitchFamily="18" charset="0"/>
              </a:rPr>
              <a:t> </a:t>
            </a: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Calibri"/>
                <a:cs typeface="Times New Roman" panose="02020603050405020304" pitchFamily="18" charset="0"/>
              </a:rPr>
              <a:t>* Контурная </a:t>
            </a:r>
            <a:r>
              <a:rPr lang="ru-RU" sz="28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Calibri"/>
                <a:cs typeface="Times New Roman" panose="02020603050405020304" pitchFamily="18" charset="0"/>
              </a:rPr>
              <a:t>пластилинография</a:t>
            </a: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Calibri"/>
                <a:cs typeface="Times New Roman" panose="02020603050405020304" pitchFamily="18" charset="0"/>
              </a:rPr>
              <a:t>   </a:t>
            </a:r>
          </a:p>
          <a:p>
            <a:pPr marL="0" indent="0" algn="ctr">
              <a:buNone/>
            </a:pP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Calibri"/>
                <a:cs typeface="Times New Roman" panose="02020603050405020304" pitchFamily="18" charset="0"/>
              </a:rPr>
              <a:t> * Многослойная </a:t>
            </a:r>
            <a:r>
              <a:rPr lang="ru-RU" sz="28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Calibri"/>
                <a:cs typeface="Times New Roman" panose="02020603050405020304" pitchFamily="18" charset="0"/>
              </a:rPr>
              <a:t>пластилинография</a:t>
            </a:r>
            <a:r>
              <a:rPr lang="ru-RU"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ea typeface="Calibri"/>
                <a:cs typeface="Times New Roman" panose="02020603050405020304" pitchFamily="18" charset="0"/>
              </a:rPr>
              <a:t> </a:t>
            </a:r>
            <a:endParaRPr lang="ru-RU"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anose="02020603050405020304" pitchFamily="18" charset="0"/>
              <a:cs typeface="Times New Roman" panose="02020603050405020304" pitchFamily="18" charset="0"/>
            </a:endParaRPr>
          </a:p>
        </p:txBody>
      </p:sp>
      <p:sp>
        <p:nvSpPr>
          <p:cNvPr id="3" name="Заголовок 2"/>
          <p:cNvSpPr>
            <a:spLocks noGrp="1"/>
          </p:cNvSpPr>
          <p:nvPr>
            <p:ph type="title"/>
          </p:nvPr>
        </p:nvSpPr>
        <p:spPr/>
        <p:txBody>
          <a:bodyPr>
            <a:normAutofit/>
          </a:bodyPr>
          <a:lstStyle/>
          <a:p>
            <a:pPr algn="ctr">
              <a:spcAft>
                <a:spcPts val="750"/>
              </a:spcAft>
            </a:pPr>
            <a:r>
              <a:rPr lang="ru-RU" dirty="0" smtClean="0"/>
              <a:t> </a:t>
            </a:r>
            <a:r>
              <a:rPr lang="ru-RU" sz="4400" b="1" dirty="0">
                <a:solidFill>
                  <a:schemeClr val="tx1"/>
                </a:solidFill>
                <a:effectLst/>
                <a:latin typeface="Helvetica"/>
                <a:ea typeface="Times New Roman"/>
              </a:rPr>
              <a:t>Виды </a:t>
            </a:r>
            <a:r>
              <a:rPr lang="ru-RU" sz="4400" b="1" dirty="0" err="1">
                <a:solidFill>
                  <a:schemeClr val="tx1"/>
                </a:solidFill>
                <a:effectLst/>
                <a:latin typeface="Helvetica"/>
                <a:ea typeface="Times New Roman"/>
              </a:rPr>
              <a:t>пластилинографии</a:t>
            </a:r>
            <a:r>
              <a:rPr lang="ru-RU" sz="4400" b="1" dirty="0">
                <a:solidFill>
                  <a:schemeClr val="tx1"/>
                </a:solidFill>
                <a:effectLst/>
                <a:latin typeface="Helvetica"/>
                <a:ea typeface="Times New Roman"/>
              </a:rPr>
              <a:t>:</a:t>
            </a:r>
            <a:endParaRPr lang="ru-RU" sz="2800" dirty="0">
              <a:solidFill>
                <a:schemeClr val="tx1"/>
              </a:solidFill>
              <a:effectLst/>
              <a:latin typeface="Times New Roman"/>
              <a:ea typeface="Times New Roman"/>
            </a:endParaRPr>
          </a:p>
        </p:txBody>
      </p:sp>
    </p:spTree>
    <p:extLst>
      <p:ext uri="{BB962C8B-B14F-4D97-AF65-F5344CB8AC3E}">
        <p14:creationId xmlns:p14="http://schemas.microsoft.com/office/powerpoint/2010/main" val="18941265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504</TotalTime>
  <Words>411</Words>
  <Application>Microsoft Office PowerPoint</Application>
  <PresentationFormat>Экран (4:3)</PresentationFormat>
  <Paragraphs>73</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Бумажная</vt:lpstr>
      <vt:lpstr>Нетрадиционные виды  техники в лепке</vt:lpstr>
      <vt:lpstr>Нетрадиционные виды  техники в лепке</vt:lpstr>
      <vt:lpstr>Тестопластика</vt:lpstr>
      <vt:lpstr>Пластилиновая мозаика</vt:lpstr>
      <vt:lpstr>Пластинография</vt:lpstr>
      <vt:lpstr>Нетрадиционный вид техники лепки-  Пластилинография</vt:lpstr>
      <vt:lpstr>Презентация PowerPoint</vt:lpstr>
      <vt:lpstr>Возможные задачи:</vt:lpstr>
      <vt:lpstr> Виды пластилинографии:</vt:lpstr>
      <vt:lpstr>            1. Прямая пластилинографии – изображение лепной картины на горизонтальной поверхности. </vt:lpstr>
      <vt:lpstr>Презентация PowerPoint</vt:lpstr>
      <vt:lpstr>       2.Обратная пластилинография – изображение лепной картины с обратной стороны прозрачной поверхности или витражная. </vt:lpstr>
      <vt:lpstr>Презентация PowerPoint</vt:lpstr>
      <vt:lpstr>3. Модульная пластилинографии – изображение лепной картины с использованием различных элементов - валиков, шариков, дисков. </vt:lpstr>
      <vt:lpstr>Презентация PowerPoint</vt:lpstr>
      <vt:lpstr>4. Мозаичная пластилинографии – изображение лепной картины с помощью шариков из пластилина. </vt:lpstr>
      <vt:lpstr>Презентация PowerPoint</vt:lpstr>
      <vt:lpstr>5. Контурная пластилинографии – изображение предмета при помощи жгутиков. </vt:lpstr>
      <vt:lpstr>Презентация PowerPoint</vt:lpstr>
      <vt:lpstr>6. Многослойная пластилинография – объемное изображение лепной картины  с последовательным нанесением нескольких слоев. </vt:lpstr>
      <vt:lpstr>Презентация PowerPoint</vt:lpstr>
      <vt:lpstr>7. Фактурная пластилинография - изображение больших участков картины на горизонтальной поверхности с более выпуклым изображением   ( барельеф, горельеф, контррельеф)</vt:lpstr>
      <vt:lpstr>Контррельеф</vt:lpstr>
      <vt:lpstr>Презентация PowerPoint</vt:lpstr>
      <vt:lpstr>Значение лепки для детей</vt:lpstr>
      <vt:lpstr>   Спасибо за внимание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д</dc:creator>
  <cp:lastModifiedBy>user</cp:lastModifiedBy>
  <cp:revision>28</cp:revision>
  <dcterms:created xsi:type="dcterms:W3CDTF">2017-10-18T15:33:50Z</dcterms:created>
  <dcterms:modified xsi:type="dcterms:W3CDTF">2019-12-18T13:25:25Z</dcterms:modified>
</cp:coreProperties>
</file>