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5" r:id="rId6"/>
    <p:sldId id="264" r:id="rId7"/>
    <p:sldId id="263" r:id="rId8"/>
    <p:sldId id="262" r:id="rId9"/>
    <p:sldId id="261" r:id="rId10"/>
    <p:sldId id="260" r:id="rId11"/>
    <p:sldId id="266" r:id="rId12"/>
    <p:sldId id="267" r:id="rId13"/>
    <p:sldId id="272" r:id="rId14"/>
    <p:sldId id="274" r:id="rId15"/>
    <p:sldId id="273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2294" autoAdjust="0"/>
  </p:normalViewPr>
  <p:slideViewPr>
    <p:cSldViewPr>
      <p:cViewPr varScale="1">
        <p:scale>
          <a:sx n="63" d="100"/>
          <a:sy n="63" d="100"/>
        </p:scale>
        <p:origin x="-147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12475-98C5-45E4-8CB8-D8F859634BFD}" type="datetimeFigureOut">
              <a:rPr lang="ru-RU" smtClean="0"/>
              <a:pPr/>
              <a:t>28.03.2019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31DFF-3C82-4D2E-862A-23D6D78759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12475-98C5-45E4-8CB8-D8F859634BFD}" type="datetimeFigureOut">
              <a:rPr lang="ru-RU" smtClean="0"/>
              <a:pPr/>
              <a:t>28.03.2019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31DFF-3C82-4D2E-862A-23D6D78759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12475-98C5-45E4-8CB8-D8F859634BFD}" type="datetimeFigureOut">
              <a:rPr lang="ru-RU" smtClean="0"/>
              <a:pPr/>
              <a:t>28.03.2019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31DFF-3C82-4D2E-862A-23D6D78759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12475-98C5-45E4-8CB8-D8F859634BFD}" type="datetimeFigureOut">
              <a:rPr lang="ru-RU" smtClean="0"/>
              <a:pPr/>
              <a:t>28.03.2019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31DFF-3C82-4D2E-862A-23D6D78759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12475-98C5-45E4-8CB8-D8F859634BFD}" type="datetimeFigureOut">
              <a:rPr lang="ru-RU" smtClean="0"/>
              <a:pPr/>
              <a:t>28.03.2019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31DFF-3C82-4D2E-862A-23D6D78759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12475-98C5-45E4-8CB8-D8F859634BFD}" type="datetimeFigureOut">
              <a:rPr lang="ru-RU" smtClean="0"/>
              <a:pPr/>
              <a:t>28.03.2019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31DFF-3C82-4D2E-862A-23D6D78759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12475-98C5-45E4-8CB8-D8F859634BFD}" type="datetimeFigureOut">
              <a:rPr lang="ru-RU" smtClean="0"/>
              <a:pPr/>
              <a:t>28.03.2019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31DFF-3C82-4D2E-862A-23D6D78759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12475-98C5-45E4-8CB8-D8F859634BFD}" type="datetimeFigureOut">
              <a:rPr lang="ru-RU" smtClean="0"/>
              <a:pPr/>
              <a:t>28.03.2019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31DFF-3C82-4D2E-862A-23D6D78759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12475-98C5-45E4-8CB8-D8F859634BFD}" type="datetimeFigureOut">
              <a:rPr lang="ru-RU" smtClean="0"/>
              <a:pPr/>
              <a:t>28.03.2019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31DFF-3C82-4D2E-862A-23D6D78759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12475-98C5-45E4-8CB8-D8F859634BFD}" type="datetimeFigureOut">
              <a:rPr lang="ru-RU" smtClean="0"/>
              <a:pPr/>
              <a:t>28.03.2019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31DFF-3C82-4D2E-862A-23D6D78759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12475-98C5-45E4-8CB8-D8F859634BFD}" type="datetimeFigureOut">
              <a:rPr lang="ru-RU" smtClean="0"/>
              <a:pPr/>
              <a:t>28.03.2019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31DFF-3C82-4D2E-862A-23D6D78759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B12475-98C5-45E4-8CB8-D8F859634BFD}" type="datetimeFigureOut">
              <a:rPr lang="ru-RU" smtClean="0"/>
              <a:pPr/>
              <a:t>28.03.2019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331DFF-3C82-4D2E-862A-23D6D78759A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&#1054;&#1073;&#1077;&#1089;&#1087;&#1077;&#1095;&#1077;&#1085;&#1080;&#1077;%20&#1087;&#1088;&#1086;&#1092;&#1080;&#1083;&#1072;&#1082;&#1090;&#1080;&#1095;&#1077;&#1089;&#1082;&#1086;&#1081;%20&#1088;&#1072;&#1073;&#1086;&#1090;&#1099;%20&#1089;%20&#1076;&#1077;&#1090;&#1100;&#1084;&#1080;%20&#1080;%20&#1088;&#1086;&#1076;&#1080;&#1090;&#1077;&#1083;&#1103;&#1084;&#1080;.pptx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s1200.png">
            <a:hlinkClick r:id="rId2" action="ppaction://hlinkpres?slideindex=1&amp;slidetitle=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285728"/>
            <a:ext cx="8358214" cy="622150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728" y="3214686"/>
            <a:ext cx="7215238" cy="2214578"/>
          </a:xfrm>
        </p:spPr>
        <p:txBody>
          <a:bodyPr>
            <a:noAutofit/>
          </a:bodyPr>
          <a:lstStyle/>
          <a:p>
            <a:r>
              <a:rPr lang="ru-RU" sz="3500" b="1" i="1" dirty="0" smtClean="0">
                <a:latin typeface="Times New Roman" pitchFamily="18" charset="0"/>
                <a:cs typeface="Times New Roman" pitchFamily="18" charset="0"/>
              </a:rPr>
              <a:t>«Обеспечение профилактической работы с детьми и родителями, состоящими на различных видах учёта»</a:t>
            </a:r>
            <a:endParaRPr lang="ru-RU" sz="35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\Desktop\4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772650" cy="733425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400172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5. Социально-педагогическая профилактика, коррекция и реабилитация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1\Desktop\vSRBYjwDT9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3025726"/>
            <a:ext cx="3017539" cy="3832274"/>
          </a:xfrm>
          <a:prstGeom prst="rect">
            <a:avLst/>
          </a:prstGeom>
          <a:noFill/>
        </p:spPr>
      </p:pic>
      <p:pic>
        <p:nvPicPr>
          <p:cNvPr id="4099" name="Picture 3" descr="C:\Users\1\Desktop\018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6314" y="3571876"/>
            <a:ext cx="3825894" cy="28730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\Desktop\4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772650" cy="733425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400172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6. Организационно-методическая деятельность</a:t>
            </a:r>
          </a:p>
          <a:p>
            <a:pPr algn="ctr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1\Desktop\51.jpg"/>
          <p:cNvPicPr>
            <a:picLocks noChangeAspect="1" noChangeArrowheads="1"/>
          </p:cNvPicPr>
          <p:nvPr/>
        </p:nvPicPr>
        <p:blipFill>
          <a:blip r:embed="rId3"/>
          <a:srcRect b="19075"/>
          <a:stretch>
            <a:fillRect/>
          </a:stretch>
        </p:blipFill>
        <p:spPr bwMode="auto">
          <a:xfrm>
            <a:off x="714348" y="3357562"/>
            <a:ext cx="3744912" cy="3030556"/>
          </a:xfrm>
          <a:prstGeom prst="rect">
            <a:avLst/>
          </a:prstGeom>
          <a:noFill/>
        </p:spPr>
      </p:pic>
      <p:pic>
        <p:nvPicPr>
          <p:cNvPr id="5123" name="Picture 3" descr="C:\Users\1\Desktop\metodsovet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31454" y="3143248"/>
            <a:ext cx="4212546" cy="34575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\Desktop\4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772650" cy="733425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928670"/>
            <a:ext cx="9144064" cy="564360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работе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придерживаюсь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следующих принципов:</a:t>
            </a:r>
          </a:p>
          <a:p>
            <a:pPr marL="0" indent="0" algn="just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конфиденциальности;</a:t>
            </a:r>
          </a:p>
          <a:p>
            <a:pPr marL="0" indent="0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взаимопонимания;</a:t>
            </a:r>
          </a:p>
          <a:p>
            <a:pPr marL="0" indent="0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доверия;</a:t>
            </a:r>
          </a:p>
          <a:p>
            <a:pPr marL="0" indent="0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единства действий;</a:t>
            </a:r>
          </a:p>
          <a:p>
            <a:pPr marL="0" indent="0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гуманности;</a:t>
            </a:r>
          </a:p>
          <a:p>
            <a:pPr marL="0" indent="0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разумной требовательности.</a:t>
            </a:r>
          </a:p>
          <a:p>
            <a:pPr marL="0" indent="0" algn="just">
              <a:buNone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Users\1\Desktop\Без названия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89669">
            <a:off x="4444069" y="3229631"/>
            <a:ext cx="2143125" cy="2143125"/>
          </a:xfrm>
          <a:prstGeom prst="rect">
            <a:avLst/>
          </a:prstGeom>
          <a:noFill/>
        </p:spPr>
      </p:pic>
      <p:pic>
        <p:nvPicPr>
          <p:cNvPr id="6147" name="Picture 3" descr="C:\Users\1\Desktop\1504692887_prew.jpg"/>
          <p:cNvPicPr>
            <a:picLocks noChangeAspect="1" noChangeArrowheads="1"/>
          </p:cNvPicPr>
          <p:nvPr/>
        </p:nvPicPr>
        <p:blipFill>
          <a:blip r:embed="rId4" cstate="print"/>
          <a:srcRect b="20291"/>
          <a:stretch>
            <a:fillRect/>
          </a:stretch>
        </p:blipFill>
        <p:spPr bwMode="auto">
          <a:xfrm>
            <a:off x="6286512" y="4857760"/>
            <a:ext cx="2655885" cy="13238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8" name="Picture 4" descr="C:\Users\1\Desktop\111220105636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1205578">
            <a:off x="6662226" y="2049392"/>
            <a:ext cx="2780447" cy="18481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\Desktop\4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772650" cy="733425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85791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Профилактическая работа с детьми, состоящими на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внутрисадовском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учете и их семьями строится по следующим направлениям:</a:t>
            </a:r>
          </a:p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ежедневный учет посещаемости воспитанников;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работа с родителями;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совершенствование педагогической компетентности в работе по коррекции поведения, профилактике социального неблагополучия детей и семей, в которых они проживают.</a:t>
            </a:r>
          </a:p>
          <a:p>
            <a:pPr algn="just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C:\Users\1\Desktop\detsad-215131-143481607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4985555"/>
            <a:ext cx="2500330" cy="1872445"/>
          </a:xfrm>
          <a:prstGeom prst="rect">
            <a:avLst/>
          </a:prstGeom>
          <a:noFill/>
        </p:spPr>
      </p:pic>
      <p:pic>
        <p:nvPicPr>
          <p:cNvPr id="7171" name="Picture 3" descr="C:\Users\1\Desktop\IMG_20190321_103420.jpg"/>
          <p:cNvPicPr>
            <a:picLocks noChangeAspect="1" noChangeArrowheads="1"/>
          </p:cNvPicPr>
          <p:nvPr/>
        </p:nvPicPr>
        <p:blipFill>
          <a:blip r:embed="rId4" cstate="print"/>
          <a:srcRect t="13891" r="7395"/>
          <a:stretch>
            <a:fillRect/>
          </a:stretch>
        </p:blipFill>
        <p:spPr bwMode="auto">
          <a:xfrm rot="1162927">
            <a:off x="7149918" y="5150729"/>
            <a:ext cx="1693648" cy="20998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\Desktop\4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772650" cy="733425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472518" cy="2900369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Мудрая китайская пословица гласит: «Бывает только неправильный путь, но не бывает безвыходного положения. В воспитании нет безвыходных положений, нет и неисправимых людей, которых можно считать</a:t>
            </a:r>
          </a:p>
          <a:p>
            <a:pPr algn="ctr"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«окончательно испорченными».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1\Desktop\Презентиция\Kids-Worship-e145030958844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61043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2714620"/>
            <a:ext cx="8229600" cy="1400172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48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800" b="1" i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esktop\4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28650" y="0"/>
            <a:ext cx="9772650" cy="733425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7818" y="5572140"/>
            <a:ext cx="3614734" cy="488968"/>
          </a:xfrm>
        </p:spPr>
        <p:txBody>
          <a:bodyPr>
            <a:normAutofit fontScale="90000"/>
          </a:bodyPr>
          <a:lstStyle/>
          <a:p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Всеволод Петрович Кащенко</a:t>
            </a:r>
            <a:br>
              <a:rPr lang="ru-RU" sz="22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(1870-1943)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357222" y="785794"/>
            <a:ext cx="6143668" cy="4786346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«В основе воспитания, как самое первое и главное условие успеха, должен лежать сердечный, любовный подход к ребенку. Чем ближе подошел педагог к ребенку, чем искреннее их взаимные отношения, тем надежнее фундамент воспитания»…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C:\Users\1\Desktop\386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86446" y="857232"/>
            <a:ext cx="2798017" cy="42942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\Desktop\4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772650" cy="733425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500042"/>
            <a:ext cx="8929718" cy="1143000"/>
          </a:xfrm>
        </p:spPr>
        <p:txBody>
          <a:bodyPr>
            <a:no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Документы федерального и регионального значения: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000240"/>
            <a:ext cx="8472518" cy="4572032"/>
          </a:xfrm>
        </p:spPr>
        <p:txBody>
          <a:bodyPr>
            <a:normAutofit fontScale="47500" lnSpcReduction="20000"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Конвенция о правах ребенка;</a:t>
            </a: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Конституция РФ;</a:t>
            </a: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Семейный кодекс РФ;</a:t>
            </a: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Гражданский кодекс РФ;</a:t>
            </a: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Жилищный кодекс РФ;</a:t>
            </a: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Постановление 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Правительства РФ № 409 от 20.06.1999 года. “О неотложных мерах по социальной защите детей-сирот и детей, оставшихся без попечения родителей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”;</a:t>
            </a: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Ф 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3 № 273 от 20.12.2012 года “Об образовании в Российской Федерации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”;</a:t>
            </a: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Ф 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3 № 124 от 24.07.1998 года “Об основных гарантиях прав ребёнка в РФ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”;</a:t>
            </a: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Ф 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3 № 181 от 24.11.1995 года “О социальной защите инвалидов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”;</a:t>
            </a: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Ф3 № 120 от 21.05.1999 года “Об основах системы профилактики безнадзорности и правонарушений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несовершеннолетних».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3076" name="Picture 4" descr="C:\Users\1\Desktop\cover1__w600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3289">
            <a:off x="7377841" y="1339472"/>
            <a:ext cx="1011079" cy="1617727"/>
          </a:xfrm>
          <a:prstGeom prst="rect">
            <a:avLst/>
          </a:prstGeom>
          <a:noFill/>
        </p:spPr>
      </p:pic>
      <p:pic>
        <p:nvPicPr>
          <p:cNvPr id="3075" name="Picture 3" descr="C:\Users\1\Desktop\images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749838">
            <a:off x="7800385" y="1944310"/>
            <a:ext cx="973687" cy="1553523"/>
          </a:xfrm>
          <a:prstGeom prst="rect">
            <a:avLst/>
          </a:prstGeom>
          <a:noFill/>
        </p:spPr>
      </p:pic>
      <p:pic>
        <p:nvPicPr>
          <p:cNvPr id="3077" name="Picture 5" descr="C:\Users\1\Desktop\cover1__w60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922977">
            <a:off x="8055113" y="2737978"/>
            <a:ext cx="911734" cy="14587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\Desktop\4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772650" cy="733425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571480"/>
            <a:ext cx="7643866" cy="578647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pPr marL="0" indent="0" algn="just">
              <a:buNone/>
            </a:pP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	Цель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– создать условия для психологического комфорта и безопасности ребенка, удовлетворения его потребностей с помощью социальных, правовых, психологических, медицинских, педагогических механизмов предупреждения и преодоления негативных явлений в семье, детском саду, ближайшем окружении.</a:t>
            </a:r>
          </a:p>
        </p:txBody>
      </p:sp>
      <p:pic>
        <p:nvPicPr>
          <p:cNvPr id="4098" name="Picture 2" descr="C:\Users\1\Desktop\145937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0760" y="4572008"/>
            <a:ext cx="2762270" cy="20717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\Desktop\4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772650" cy="7334250"/>
          </a:xfrm>
          <a:prstGeom prst="rect">
            <a:avLst/>
          </a:prstGeom>
          <a:noFill/>
        </p:spPr>
      </p:pic>
      <p:sp>
        <p:nvSpPr>
          <p:cNvPr id="5" name="Заголовок 1"/>
          <p:cNvSpPr>
            <a:spLocks noGrp="1"/>
          </p:cNvSpPr>
          <p:nvPr>
            <p:ph idx="1"/>
          </p:nvPr>
        </p:nvSpPr>
        <p:spPr>
          <a:xfrm>
            <a:off x="2428860" y="714356"/>
            <a:ext cx="6715140" cy="5786478"/>
          </a:xfrm>
        </p:spPr>
        <p:txBody>
          <a:bodyPr>
            <a:normAutofit fontScale="92500" lnSpcReduction="10000"/>
          </a:bodyPr>
          <a:lstStyle/>
          <a:p>
            <a:pPr marL="514350" indent="-514350" algn="ctr">
              <a:buNone/>
            </a:pP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участвовать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в организации мероприятий, направленных на развитие социальной инициативы, реализацию социальных программ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содействовать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созданию обстановки психологического комфорта и безопасности личности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ребенка в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учреждении, в семье, в окружающей социальной среде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проводить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профилактику асоциального поведения и правонарушений, охрана жизни и здоровья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проводить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профилактическую работу по пропаганде здорового образа жизни среди воспитанников, педагогов и родителей.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122" name="Picture 2" descr="C:\Users\1\Desktop\вопрос-человек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3650306"/>
            <a:ext cx="2143140" cy="32076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\Desktop\4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772650" cy="733425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7"/>
            <a:ext cx="8972584" cy="2286016"/>
          </a:xfrm>
        </p:spPr>
        <p:txBody>
          <a:bodyPr/>
          <a:lstStyle/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Социально-педагогическое исследование с целью выявления социальных и личностных проблем детей всех возрастов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Users\1\Desktop\primer-pasporta-600x45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0888967">
            <a:off x="479833" y="3477499"/>
            <a:ext cx="4002074" cy="30015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7" name="Picture 3" descr="C:\Users\1\Desktop\Семья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0726820">
            <a:off x="3229050" y="3700941"/>
            <a:ext cx="3209939" cy="27986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8" name="Picture 4" descr="C:\Users\1\Desktop\imag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0652631">
            <a:off x="6216595" y="3789091"/>
            <a:ext cx="2997152" cy="25270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\Desktop\4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772650" cy="733425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600201"/>
            <a:ext cx="8429684" cy="1257296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Социально-педагогическая защита прав ребенка</a:t>
            </a:r>
          </a:p>
          <a:p>
            <a:pPr algn="ctr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1\Desktop\i11249-image-origina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4214818"/>
            <a:ext cx="3998403" cy="2444307"/>
          </a:xfrm>
          <a:prstGeom prst="rect">
            <a:avLst/>
          </a:prstGeom>
          <a:noFill/>
        </p:spPr>
      </p:pic>
      <p:pic>
        <p:nvPicPr>
          <p:cNvPr id="1026" name="Picture 2" descr="C:\Users\1\Desktop\70cajdylp2xs-64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14942" y="4143380"/>
            <a:ext cx="3722461" cy="24777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\Desktop\4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772650" cy="733425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901146" cy="1685923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Обеспечение социально-педагогической поддержки семье в формировании личности ребенка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C:\Users\1\Desktop\IMG_2784-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768140">
            <a:off x="609174" y="3862183"/>
            <a:ext cx="3851983" cy="2571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 descr="C:\Users\1\Desktop\image919205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29190" y="3714752"/>
            <a:ext cx="3857620" cy="28867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\Desktop\4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772650" cy="733425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686800" cy="1614485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Социально-педагогическое консультирование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1\Desktop\4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2500306"/>
            <a:ext cx="4317984" cy="28800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5" name="Picture 3" descr="C:\Users\1\Desktop\image_image_4366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29124" y="3429000"/>
            <a:ext cx="4214874" cy="31641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</TotalTime>
  <Words>396</Words>
  <Application>Microsoft Office PowerPoint</Application>
  <PresentationFormat>Экран (4:3)</PresentationFormat>
  <Paragraphs>47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«Обеспечение профилактической работы с детьми и родителями, состоящими на различных видах учёта»</vt:lpstr>
      <vt:lpstr>Всеволод Петрович Кащенко (1870-1943)  </vt:lpstr>
      <vt:lpstr>Документы федерального и регионального значения: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«Обеспечение профилактической работы с детьми и родителями, состоящими на различных видах учёта»</dc:title>
  <dc:creator>1</dc:creator>
  <cp:lastModifiedBy>1</cp:lastModifiedBy>
  <cp:revision>22</cp:revision>
  <dcterms:created xsi:type="dcterms:W3CDTF">2019-03-19T10:06:19Z</dcterms:created>
  <dcterms:modified xsi:type="dcterms:W3CDTF">2019-03-28T08:28:39Z</dcterms:modified>
</cp:coreProperties>
</file>