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8" r:id="rId6"/>
    <p:sldId id="267" r:id="rId7"/>
    <p:sldId id="270" r:id="rId8"/>
    <p:sldId id="263" r:id="rId9"/>
    <p:sldId id="264" r:id="rId10"/>
    <p:sldId id="269" r:id="rId11"/>
    <p:sldId id="261" r:id="rId12"/>
    <p:sldId id="266" r:id="rId13"/>
    <p:sldId id="26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108" y="10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877B-3622-442F-877E-CF3F36F1C6FE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AED6-93EC-4412-BF30-71D29D019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35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877B-3622-442F-877E-CF3F36F1C6FE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AED6-93EC-4412-BF30-71D29D019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690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877B-3622-442F-877E-CF3F36F1C6FE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AED6-93EC-4412-BF30-71D29D019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6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877B-3622-442F-877E-CF3F36F1C6FE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AED6-93EC-4412-BF30-71D29D019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216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877B-3622-442F-877E-CF3F36F1C6FE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AED6-93EC-4412-BF30-71D29D019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83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877B-3622-442F-877E-CF3F36F1C6FE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AED6-93EC-4412-BF30-71D29D019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59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877B-3622-442F-877E-CF3F36F1C6FE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AED6-93EC-4412-BF30-71D29D019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510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877B-3622-442F-877E-CF3F36F1C6FE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AED6-93EC-4412-BF30-71D29D019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636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877B-3622-442F-877E-CF3F36F1C6FE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AED6-93EC-4412-BF30-71D29D019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364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877B-3622-442F-877E-CF3F36F1C6FE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AED6-93EC-4412-BF30-71D29D019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254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877B-3622-442F-877E-CF3F36F1C6FE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5AED6-93EC-4412-BF30-71D29D019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439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9877B-3622-442F-877E-CF3F36F1C6FE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5AED6-93EC-4412-BF30-71D29D0196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992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72818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2829" y="232012"/>
            <a:ext cx="94715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solidFill>
                  <a:schemeClr val="bg1">
                    <a:lumMod val="95000"/>
                  </a:schemeClr>
                </a:solidFill>
              </a:rPr>
              <a:t>Областной семинар – совещание по проведению профессионально – педагогической экспертизы </a:t>
            </a:r>
          </a:p>
          <a:p>
            <a:pPr algn="just"/>
            <a:r>
              <a:rPr lang="ru-RU" sz="1600" dirty="0">
                <a:solidFill>
                  <a:schemeClr val="bg1">
                    <a:lumMod val="95000"/>
                  </a:schemeClr>
                </a:solidFill>
              </a:rPr>
              <a:t>дополнительных образовательных программ, направленных на развитие детской одаренности.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4650" y="3079816"/>
            <a:ext cx="70695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solidFill>
                  <a:schemeClr val="bg1">
                    <a:lumMod val="95000"/>
                  </a:schemeClr>
                </a:solidFill>
              </a:rPr>
              <a:t>«Юным умникам и умницам»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785" y="5773003"/>
            <a:ext cx="5554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chemeClr val="bg1">
                    <a:lumMod val="95000"/>
                  </a:schemeClr>
                </a:solidFill>
              </a:rPr>
              <a:t>Шуклина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</a:rPr>
              <a:t> Светлана Николаевна</a:t>
            </a:r>
          </a:p>
          <a:p>
            <a:r>
              <a:rPr lang="ru-RU" dirty="0">
                <a:solidFill>
                  <a:schemeClr val="bg1">
                    <a:lumMod val="95000"/>
                  </a:schemeClr>
                </a:solidFill>
              </a:rPr>
              <a:t>МБОУ СОШ №3    г. Азова</a:t>
            </a:r>
          </a:p>
        </p:txBody>
      </p:sp>
    </p:spTree>
    <p:extLst>
      <p:ext uri="{BB962C8B-B14F-4D97-AF65-F5344CB8AC3E}">
        <p14:creationId xmlns:p14="http://schemas.microsoft.com/office/powerpoint/2010/main" val="3319061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682388" y="286603"/>
            <a:ext cx="103177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Динамика развития познавательных способностей оцени­вается с помощью таблицы, данные в которую заносятся после выполнения заданий на занятиях в начале и в конце учебного года. Сопостав­ляя данные начала года и результаты выполнения заданий пос­леднего занятия, определяем динамику роста познавательных способностей ребят за год. А сравнивая с показателями табли­ц (за 1 класс), отмечаем изменения в развитии познава­тельных способностей ребёнка.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1288" y="1845473"/>
            <a:ext cx="7089423" cy="467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007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2919" y="335845"/>
            <a:ext cx="11939081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>
                <a:solidFill>
                  <a:schemeClr val="bg1"/>
                </a:solidFill>
              </a:rPr>
              <a:t>Результатом работы по данной программе на сегодняшний день можно считать следующие показатели: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500" dirty="0">
                <a:solidFill>
                  <a:schemeClr val="bg1"/>
                </a:solidFill>
              </a:rPr>
              <a:t> возросший интерес к обучению, 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500" dirty="0">
                <a:solidFill>
                  <a:schemeClr val="bg1"/>
                </a:solidFill>
              </a:rPr>
              <a:t>повышение уровня концентрации внимания, 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500" dirty="0">
                <a:solidFill>
                  <a:schemeClr val="bg1"/>
                </a:solidFill>
              </a:rPr>
              <a:t>улучшение слуховой и зрительной памяти, совершенствование воображения, 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500" dirty="0">
                <a:solidFill>
                  <a:schemeClr val="bg1"/>
                </a:solidFill>
              </a:rPr>
              <a:t>развитие логического мышления;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500" dirty="0">
                <a:solidFill>
                  <a:schemeClr val="bg1"/>
                </a:solidFill>
              </a:rPr>
              <a:t>дети принимают активное участие, являются победителями и призёрами конкурсов «Русский медвежонок», «Кенгуру», «</a:t>
            </a:r>
            <a:r>
              <a:rPr lang="ru-RU" sz="3500" dirty="0" err="1">
                <a:solidFill>
                  <a:schemeClr val="bg1"/>
                </a:solidFill>
              </a:rPr>
              <a:t>Заврики</a:t>
            </a:r>
            <a:r>
              <a:rPr lang="ru-RU" sz="3500" dirty="0">
                <a:solidFill>
                  <a:schemeClr val="bg1"/>
                </a:solidFill>
              </a:rPr>
              <a:t>», школьных олимпиад.</a:t>
            </a:r>
          </a:p>
        </p:txBody>
      </p:sp>
    </p:spTree>
    <p:extLst>
      <p:ext uri="{BB962C8B-B14F-4D97-AF65-F5344CB8AC3E}">
        <p14:creationId xmlns:p14="http://schemas.microsoft.com/office/powerpoint/2010/main" val="1235372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5257" y="217714"/>
            <a:ext cx="8795657" cy="614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50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1078173" y="2647666"/>
            <a:ext cx="10713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solidFill>
                  <a:schemeClr val="bg1">
                    <a:lumMod val="95000"/>
                  </a:schemeClr>
                </a:solidFill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98831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32513" y="259307"/>
            <a:ext cx="8488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bg1">
                    <a:lumMod val="95000"/>
                  </a:schemeClr>
                </a:solidFill>
              </a:rPr>
              <a:t>Актуальность программы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3666" y="4819609"/>
            <a:ext cx="110683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>
                    <a:lumMod val="95000"/>
                  </a:schemeClr>
                </a:solidFill>
              </a:rPr>
              <a:t>Программа «Юным умникам и умницам» направлена на развитие интеллектуальной  одаренности детей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23666" y="1510707"/>
            <a:ext cx="1028871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Сохранение и развитие одарённости детей  - это важнейшая проблема нашего общества  и перед учителем стоит основная задача – способствовать развитию личности ребёнка. </a:t>
            </a:r>
          </a:p>
        </p:txBody>
      </p:sp>
    </p:spTree>
    <p:extLst>
      <p:ext uri="{BB962C8B-B14F-4D97-AF65-F5344CB8AC3E}">
        <p14:creationId xmlns:p14="http://schemas.microsoft.com/office/powerpoint/2010/main" val="779686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696035" y="614149"/>
            <a:ext cx="112695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>
                    <a:lumMod val="95000"/>
                  </a:schemeClr>
                </a:solidFill>
              </a:rPr>
              <a:t>Возраст и охват обучающихся – учащиеся   2 Б, 2В и 2 Г классов в количестве 75 человек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6333" y="2018134"/>
            <a:ext cx="1093449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>
                    <a:lumMod val="95000"/>
                  </a:schemeClr>
                </a:solidFill>
              </a:rPr>
              <a:t>Для развития и поддержки одаренности обучающихся в процессе реализации программы используются следующие методы и технологии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</a:rPr>
              <a:t>Технология проблемного обучения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</a:rPr>
              <a:t>Технология критического мышления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</a:rPr>
              <a:t>Исследовательская работа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err="1">
                <a:solidFill>
                  <a:schemeClr val="bg1">
                    <a:lumMod val="95000"/>
                  </a:schemeClr>
                </a:solidFill>
              </a:rPr>
              <a:t>Здоровьесберегающие</a:t>
            </a:r>
            <a:r>
              <a:rPr lang="ru-RU" sz="2800" dirty="0">
                <a:solidFill>
                  <a:schemeClr val="bg1">
                    <a:lumMod val="95000"/>
                  </a:schemeClr>
                </a:solidFill>
              </a:rPr>
              <a:t> технологии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</a:rPr>
              <a:t>Игровые технологии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>
                    <a:lumMod val="95000"/>
                  </a:schemeClr>
                </a:solidFill>
              </a:rPr>
              <a:t>Частично-поисковый или эвристический метод.</a:t>
            </a:r>
          </a:p>
          <a:p>
            <a:endParaRPr lang="ru-RU" sz="2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858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682388" y="286603"/>
            <a:ext cx="10317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>
                    <a:lumMod val="95000"/>
                  </a:schemeClr>
                </a:solidFill>
              </a:rPr>
              <a:t>Прогнозируемые результаты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2388" y="1171074"/>
            <a:ext cx="1061125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chemeClr val="bg1"/>
                </a:solidFill>
              </a:rPr>
              <a:t>обобщать математический материал;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chemeClr val="bg1"/>
                </a:solidFill>
              </a:rPr>
              <a:t>вычленять главное, отвлекаясь от несущественного;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chemeClr val="bg1"/>
                </a:solidFill>
              </a:rPr>
              <a:t>оперировать числовой и знаковой символикой;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chemeClr val="bg1"/>
                </a:solidFill>
              </a:rPr>
              <a:t>сокращать процесс рассуждения, мыслить свернутыми структурами;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chemeClr val="bg1"/>
                </a:solidFill>
              </a:rPr>
              <a:t>переходить с прямого на обратный ход мысли;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chemeClr val="bg1"/>
                </a:solidFill>
              </a:rPr>
              <a:t>переключаться с одной умственной операции на другую;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chemeClr val="bg1"/>
                </a:solidFill>
              </a:rPr>
              <a:t>оперировать структурами отношений и связей;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chemeClr val="bg1"/>
                </a:solidFill>
              </a:rPr>
              <a:t>творчески мыслить;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chemeClr val="bg1"/>
                </a:solidFill>
              </a:rPr>
              <a:t>рационально организовывать свою работу;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800" dirty="0">
                <a:solidFill>
                  <a:schemeClr val="bg1"/>
                </a:solidFill>
              </a:rPr>
              <a:t>иметь навыки диалогического общения.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779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8" name="TextBox 7"/>
          <p:cNvSpPr txBox="1"/>
          <p:nvPr/>
        </p:nvSpPr>
        <p:spPr>
          <a:xfrm>
            <a:off x="1236617" y="93358"/>
            <a:ext cx="97187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РАЗНОУРОВНЕВЫЕ ЗАДАНИЯ, РАЗЛИЧНЫЕ ПО СОДЕРЖАНИЮ, НЕ ДАЮТ ДЕТЯМ ЗАСКУЧАТЬ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13" y="1140822"/>
            <a:ext cx="3250123" cy="43417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836" y="1140821"/>
            <a:ext cx="3256325" cy="43417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0772" y="1140822"/>
            <a:ext cx="3260984" cy="434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536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8" name="TextBox 7"/>
          <p:cNvSpPr txBox="1"/>
          <p:nvPr/>
        </p:nvSpPr>
        <p:spPr>
          <a:xfrm>
            <a:off x="1227908" y="531223"/>
            <a:ext cx="9718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К КАЖДОМУ ЗАНЯТИЮ ИМЕЕТСЯ ЯРКАЯ ПРЕЗЕНТАЦИЯ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715" y="1191745"/>
            <a:ext cx="4572638" cy="34294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8034" y="1782433"/>
            <a:ext cx="4572638" cy="34294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1532" y="2510423"/>
            <a:ext cx="4572638" cy="34294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4062" y="3107631"/>
            <a:ext cx="4572638" cy="34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91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c:\documents and settings\администратор\рабочий стол\детские фоны\14a871fb052889d6f100911a0ed95e46_ec8e8eea06db23d5cc48ff8c3946b2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"/>
            <a:ext cx="9144001" cy="6858001"/>
          </a:xfrm>
          <a:prstGeom prst="rect">
            <a:avLst/>
          </a:prstGeom>
          <a:noFill/>
        </p:spPr>
      </p:pic>
      <p:pic>
        <p:nvPicPr>
          <p:cNvPr id="5" name="Picture 2" descr="тетрадный лист в клеточку, текстура, фон, фото, скачать, notebook page backgound textur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976470"/>
            <a:ext cx="9144000" cy="5881531"/>
          </a:xfrm>
          <a:prstGeom prst="rect">
            <a:avLst/>
          </a:prstGeom>
          <a:noFill/>
        </p:spPr>
      </p:pic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1919536" y="0"/>
            <a:ext cx="8229600" cy="90872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В пустые скобки справа поставь такие буквы, чтобы получились слова.</a:t>
            </a:r>
          </a:p>
        </p:txBody>
      </p:sp>
      <p:pic>
        <p:nvPicPr>
          <p:cNvPr id="7" name="Picture 2" descr="http://img-fotki.yandex.ru/get/4312/annaze63.9f/0_3a87d_fb4732db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264" y="692696"/>
            <a:ext cx="1584176" cy="1584176"/>
          </a:xfrm>
          <a:prstGeom prst="rect">
            <a:avLst/>
          </a:prstGeom>
          <a:noFill/>
        </p:spPr>
      </p:pic>
      <p:pic>
        <p:nvPicPr>
          <p:cNvPr id="9" name="Picture 2" descr="http://img1.liveinternet.ru/images/attach/c/3/83/444/83444169_large_0_540ae_8b91a803_L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3632" y="5489848"/>
            <a:ext cx="1948934" cy="136815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087888" y="1052736"/>
            <a:ext cx="792088" cy="576064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Д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99856" y="1628800"/>
            <a:ext cx="792088" cy="576064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Л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511824" y="2204864"/>
            <a:ext cx="792088" cy="576064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П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367808" y="2780928"/>
            <a:ext cx="792088" cy="576064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С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079776" y="3356992"/>
            <a:ext cx="792088" cy="576064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Т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295800" y="3933056"/>
            <a:ext cx="1224136" cy="576064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ОС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83832" y="4509120"/>
            <a:ext cx="1224136" cy="576064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ЯС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871864" y="5085184"/>
            <a:ext cx="1584176" cy="576064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ТЮЛ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672064" y="3140968"/>
            <a:ext cx="1584176" cy="576064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.  .  .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816080" y="3212976"/>
            <a:ext cx="1224136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ЕНЬ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cxnSp>
        <p:nvCxnSpPr>
          <p:cNvPr id="24" name="Прямая соединительная линия 23"/>
          <p:cNvCxnSpPr>
            <a:stCxn id="11" idx="3"/>
            <a:endCxn id="19" idx="0"/>
          </p:cNvCxnSpPr>
          <p:nvPr/>
        </p:nvCxnSpPr>
        <p:spPr>
          <a:xfrm>
            <a:off x="5879976" y="1340768"/>
            <a:ext cx="1584176" cy="180020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9" idx="0"/>
          </p:cNvCxnSpPr>
          <p:nvPr/>
        </p:nvCxnSpPr>
        <p:spPr>
          <a:xfrm>
            <a:off x="5591944" y="1916832"/>
            <a:ext cx="1872208" cy="122413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19" idx="1"/>
          </p:cNvCxnSpPr>
          <p:nvPr/>
        </p:nvCxnSpPr>
        <p:spPr>
          <a:xfrm>
            <a:off x="5303912" y="2492896"/>
            <a:ext cx="1368152" cy="936104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endCxn id="19" idx="1"/>
          </p:cNvCxnSpPr>
          <p:nvPr/>
        </p:nvCxnSpPr>
        <p:spPr>
          <a:xfrm>
            <a:off x="5159896" y="3068960"/>
            <a:ext cx="1512168" cy="36004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4871864" y="3429000"/>
            <a:ext cx="1800200" cy="14401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endCxn id="20" idx="2"/>
          </p:cNvCxnSpPr>
          <p:nvPr/>
        </p:nvCxnSpPr>
        <p:spPr>
          <a:xfrm flipV="1">
            <a:off x="5519936" y="3717032"/>
            <a:ext cx="1908212" cy="432048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20" idx="2"/>
          </p:cNvCxnSpPr>
          <p:nvPr/>
        </p:nvCxnSpPr>
        <p:spPr>
          <a:xfrm flipV="1">
            <a:off x="5807968" y="3717032"/>
            <a:ext cx="1620180" cy="108012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endCxn id="20" idx="2"/>
          </p:cNvCxnSpPr>
          <p:nvPr/>
        </p:nvCxnSpPr>
        <p:spPr>
          <a:xfrm flipV="1">
            <a:off x="6456040" y="3717032"/>
            <a:ext cx="972108" cy="1656184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http://900igr.net/datai/informatika/Informatika-nositeli-informatsii/0002-002-Prirodnye-nositeli-informatsii.pn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5520" y="4786090"/>
            <a:ext cx="2173954" cy="2071911"/>
          </a:xfrm>
          <a:prstGeom prst="rect">
            <a:avLst/>
          </a:prstGeom>
          <a:noFill/>
        </p:spPr>
      </p:pic>
      <p:pic>
        <p:nvPicPr>
          <p:cNvPr id="8" name="Picture 12" descr="http://img0.liveinternet.ru/images/attach/c/8/104/811/104811240_large_3ffe48b38768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4" y="4221088"/>
            <a:ext cx="1944216" cy="2071658"/>
          </a:xfrm>
          <a:prstGeom prst="rect">
            <a:avLst/>
          </a:prstGeom>
          <a:noFill/>
        </p:spPr>
      </p:pic>
      <p:pic>
        <p:nvPicPr>
          <p:cNvPr id="3078" name="Picture 6" descr="http://img0.liveinternet.ru/images/attach/b/4/103/175/103175862_CreatewingsDesigns_BD_GrassCluster_SM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9568" y="5085184"/>
            <a:ext cx="3888432" cy="1772816"/>
          </a:xfrm>
          <a:prstGeom prst="rect">
            <a:avLst/>
          </a:prstGeom>
          <a:noFill/>
        </p:spPr>
      </p:pic>
      <p:pic>
        <p:nvPicPr>
          <p:cNvPr id="3076" name="Picture 4" descr="http://img0.liveinternet.ru/images/attach/c/2/69/176/69176905_1294913545_11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4112" y="4941169"/>
            <a:ext cx="3105895" cy="17198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1722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1028" name="Picture 4" descr="https://cache3.youla.io/files/images/1284_1284_out/5c/34/5c34c5841bee2b2be26f4c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2427" y="1660200"/>
            <a:ext cx="6367145" cy="477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27908" y="531223"/>
            <a:ext cx="9718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РАБОЧИЕ ТЕТРАДИ И МЕТОДИЧЕСКОЕ ПОСОБИЕ ДЛЯ УЧИТЕЛЯ</a:t>
            </a:r>
          </a:p>
        </p:txBody>
      </p:sp>
    </p:spTree>
    <p:extLst>
      <p:ext uri="{BB962C8B-B14F-4D97-AF65-F5344CB8AC3E}">
        <p14:creationId xmlns:p14="http://schemas.microsoft.com/office/powerpoint/2010/main" val="1249808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682388" y="286603"/>
            <a:ext cx="103177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>
                    <a:lumMod val="95000"/>
                  </a:schemeClr>
                </a:solidFill>
              </a:rPr>
              <a:t>Дети всегда с нетерпением ждут занятия и работают с удовольствием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313" y="1140823"/>
            <a:ext cx="4885509" cy="36641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512" y="1593697"/>
            <a:ext cx="5328289" cy="4615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7178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383</Words>
  <Application>Microsoft Office PowerPoint</Application>
  <PresentationFormat>Широкоэкранный</PresentationFormat>
  <Paragraphs>50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пустые скобки справа поставь такие буквы, чтобы получились слова.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ДИМА-ПК</cp:lastModifiedBy>
  <cp:revision>23</cp:revision>
  <dcterms:created xsi:type="dcterms:W3CDTF">2019-03-21T12:29:01Z</dcterms:created>
  <dcterms:modified xsi:type="dcterms:W3CDTF">2019-12-18T06:50:39Z</dcterms:modified>
</cp:coreProperties>
</file>