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6" r:id="rId3"/>
    <p:sldId id="267" r:id="rId4"/>
    <p:sldId id="269" r:id="rId5"/>
    <p:sldId id="270" r:id="rId6"/>
    <p:sldId id="271" r:id="rId7"/>
    <p:sldId id="273" r:id="rId8"/>
    <p:sldId id="274" r:id="rId9"/>
    <p:sldId id="277" r:id="rId10"/>
    <p:sldId id="275" r:id="rId11"/>
    <p:sldId id="258" r:id="rId12"/>
    <p:sldId id="259" r:id="rId13"/>
    <p:sldId id="260" r:id="rId14"/>
    <p:sldId id="261" r:id="rId15"/>
    <p:sldId id="262" r:id="rId16"/>
    <p:sldId id="276" r:id="rId17"/>
    <p:sldId id="263" r:id="rId18"/>
    <p:sldId id="264" r:id="rId19"/>
    <p:sldId id="265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88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A446D-7965-43B8-A0DC-F983BD927BF9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700BF-1611-4C58-B06A-AFA41A884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030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NULL"/><Relationship Id="rId1" Type="http://schemas.openxmlformats.org/officeDocument/2006/relationships/video" Target="NULL" TargetMode="External"/><Relationship Id="rId4" Type="http://schemas.openxmlformats.org/officeDocument/2006/relationships/image" Target="NUL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2400" cy="79208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Собрание на тему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Дети и родители - понимаем ли мы друг друга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75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Вопросы </a:t>
            </a:r>
            <a:r>
              <a:rPr lang="ru-RU" u="sng" dirty="0"/>
              <a:t>к родителям</a:t>
            </a:r>
            <a:r>
              <a:rPr lang="ru-RU" u="sng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·  Какие вопросы задают ваши дети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·  Как вы на них отвечаете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·  Чем любят заниматься ваши дети дома?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>
            <a:noAutofit/>
          </a:bodyPr>
          <a:lstStyle/>
          <a:p>
            <a:r>
              <a:rPr lang="ru-RU" sz="3600" dirty="0"/>
              <a:t>Дети </a:t>
            </a:r>
            <a:r>
              <a:rPr lang="ru-RU" sz="3600" dirty="0" smtClean="0"/>
              <a:t>третьего </a:t>
            </a:r>
            <a:r>
              <a:rPr lang="ru-RU" sz="3600" dirty="0"/>
              <a:t>года жизни любознательны, они задают вопросы взрослым.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4255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152" y="267493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/>
              </a:rPr>
              <a:t>Укрытие в семье – это взаимоотношение родителей и детей, это любовь и теплота отношений, это внимание к проблемам каждого в семье. А для этого в первую очередь необходимо любить ребенка.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19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000" dirty="0">
                <a:solidFill>
                  <a:srgbClr val="FF0000"/>
                </a:solidFill>
                <a:latin typeface="Calibri"/>
              </a:rPr>
              <a:t>Что это значит “понимать”?!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Большую роль в воспитании играет положительный пример взрослых. Бывает и так, что родители требуют от ребёнка одного, а сами поступают по-другому. Ребёнок не знает, как правильно, начинает хитрить, приспосабливается.</a:t>
            </a:r>
          </a:p>
          <a:p>
            <a:r>
              <a:rPr lang="ru-RU" dirty="0"/>
              <a:t>Когда маленький человек только начинает усваивать социальный опыт, поведение родителей играет важную роль. </a:t>
            </a:r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се </a:t>
            </a:r>
            <a:r>
              <a:rPr lang="ru-RU" dirty="0"/>
              <a:t>трудности воспитания вытекают из того, что родители не только не исправляют свои недостатки, но и оправдывают их в себе, при этом желая не видеть этих недостатков в детях. Поэтому, уважаемые родители, если вам трудно расстаться со своими привычками, манерами поведения, то хотя бы не демонстрируйте их своему ребёнку или не ругайте его за это.</a:t>
            </a:r>
          </a:p>
        </p:txBody>
      </p:sp>
    </p:spTree>
    <p:extLst>
      <p:ext uri="{BB962C8B-B14F-4D97-AF65-F5344CB8AC3E}">
        <p14:creationId xmlns:p14="http://schemas.microsoft.com/office/powerpoint/2010/main" val="310878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929411"/>
          </a:xfrm>
        </p:spPr>
        <p:txBody>
          <a:bodyPr>
            <a:normAutofit fontScale="9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lang="ru-RU" dirty="0" smtClean="0">
              <a:solidFill>
                <a:srgbClr val="FF0000"/>
              </a:solidFill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 Самые наблюдательные люди — дети. Потом — художники. 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В. Шукшин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 Ребенок </a:t>
            </a:r>
            <a:r>
              <a:rPr lang="ru-RU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- зеркало семьи.</a:t>
            </a:r>
            <a:r>
              <a:rPr lang="ru-RU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900" i="1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Василий </a:t>
            </a:r>
            <a:r>
              <a:rPr lang="ru-RU" sz="1900" i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Александрович Сухомлинский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 Ребенок </a:t>
            </a:r>
            <a:r>
              <a:rPr lang="ru-RU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- существо разумное, он хорошо знает потребности, трудности и помехи своей жизни.</a:t>
            </a:r>
            <a:r>
              <a:rPr lang="ru-RU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700" i="1" dirty="0" err="1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Януш</a:t>
            </a:r>
            <a:r>
              <a:rPr lang="ru-RU" sz="1700" i="1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700" i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Корчак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 Родители </a:t>
            </a:r>
            <a:r>
              <a:rPr lang="ru-RU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- это кость, на которой дети точат свои зубы.</a:t>
            </a:r>
            <a:r>
              <a:rPr lang="ru-RU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700" i="1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Питер </a:t>
            </a:r>
            <a:r>
              <a:rPr lang="ru-RU" sz="1700" i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Устинов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     Родители </a:t>
            </a:r>
            <a:r>
              <a:rPr lang="ru-RU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меньше всего прощают своим детям те пороки, которые они сами им привили.</a:t>
            </a:r>
            <a:r>
              <a:rPr lang="ru-RU" dirty="0">
                <a:solidFill>
                  <a:srgbClr val="FF000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700" i="1" dirty="0" smtClean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Иоганн </a:t>
            </a:r>
            <a:r>
              <a:rPr lang="ru-RU" sz="1700" i="1" dirty="0">
                <a:solidFill>
                  <a:srgbClr val="FF0000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Фридрих Шиллер</a:t>
            </a:r>
            <a:endParaRPr lang="ru-RU" sz="17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Ребёнок – кто он?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312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7" cy="4353347"/>
          </a:xfrm>
        </p:spPr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rgbClr val="FF0000"/>
                </a:solidFill>
              </a:rPr>
              <a:t>Родители не всегда понимают своих детей, но всегда их любят. Вот и дети не всегда это понимают.</a:t>
            </a:r>
            <a:r>
              <a:rPr lang="ru-RU" dirty="0">
                <a:solidFill>
                  <a:srgbClr val="FF0000"/>
                </a:solidFill>
              </a:rPr>
              <a:t> </a:t>
            </a:r>
          </a:p>
          <a:p>
            <a:pPr marL="0" lvl="0" indent="0">
              <a:buNone/>
            </a:pPr>
            <a:r>
              <a:rPr lang="ru-RU" sz="1900" dirty="0">
                <a:solidFill>
                  <a:srgbClr val="FF0000"/>
                </a:solidFill>
              </a:rPr>
              <a:t>Ольга Муравьева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FF0000"/>
                </a:solidFill>
              </a:rPr>
              <a:t>Родитель</a:t>
            </a:r>
            <a:r>
              <a:rPr lang="ru-RU" sz="2600" dirty="0">
                <a:solidFill>
                  <a:srgbClr val="FF0000"/>
                </a:solidFill>
              </a:rPr>
              <a:t>: должность, требующая бесконечного терпения, чтобы ее исполнять, и не требующая никакого терпения, чтобы ее получить.</a:t>
            </a:r>
            <a:r>
              <a:rPr lang="ru-RU" dirty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ru-RU" sz="1900" i="1" dirty="0" smtClean="0">
                <a:solidFill>
                  <a:srgbClr val="FF0000"/>
                </a:solidFill>
              </a:rPr>
              <a:t>Леонард </a:t>
            </a:r>
            <a:r>
              <a:rPr lang="ru-RU" sz="1900" i="1" dirty="0">
                <a:solidFill>
                  <a:srgbClr val="FF0000"/>
                </a:solidFill>
              </a:rPr>
              <a:t>Луис Левинсон</a:t>
            </a:r>
            <a:endParaRPr lang="ru-RU" sz="19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600" dirty="0">
                <a:solidFill>
                  <a:srgbClr val="FF0000"/>
                </a:solidFill>
              </a:rPr>
              <a:t>Чтобы выразить себя нужно не понимание, а взаимопонимание.</a:t>
            </a:r>
            <a:r>
              <a:rPr lang="ru-RU" dirty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900" i="1" dirty="0" smtClean="0">
                <a:solidFill>
                  <a:srgbClr val="FF0000"/>
                </a:solidFill>
              </a:rPr>
              <a:t>Экзюпери</a:t>
            </a:r>
            <a:endParaRPr lang="ru-RU" sz="1900" dirty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FF0000"/>
                </a:solidFill>
              </a:rPr>
              <a:t>Родители </a:t>
            </a:r>
            <a:r>
              <a:rPr lang="ru-RU" sz="2600" dirty="0">
                <a:solidFill>
                  <a:srgbClr val="FF0000"/>
                </a:solidFill>
              </a:rPr>
              <a:t>должны любить без всяких условий. Детям нужна их доброта и поддержка.</a:t>
            </a:r>
            <a:r>
              <a:rPr lang="ru-RU" dirty="0">
                <a:solidFill>
                  <a:srgbClr val="FF0000"/>
                </a:solidFill>
              </a:rPr>
              <a:t> </a:t>
            </a:r>
            <a:endParaRPr lang="ru-RU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ru-RU" sz="1900" i="1" dirty="0" smtClean="0">
                <a:solidFill>
                  <a:srgbClr val="FF0000"/>
                </a:solidFill>
              </a:rPr>
              <a:t>Элизабет </a:t>
            </a:r>
            <a:r>
              <a:rPr lang="ru-RU" sz="1900" i="1" dirty="0" err="1">
                <a:solidFill>
                  <a:srgbClr val="FF0000"/>
                </a:solidFill>
              </a:rPr>
              <a:t>Кюблер</a:t>
            </a:r>
            <a:r>
              <a:rPr lang="ru-RU" sz="1900" i="1" dirty="0">
                <a:solidFill>
                  <a:srgbClr val="FF0000"/>
                </a:solidFill>
              </a:rPr>
              <a:t>-Росс</a:t>
            </a:r>
            <a:endParaRPr lang="ru-RU" sz="1900" dirty="0">
              <a:solidFill>
                <a:srgbClr val="FF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600" dirty="0">
                <a:solidFill>
                  <a:srgbClr val="FF0000"/>
                </a:solidFill>
              </a:rPr>
              <a:t>Хочешь увидеть человека, сделай так, чтобы он заговорил. </a:t>
            </a:r>
            <a:endParaRPr lang="ru-RU" sz="26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ru-RU" sz="1900" i="1" dirty="0" smtClean="0">
                <a:solidFill>
                  <a:srgbClr val="FF0000"/>
                </a:solidFill>
              </a:rPr>
              <a:t>Сократ</a:t>
            </a:r>
            <a:endParaRPr lang="ru-RU" sz="19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 - родитель?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4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72816"/>
            <a:ext cx="8280920" cy="4464496"/>
          </a:xfrm>
        </p:spPr>
        <p:txBody>
          <a:bodyPr>
            <a:noAutofit/>
          </a:bodyPr>
          <a:lstStyle/>
          <a:p>
            <a:r>
              <a:rPr lang="ru-RU" sz="2200" dirty="0" smtClean="0"/>
              <a:t>Помните</a:t>
            </a:r>
            <a:r>
              <a:rPr lang="ru-RU" sz="2200" dirty="0"/>
              <a:t>: от того, как родители разбудят </a:t>
            </a:r>
            <a:r>
              <a:rPr lang="ru-RU" sz="2200" dirty="0" smtClean="0"/>
              <a:t>ребёнка</a:t>
            </a:r>
            <a:r>
              <a:rPr lang="ru-RU" sz="2200" dirty="0"/>
              <a:t>, зависит его психологический </a:t>
            </a:r>
            <a:r>
              <a:rPr lang="ru-RU" sz="2200" dirty="0" smtClean="0"/>
              <a:t>настрой на </a:t>
            </a:r>
            <a:r>
              <a:rPr lang="ru-RU" sz="2200" dirty="0"/>
              <a:t>весь день.</a:t>
            </a:r>
          </a:p>
          <a:p>
            <a:r>
              <a:rPr lang="ru-RU" sz="2200" dirty="0" smtClean="0"/>
              <a:t>Время </a:t>
            </a:r>
            <a:r>
              <a:rPr lang="ru-RU" sz="2200" dirty="0"/>
              <a:t>ночного отдыха для каждого сугубо индивидуально. Показатель один: </a:t>
            </a:r>
            <a:r>
              <a:rPr lang="ru-RU" sz="2200" dirty="0" smtClean="0"/>
              <a:t>ребёнок должен </a:t>
            </a:r>
            <a:r>
              <a:rPr lang="ru-RU" sz="2200" dirty="0"/>
              <a:t>выспаться и легко проснуться к тому времени, когда вы его будите.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Если у вас есть возможность погулять с </a:t>
            </a:r>
            <a:r>
              <a:rPr lang="ru-RU" sz="2200" dirty="0" smtClean="0"/>
              <a:t>ребёнком</a:t>
            </a:r>
            <a:r>
              <a:rPr lang="ru-RU" sz="2200" dirty="0"/>
              <a:t>, не упускайте </a:t>
            </a:r>
            <a:r>
              <a:rPr lang="ru-RU" sz="2200" dirty="0" smtClean="0"/>
              <a:t>её. </a:t>
            </a:r>
            <a:r>
              <a:rPr lang="ru-RU" sz="2200" dirty="0"/>
              <a:t>Совместные </a:t>
            </a:r>
            <a:r>
              <a:rPr lang="ru-RU" sz="2200" dirty="0" smtClean="0"/>
              <a:t>прогулки – </a:t>
            </a:r>
            <a:r>
              <a:rPr lang="ru-RU" sz="2200" dirty="0"/>
              <a:t>это общение, ненавязчивые советы, наблюдения за окружающей средой.</a:t>
            </a:r>
          </a:p>
          <a:p>
            <a:r>
              <a:rPr lang="ru-RU" sz="2200" dirty="0" smtClean="0"/>
              <a:t>Научитесь </a:t>
            </a:r>
            <a:r>
              <a:rPr lang="ru-RU" sz="2200" dirty="0"/>
              <a:t>встречать детей после их пребывания в дошкольном учреждении. Не </a:t>
            </a:r>
            <a:r>
              <a:rPr lang="ru-RU" sz="2200" dirty="0" smtClean="0"/>
              <a:t>стоит первым </a:t>
            </a:r>
            <a:r>
              <a:rPr lang="ru-RU" sz="2200" dirty="0"/>
              <a:t>задавать вопрос: «Что ты сегодня кушал?» - лучше задайте нейтральные вопросы</a:t>
            </a:r>
            <a:r>
              <a:rPr lang="ru-RU" sz="2200" dirty="0" smtClean="0"/>
              <a:t>: «</a:t>
            </a:r>
            <a:r>
              <a:rPr lang="ru-RU" sz="2200" dirty="0"/>
              <a:t>Что было интересного в садике?», «Чем занимался?», «Как твои успехи?» и т.п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5434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Памятка родителям</a:t>
            </a:r>
            <a:br>
              <a:rPr lang="ru-RU" sz="3600" dirty="0"/>
            </a:br>
            <a:r>
              <a:rPr lang="ru-RU" sz="3600" dirty="0"/>
              <a:t>По созданию благоприятной семейной атмосферы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99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223409"/>
              </p:ext>
            </p:extLst>
          </p:nvPr>
        </p:nvGraphicFramePr>
        <p:xfrm>
          <a:off x="1187624" y="1988837"/>
          <a:ext cx="6984775" cy="48369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46844"/>
                <a:gridCol w="1537931"/>
              </a:tblGrid>
              <a:tr h="242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Утренний приём детей, осмотр, свободная деятельность в группе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07.00-08.15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Утренняя гимнастика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08.15-08.20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к завтраку, первый завтрак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08.20-08.50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Игры, подготовка к образовательной деятельности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08.50-09.00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166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Непосредственная образовательная деятельность (включая перерывы)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09.00-09.40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Игры, свободная деятельность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09.40-10.00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Второй завтрак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10.00-10.10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к прогулке, прогулка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10.10-11.50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716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Возвращение с прогулки, подготовка к обеду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11.50-12.00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Обед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12.00-12.30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ко сну, дневной сон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12.30-15.00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64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Постепенный подъём, закаливающие процедуры, гимнастика после сна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15.00-15.25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к полднику, полдник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15.25-15.45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462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Игры, досуги, организованная и самостоятельная детская деятельность, индивидуальные занятия с детьми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15.45-17.00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к прогулке, прогулка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17.00-18.15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Возвращение с прогулки, подготовка к ужину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18.15-18.30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Ужин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18.30-18.45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  <a:tr h="231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Самостоятельная деятельность, прогулка, уход домой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18.45-19.00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825" marR="5282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Примерный </a:t>
            </a:r>
            <a:r>
              <a:rPr lang="ru-RU" sz="3100" dirty="0"/>
              <a:t>режим дня</a:t>
            </a:r>
            <a:br>
              <a:rPr lang="ru-RU" sz="3100" dirty="0"/>
            </a:br>
            <a:r>
              <a:rPr lang="ru-RU" sz="3100" dirty="0"/>
              <a:t>во второй младшей группе (с3-х до 4-х лет)</a:t>
            </a:r>
            <a:br>
              <a:rPr lang="ru-RU" sz="3100" dirty="0"/>
            </a:br>
            <a:r>
              <a:rPr lang="ru-RU" sz="3100" dirty="0"/>
              <a:t>(холодный период)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9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2060848"/>
            <a:ext cx="7776864" cy="4065315"/>
          </a:xfrm>
        </p:spPr>
        <p:txBody>
          <a:bodyPr>
            <a:normAutofit/>
          </a:bodyPr>
          <a:lstStyle/>
          <a:p>
            <a:r>
              <a:rPr lang="ru-RU" sz="2200" dirty="0"/>
              <a:t>Радуйтесь успехам ребёнка. Не раздражайтесь в момент его временных неудач.</a:t>
            </a:r>
          </a:p>
          <a:p>
            <a:r>
              <a:rPr lang="ru-RU" sz="2200" dirty="0"/>
              <a:t>Терпеливо, с интересом слушайте рассказы ребёнка о событиях в его жизни.</a:t>
            </a:r>
          </a:p>
          <a:p>
            <a:r>
              <a:rPr lang="ru-RU" sz="2200" dirty="0"/>
              <a:t> Ребёнок должен чувствовать, что он любим. Необходимо исключить из общения </a:t>
            </a:r>
            <a:r>
              <a:rPr lang="ru-RU" sz="2200" dirty="0" smtClean="0"/>
              <a:t>окрики, грубые </a:t>
            </a:r>
            <a:r>
              <a:rPr lang="ru-RU" sz="2200" dirty="0"/>
              <a:t>интонации.</a:t>
            </a:r>
          </a:p>
          <a:p>
            <a:r>
              <a:rPr lang="ru-RU" sz="2200" dirty="0"/>
              <a:t>Создайте в семье атмосферу радости, любви и уважения!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Памятка родителям</a:t>
            </a:r>
            <a:br>
              <a:rPr lang="ru-RU" sz="3200" dirty="0"/>
            </a:br>
            <a:r>
              <a:rPr lang="ru-RU" sz="3200" dirty="0"/>
              <a:t>По созданию благоприятной семейной атмосферы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67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 smtClean="0"/>
          </a:p>
          <a:p>
            <a:endParaRPr lang="ru-RU" sz="2200" dirty="0"/>
          </a:p>
          <a:p>
            <a:endParaRPr lang="ru-RU" sz="2200" dirty="0" smtClean="0"/>
          </a:p>
          <a:p>
            <a:endParaRPr lang="ru-RU" sz="2200" dirty="0">
              <a:solidFill>
                <a:schemeClr val="tx2"/>
              </a:solidFill>
            </a:endParaRPr>
          </a:p>
          <a:p>
            <a:r>
              <a:rPr lang="ru-RU" sz="2200" dirty="0" smtClean="0">
                <a:solidFill>
                  <a:schemeClr val="tx2"/>
                </a:solidFill>
              </a:rPr>
              <a:t>- </a:t>
            </a:r>
            <a:r>
              <a:rPr lang="ru-RU" sz="2200" dirty="0">
                <a:solidFill>
                  <a:schemeClr val="tx2"/>
                </a:solidFill>
              </a:rPr>
              <a:t>Воспитывают не слова, а поступок (то есть, если хочешь, чтобы твой ребенок стал счастливым, стань счастливым сам. Ребенку нужно показать счастье, а не рассказывать о нем. Ведь, например, ребенок не будет делать утренней гимнастики, если родители сами не делают ее.)</a:t>
            </a:r>
          </a:p>
          <a:p>
            <a:endParaRPr lang="ru-RU" sz="2200" dirty="0">
              <a:solidFill>
                <a:schemeClr val="tx2"/>
              </a:solidFill>
            </a:endParaRPr>
          </a:p>
          <a:p>
            <a:r>
              <a:rPr lang="ru-RU" sz="2200" dirty="0">
                <a:solidFill>
                  <a:schemeClr val="tx2"/>
                </a:solidFill>
              </a:rPr>
              <a:t>- Не знаешь, что делать с ребенком, ничего не делай. (Ведь и дерево, если ему не мешать, растет ровно.)</a:t>
            </a:r>
          </a:p>
          <a:p>
            <a:endParaRPr lang="ru-RU" sz="2200" dirty="0">
              <a:solidFill>
                <a:schemeClr val="tx2"/>
              </a:solidFill>
            </a:endParaRPr>
          </a:p>
          <a:p>
            <a:r>
              <a:rPr lang="ru-RU" sz="2200" dirty="0">
                <a:solidFill>
                  <a:schemeClr val="tx2"/>
                </a:solidFill>
              </a:rPr>
              <a:t>- Когда ругаешь ребенка, подумай, нет ли в тебе этих качеств, ведь это же твой ребенок.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23081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412776"/>
            <a:ext cx="849694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200" dirty="0">
                <a:solidFill>
                  <a:schemeClr val="tx2"/>
                </a:solidFill>
              </a:rPr>
              <a:t>- Не ругай маленького ребенка, ибо он все делает правильно, а научись понимать сигналы, которые он подает тебе.</a:t>
            </a:r>
          </a:p>
          <a:p>
            <a:pPr lvl="0"/>
            <a:endParaRPr lang="ru-RU" sz="2200" dirty="0">
              <a:solidFill>
                <a:schemeClr val="tx2"/>
              </a:solidFill>
            </a:endParaRPr>
          </a:p>
          <a:p>
            <a:pPr lvl="0"/>
            <a:r>
              <a:rPr lang="ru-RU" sz="2200" dirty="0">
                <a:solidFill>
                  <a:schemeClr val="tx2"/>
                </a:solidFill>
              </a:rPr>
              <a:t>- Не делай за ребенка того, что он должен делать сам.</a:t>
            </a:r>
          </a:p>
          <a:p>
            <a:pPr lvl="0"/>
            <a:endParaRPr lang="ru-RU" sz="2200" dirty="0">
              <a:solidFill>
                <a:schemeClr val="tx2"/>
              </a:solidFill>
            </a:endParaRPr>
          </a:p>
          <a:p>
            <a:pPr lvl="0"/>
            <a:r>
              <a:rPr lang="ru-RU" sz="2200" dirty="0">
                <a:solidFill>
                  <a:schemeClr val="tx2"/>
                </a:solidFill>
              </a:rPr>
              <a:t>- Ребенка не надо учить, ему надо дать шанс.</a:t>
            </a:r>
          </a:p>
          <a:p>
            <a:pPr lvl="0"/>
            <a:endParaRPr lang="ru-RU" sz="2200" dirty="0">
              <a:solidFill>
                <a:schemeClr val="tx2"/>
              </a:solidFill>
            </a:endParaRPr>
          </a:p>
          <a:p>
            <a:pPr lvl="0"/>
            <a:r>
              <a:rPr lang="ru-RU" sz="2200" dirty="0">
                <a:solidFill>
                  <a:schemeClr val="tx2"/>
                </a:solidFill>
              </a:rPr>
              <a:t>Дома в свободную минутку, еще раз прочтите эти правила воспитания, сравните со своими родительскими позициями, реальными жизненными поступками, то есть еще раз их переосмыслите.</a:t>
            </a:r>
          </a:p>
        </p:txBody>
      </p:sp>
    </p:spTree>
    <p:extLst>
      <p:ext uri="{BB962C8B-B14F-4D97-AF65-F5344CB8AC3E}">
        <p14:creationId xmlns:p14="http://schemas.microsoft.com/office/powerpoint/2010/main" val="307616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1846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Обычно родитель символизируется уже с распустившимся цветком, его развитие от бутона до раскрытого цветка может служить хорошим стимулом и пробуждать силу, наше сознание </a:t>
            </a:r>
            <a:endParaRPr lang="ru-RU" sz="2400" b="1" dirty="0"/>
          </a:p>
        </p:txBody>
      </p:sp>
      <p:pic>
        <p:nvPicPr>
          <p:cNvPr id="5" name="бутон.movie.mp4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23934" y="1812338"/>
            <a:ext cx="7980514" cy="4433845"/>
          </a:xfrm>
        </p:spPr>
      </p:pic>
    </p:spTree>
    <p:extLst>
      <p:ext uri="{BB962C8B-B14F-4D97-AF65-F5344CB8AC3E}">
        <p14:creationId xmlns:p14="http://schemas.microsoft.com/office/powerpoint/2010/main" val="193797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66026"/>
            <a:ext cx="7395799" cy="4160137"/>
          </a:xfrm>
        </p:spPr>
      </p:pic>
    </p:spTree>
    <p:extLst>
      <p:ext uri="{BB962C8B-B14F-4D97-AF65-F5344CB8AC3E}">
        <p14:creationId xmlns:p14="http://schemas.microsoft.com/office/powerpoint/2010/main" val="283749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www.glavny.tv/sites/default/files/mainphotos/189907/shkolnye-uchitelya-nazvali-prichiny-neuspevaemosti-detey-1542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41" y="3573016"/>
            <a:ext cx="3435896" cy="171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belnovosti.by/sites/default/files/blogs/15-12-2016/3_1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501" y="2087327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loginova.info/wp-content/uploads/2016/11/shkol_nikam_otlichnikam_budut_davat__premii_21083022710766951-600x4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22" r="7196"/>
          <a:stretch/>
        </p:blipFill>
        <p:spPr bwMode="auto">
          <a:xfrm>
            <a:off x="6136837" y="1268759"/>
            <a:ext cx="2755643" cy="222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Проблемная ситуация «Супермаркет».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556792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-Представьте</a:t>
            </a:r>
            <a:r>
              <a:rPr lang="ru-RU" sz="2000" dirty="0"/>
              <a:t>, что вы находитесь перед современным супермаркетом и в нем три этажа. </a:t>
            </a:r>
            <a:r>
              <a:rPr lang="ru-RU" sz="2000" dirty="0" smtClean="0"/>
              <a:t>на </a:t>
            </a:r>
            <a:r>
              <a:rPr lang="ru-RU" sz="2000" dirty="0"/>
              <a:t>третьем продаются самые лучшие, качественные, фирменные, добротные вещи</a:t>
            </a:r>
            <a:r>
              <a:rPr lang="ru-RU" sz="2000" dirty="0" smtClean="0"/>
              <a:t>.</a:t>
            </a:r>
          </a:p>
          <a:p>
            <a:pPr marL="342900" indent="-342900">
              <a:buFontTx/>
              <a:buChar char="-"/>
            </a:pP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3122" y="5290964"/>
            <a:ext cx="3148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На первом этаже – товары низкого качества, с браком;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77613" y="4252840"/>
            <a:ext cx="3294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на втором – товары среднего качества и цены;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36837" y="3375677"/>
            <a:ext cx="28890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на третьем продаются самые лучшие, качественные, фирменные, добротные вещи.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3122" y="5923582"/>
            <a:ext cx="8181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 На какой этаж вы пойдете делать покупки, если это зависит не от количества имеющихся у вас денег, а от вашего желания и возможностей? </a:t>
            </a:r>
          </a:p>
        </p:txBody>
      </p:sp>
    </p:spTree>
    <p:extLst>
      <p:ext uri="{BB962C8B-B14F-4D97-AF65-F5344CB8AC3E}">
        <p14:creationId xmlns:p14="http://schemas.microsoft.com/office/powerpoint/2010/main" val="12080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674938"/>
            <a:ext cx="5256584" cy="39424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640960" cy="2586616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prstClr val="black"/>
                </a:solidFill>
              </a:rPr>
              <a:t>Когда у нас рождаются дети, мы всегда хотим, чтобы они соответствовали «третьему этажу» - были умными, добрыми, посещали музыкальную школу, школу с углубленным изучением иностранного языка. Может быть, мы мечтаем, чтобы дети воплотили наши несбывшиеся мечты</a:t>
            </a:r>
            <a:r>
              <a:rPr lang="ru-RU" sz="2200" dirty="0" smtClean="0">
                <a:solidFill>
                  <a:prstClr val="black"/>
                </a:solidFill>
              </a:rPr>
              <a:t>?</a:t>
            </a:r>
            <a:r>
              <a:rPr lang="ru-RU" sz="2200" dirty="0">
                <a:solidFill>
                  <a:prstClr val="black"/>
                </a:solidFill>
              </a:rPr>
              <a:t/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200" dirty="0">
                <a:solidFill>
                  <a:prstClr val="black"/>
                </a:solidFill>
              </a:rPr>
              <a:t>	 Но, к сожалению, в жизни так не бывает. Каждый ребенок уникален. В нем есть что-то от первого, второго и третьего этажей. И ваш ребенок не исключение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127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Детский сад 2018-2019\20181109_08504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47" t="27990" b="37389"/>
          <a:stretch/>
        </p:blipFill>
        <p:spPr bwMode="auto">
          <a:xfrm>
            <a:off x="549295" y="3619500"/>
            <a:ext cx="8233193" cy="291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212168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Бурный физический рост. </a:t>
            </a:r>
            <a:r>
              <a:rPr lang="ru-RU" sz="1600" dirty="0"/>
              <a:t>У детей 3-4 лет велика потребность в движениях, хотя иногда родители сердятся на них за их излишнюю активность. Детям трудно усидеть на месте, им легче что-то делать, чем бездействовать.</a:t>
            </a:r>
            <a:endParaRPr lang="ru-RU" sz="1600" dirty="0" smtClean="0"/>
          </a:p>
          <a:p>
            <a:r>
              <a:rPr lang="ru-RU" sz="1600" dirty="0" smtClean="0"/>
              <a:t>Стремление детей к самостоятельности. </a:t>
            </a:r>
            <a:r>
              <a:rPr lang="ru-RU" sz="1600" dirty="0"/>
              <a:t>Осознание ребёнком себя происходит обычно к концу третьего года жизни, когда он практически становится самостоятельным: может выполнять без помощи взрослого многие действия, усваивает навыки самообслуживания. Любимой фразой детей этого возраста становится утверждение «Я сам». Ребёнок хочет быть взрослым.</a:t>
            </a:r>
            <a:endParaRPr lang="ru-RU" sz="16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Возрастные особенности</a:t>
            </a:r>
            <a:r>
              <a:rPr lang="ru-RU" dirty="0"/>
              <a:t> </a:t>
            </a:r>
            <a:r>
              <a:rPr lang="ru-RU" dirty="0" smtClean="0"/>
              <a:t>развития детей </a:t>
            </a:r>
            <a:r>
              <a:rPr lang="ru-RU" dirty="0"/>
              <a:t> четвёртого года </a:t>
            </a:r>
            <a:r>
              <a:rPr lang="ru-RU" dirty="0" smtClean="0"/>
              <a:t>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49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5356117" cy="345069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Негативизм </a:t>
            </a:r>
            <a:r>
              <a:rPr lang="ru-RU" dirty="0"/>
              <a:t>– это желание ребёнка делать все наоборот, не подчиниться воле взрослого. При этом перед сверстниками и «посторонними» взрослыми ребёнок не демонстрирует свою независимость.</a:t>
            </a:r>
          </a:p>
          <a:p>
            <a:r>
              <a:rPr lang="ru-RU" dirty="0"/>
              <a:t>Упрямый ребёнок настаивает на своём не потому, что ему так сильно хочется чего-то, а потому, что он этого потребовал.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</a:t>
            </a:r>
            <a:r>
              <a:rPr lang="ru-RU" b="1" dirty="0" smtClean="0"/>
              <a:t>ризис </a:t>
            </a:r>
            <a:r>
              <a:rPr lang="ru-RU" b="1" dirty="0"/>
              <a:t>трёх </a:t>
            </a:r>
            <a:r>
              <a:rPr lang="ru-RU" b="1" dirty="0" smtClean="0"/>
              <a:t>лет.</a:t>
            </a:r>
            <a:br>
              <a:rPr lang="ru-RU" b="1" dirty="0" smtClean="0"/>
            </a:br>
            <a:r>
              <a:rPr lang="ru-RU" b="1" dirty="0"/>
              <a:t>Негативизм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636912"/>
            <a:ext cx="2579346" cy="3439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479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564904"/>
            <a:ext cx="5522079" cy="34506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Упрямство </a:t>
            </a:r>
            <a:r>
              <a:rPr lang="ru-RU" dirty="0"/>
              <a:t>– своеобразная защитная реакция против влияния взрослых. То же можно сказать и о негативизме. Только </a:t>
            </a:r>
            <a:r>
              <a:rPr lang="ru-RU" dirty="0" err="1"/>
              <a:t>негативисту</a:t>
            </a:r>
            <a:r>
              <a:rPr lang="ru-RU" dirty="0"/>
              <a:t> всё равно, что делать, лишь бы наоборот, а упрямцу важно сделать именно то, на чём он настаивает. Это закономерные явления, нормальные в известных пределах. Но бывает, кризис заходит слишком далеко – и мы наблюдаем, что ребёнок проявляет строптивость, то есть бунтует против норм воспитания.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Упрямство</a:t>
            </a:r>
            <a:endParaRPr lang="ru-RU" dirty="0"/>
          </a:p>
        </p:txBody>
      </p:sp>
      <p:pic>
        <p:nvPicPr>
          <p:cNvPr id="3074" name="Picture 2" descr="G:\Детский сад 2018-2019\2018-10-11 00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07" r="10177"/>
          <a:stretch/>
        </p:blipFill>
        <p:spPr bwMode="auto">
          <a:xfrm>
            <a:off x="5820572" y="2636912"/>
            <a:ext cx="280996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7264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Что такое </a:t>
            </a:r>
            <a:r>
              <a:rPr lang="ru-RU" b="1" dirty="0"/>
              <a:t>капризы</a:t>
            </a:r>
            <a:r>
              <a:rPr lang="ru-RU" dirty="0"/>
              <a:t>? Если упрямый ребёнок проявляет своё упрямство только в ответ на поведение или требования родителей, то капризный начинает «кукситься» и ныть, плакать по любому поводу. </a:t>
            </a:r>
            <a:r>
              <a:rPr lang="ru-RU" dirty="0" smtClean="0"/>
              <a:t>Капризный </a:t>
            </a:r>
            <a:r>
              <a:rPr lang="ru-RU" dirty="0"/>
              <a:t>ребёнок стремится добиться ещё большего внимания к себе, ему нравится быть в центре внимания. Любимое выражение упрямого ребёнка: «Я хочу», капризного: «Я не хочу». Не надо потакать ребенку, ругать его за капризы - нужно уметь ребенка отвлечь.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Капризы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5809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07904" y="2675467"/>
            <a:ext cx="4572496" cy="3450696"/>
          </a:xfrm>
        </p:spPr>
        <p:txBody>
          <a:bodyPr/>
          <a:lstStyle/>
          <a:p>
            <a:r>
              <a:rPr lang="ru-RU" dirty="0"/>
              <a:t>Дети искренни и непосредственны, им трудно хранить секреты. Они могут сказать лишнее посторонним людям, поэтому взрослым не рекомендуется говорить в присутствии детей о том, что они хотели бы скрыть от окружающих.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Дети очень эмоциональны, чутки к поведению и настроению взрослых. </a:t>
            </a:r>
          </a:p>
        </p:txBody>
      </p:sp>
      <p:pic>
        <p:nvPicPr>
          <p:cNvPr id="4098" name="Picture 2" descr="G:\Детский сад 2018-2019\2018-10-08 0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58" r="24025"/>
          <a:stretch/>
        </p:blipFill>
        <p:spPr bwMode="auto">
          <a:xfrm>
            <a:off x="609599" y="2708920"/>
            <a:ext cx="3309257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8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419</TotalTime>
  <Words>990</Words>
  <Application>Microsoft Office PowerPoint</Application>
  <PresentationFormat>Экран (4:3)</PresentationFormat>
  <Paragraphs>126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Собрание на тему</vt:lpstr>
      <vt:lpstr>Обычно родитель символизируется уже с распустившимся цветком, его развитие от бутона до раскрытого цветка может служить хорошим стимулом и пробуждать силу, наше сознание </vt:lpstr>
      <vt:lpstr> Проблемная ситуация «Супермаркет». </vt:lpstr>
      <vt:lpstr>Когда у нас рождаются дети, мы всегда хотим, чтобы они соответствовали «третьему этажу» - были умными, добрыми, посещали музыкальную школу, школу с углубленным изучением иностранного языка. Может быть, мы мечтаем, чтобы дети воплотили наши несбывшиеся мечты?   Но, к сожалению, в жизни так не бывает. Каждый ребенок уникален. В нем есть что-то от первого, второго и третьего этажей. И ваш ребенок не исключение </vt:lpstr>
      <vt:lpstr>Возрастные особенности развития детей  четвёртого года жизни.</vt:lpstr>
      <vt:lpstr>Кризис трёх лет. Негативизм</vt:lpstr>
      <vt:lpstr>Упрямство</vt:lpstr>
      <vt:lpstr>Капризы</vt:lpstr>
      <vt:lpstr>Дети очень эмоциональны, чутки к поведению и настроению взрослых. </vt:lpstr>
      <vt:lpstr>Дети третьего года жизни любознательны, они задают вопросы взрослым. </vt:lpstr>
      <vt:lpstr>Укрытие в семье – это взаимоотношение родителей и детей, это любовь и теплота отношений, это внимание к проблемам каждого в семье. А для этого в первую очередь необходимо любить ребенка. </vt:lpstr>
      <vt:lpstr>Что это значит “понимать”?!</vt:lpstr>
      <vt:lpstr>Ребёнок – кто он?</vt:lpstr>
      <vt:lpstr>Вы - родитель?</vt:lpstr>
      <vt:lpstr>Памятка родителям По созданию благоприятной семейной атмосферы </vt:lpstr>
      <vt:lpstr> Примерный режим дня во второй младшей группе (с3-х до 4-х лет) (холодный период) </vt:lpstr>
      <vt:lpstr>Памятка родителям По созданию благоприятной семейной атмосферы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на тему</dc:title>
  <dc:creator>Андрей Тридчиков</dc:creator>
  <cp:lastModifiedBy>Андрей Тридчиков</cp:lastModifiedBy>
  <cp:revision>25</cp:revision>
  <dcterms:created xsi:type="dcterms:W3CDTF">2019-01-20T16:56:55Z</dcterms:created>
  <dcterms:modified xsi:type="dcterms:W3CDTF">2019-12-18T08:10:37Z</dcterms:modified>
</cp:coreProperties>
</file>