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9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95" r:id="rId28"/>
    <p:sldId id="296" r:id="rId29"/>
    <p:sldId id="297" r:id="rId30"/>
    <p:sldId id="298" r:id="rId3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94" autoAdjust="0"/>
    <p:restoredTop sz="94660"/>
  </p:normalViewPr>
  <p:slideViewPr>
    <p:cSldViewPr snapToGrid="0">
      <p:cViewPr>
        <p:scale>
          <a:sx n="100" d="100"/>
          <a:sy n="100" d="100"/>
        </p:scale>
        <p:origin x="-162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4732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071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02239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34040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078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056116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6790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72931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687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281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17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5146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458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738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17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544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547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12/18/2019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255124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  <p:sldLayoutId id="2147483771" r:id="rId12"/>
    <p:sldLayoutId id="2147483772" r:id="rId13"/>
    <p:sldLayoutId id="2147483773" r:id="rId14"/>
    <p:sldLayoutId id="2147483774" r:id="rId15"/>
    <p:sldLayoutId id="2147483775" r:id="rId16"/>
    <p:sldLayoutId id="2147483776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g"/><Relationship Id="rId4" Type="http://schemas.openxmlformats.org/officeDocument/2006/relationships/image" Target="../media/image36.jp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7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«Портрет, виды портретов»</a:t>
            </a:r>
            <a:r>
              <a:rPr lang="ru-RU" sz="72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72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72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502" y="3392961"/>
            <a:ext cx="6430963" cy="1460314"/>
          </a:xfrm>
        </p:spPr>
        <p:txBody>
          <a:bodyPr>
            <a:normAutofit fontScale="62500" lnSpcReduction="20000"/>
          </a:bodyPr>
          <a:lstStyle/>
          <a:p>
            <a:endParaRPr lang="ru-RU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Урок изобразительного искусства  в 6 классе</a:t>
            </a:r>
          </a:p>
          <a:p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Выполнила: Учитель изобразительного искусства </a:t>
            </a: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</a:rPr>
              <a:t>Бобкина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 Мария Николаевна. ГБОУ школа №589 , город Колпино Санкт-Петербурга. 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712" y="1268785"/>
            <a:ext cx="4474919" cy="5436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88315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087" y="2014537"/>
            <a:ext cx="8534400" cy="3615267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4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бывают портреты</a:t>
            </a:r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изобразительном искусстве существует много разновидностей портретного жанра. С некоторыми из них мы сейчас познакомимся.</a:t>
            </a:r>
            <a:endParaRPr lang="ru-RU" sz="4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7683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живописному средству:</a:t>
            </a:r>
            <a:endParaRPr lang="ru-RU" sz="3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*карандашные</a:t>
            </a:r>
            <a:endParaRPr lang="ru-RU" sz="3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*акварельные</a:t>
            </a:r>
            <a:endParaRPr lang="ru-RU" sz="3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*гравированные</a:t>
            </a:r>
            <a:endParaRPr lang="ru-RU" sz="3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*живописные (масло, темпера, гуашь)</a:t>
            </a:r>
            <a:endParaRPr lang="ru-RU" sz="3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*рельефные (например, на медалях и монетах)</a:t>
            </a:r>
            <a:endParaRPr lang="ru-RU" sz="3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*скульптурные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901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364" y="366200"/>
            <a:ext cx="3078747" cy="8535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048" y="118153"/>
            <a:ext cx="5199563" cy="6208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613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85738" y="-2214562"/>
            <a:ext cx="9404350" cy="6515630"/>
          </a:xfrm>
        </p:spPr>
        <p:txBody>
          <a:bodyPr>
            <a:normAutofit/>
          </a:bodyPr>
          <a:lstStyle/>
          <a:p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*акварельные</a:t>
            </a:r>
            <a:endParaRPr lang="ru-RU" sz="4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738" y="985837"/>
            <a:ext cx="4333873" cy="56578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2275" y="944468"/>
            <a:ext cx="4478337" cy="5699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0363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2900362"/>
            <a:ext cx="9218612" cy="7201430"/>
          </a:xfrm>
        </p:spPr>
        <p:txBody>
          <a:bodyPr/>
          <a:lstStyle/>
          <a:p>
            <a:pPr lvl="0">
              <a:lnSpc>
                <a:spcPct val="107000"/>
              </a:lnSpc>
              <a:spcAft>
                <a:spcPts val="0"/>
              </a:spcAft>
              <a:buClr>
                <a:prstClr val="white"/>
              </a:buClr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*гравированные</a:t>
            </a:r>
            <a:endParaRPr lang="ru-RU" sz="3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8" y="803159"/>
            <a:ext cx="3605212" cy="46499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988" y="296803"/>
            <a:ext cx="3410816" cy="33432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829" y="803158"/>
            <a:ext cx="4397227" cy="5673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476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" y="-2871788"/>
            <a:ext cx="9104312" cy="7172855"/>
          </a:xfrm>
        </p:spPr>
        <p:txBody>
          <a:bodyPr/>
          <a:lstStyle/>
          <a:p>
            <a:pPr lvl="0">
              <a:lnSpc>
                <a:spcPct val="107000"/>
              </a:lnSpc>
              <a:spcAft>
                <a:spcPts val="0"/>
              </a:spcAft>
              <a:buClr>
                <a:prstClr val="white"/>
              </a:buClr>
            </a:pP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*живописные (масло, темпера, гуашь)</a:t>
            </a:r>
            <a:endParaRPr lang="ru-RU" sz="3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1038576"/>
            <a:ext cx="3433762" cy="44287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4" y="854959"/>
            <a:ext cx="4233863" cy="57839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5985" y="1038576"/>
            <a:ext cx="3523365" cy="4826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2699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-1528762"/>
            <a:ext cx="9218612" cy="4000500"/>
          </a:xfrm>
        </p:spPr>
        <p:txBody>
          <a:bodyPr/>
          <a:lstStyle/>
          <a:p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рельефные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0803" y="2568573"/>
            <a:ext cx="3425826" cy="34258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6612" y="418431"/>
            <a:ext cx="4769741" cy="41066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8" y="690549"/>
            <a:ext cx="3514725" cy="3052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3113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3328704" cy="8535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637" y="219127"/>
            <a:ext cx="4133667" cy="62531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061" y="1049263"/>
            <a:ext cx="3310213" cy="49451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796" y="1071062"/>
            <a:ext cx="3615021" cy="454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0962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42875" y="-2028824"/>
            <a:ext cx="9075737" cy="6329892"/>
          </a:xfrm>
        </p:spPr>
        <p:txBody>
          <a:bodyPr/>
          <a:lstStyle/>
          <a:p>
            <a:r>
              <a:rPr lang="ru-RU" b="1" i="1" dirty="0">
                <a:solidFill>
                  <a:schemeClr val="bg1"/>
                </a:solidFill>
              </a:rPr>
              <a:t>По жанру: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chemeClr val="bg1"/>
                </a:solidFill>
              </a:rPr>
              <a:t>Исторический портрет</a:t>
            </a:r>
            <a:r>
              <a:rPr lang="ru-RU" dirty="0">
                <a:solidFill>
                  <a:schemeClr val="bg1"/>
                </a:solidFill>
              </a:rPr>
              <a:t> — изображает какого-либо деятеля прошлого и создаваемого по воспоминаниям или воображению мастера.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5157" y="1285875"/>
            <a:ext cx="10296843" cy="5558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2219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2586038"/>
            <a:ext cx="9218612" cy="6887105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Портрет-картина</a:t>
            </a:r>
            <a:r>
              <a:rPr lang="ru-RU" u="sng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—человек представлен во взаимосвязи с окружающими его миром вещей, природой.</a:t>
            </a:r>
            <a:endParaRPr lang="ru-RU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610" y="995236"/>
            <a:ext cx="4045616" cy="400536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051" y="682276"/>
            <a:ext cx="3252787" cy="57899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62" y="1366810"/>
            <a:ext cx="3624262" cy="4627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89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625" y="685800"/>
            <a:ext cx="8789987" cy="3615267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800" b="1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Портрет </a:t>
            </a:r>
            <a:r>
              <a:rPr lang="ru-RU" sz="4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это жанр изобразительного искусства, посвященный изображению одного или группы людей.</a:t>
            </a:r>
            <a:endParaRPr lang="ru-RU" sz="4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6739" y="2493433"/>
            <a:ext cx="3834574" cy="4022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7403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4787370"/>
            <a:ext cx="8534400" cy="150706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2743200"/>
            <a:ext cx="9218612" cy="7044267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Костюмированный портрет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— человек представлен в виде мифологического, исторического, театрального или литературного персонажа.</a:t>
            </a:r>
            <a:endParaRPr lang="ru-RU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50" y="1028700"/>
            <a:ext cx="5196737" cy="58293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125" y="1028700"/>
            <a:ext cx="4573761" cy="560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449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2600324"/>
            <a:ext cx="9218612" cy="6901392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Автопортрет </a:t>
            </a:r>
            <a:r>
              <a:rPr lang="ru-RU" dirty="0">
                <a:solidFill>
                  <a:schemeClr val="bg1"/>
                </a:solidFill>
              </a:rPr>
              <a:t> — это портреты художников, написанные с помощью зеркального изображения. Только по автопортретам мы и знаем портреты великих художников мира. </a:t>
            </a:r>
            <a:r>
              <a:rPr lang="ru-RU" dirty="0" smtClean="0">
                <a:solidFill>
                  <a:schemeClr val="bg1"/>
                </a:solidFill>
              </a:rPr>
              <a:t>(Ван Гог)</a:t>
            </a:r>
            <a:endParaRPr lang="ru-RU" dirty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906" y="942975"/>
            <a:ext cx="4675993" cy="57292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9952" y="1324984"/>
            <a:ext cx="4480799" cy="5190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5692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2900362"/>
            <a:ext cx="9218612" cy="720143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Семейный портрет</a:t>
            </a:r>
            <a:endParaRPr lang="ru-RU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884" y="103981"/>
            <a:ext cx="3444843" cy="34655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900" y="488420"/>
            <a:ext cx="5701097" cy="39989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55" y="1921030"/>
            <a:ext cx="3146425" cy="389409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884" y="3243305"/>
            <a:ext cx="4611456" cy="3478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7589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3128962"/>
            <a:ext cx="9218612" cy="743003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формату:</a:t>
            </a:r>
            <a:endParaRPr lang="ru-RU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головные (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оплечные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ru-RU" sz="1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975" y="337712"/>
            <a:ext cx="8410711" cy="5656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7323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588" y="-3300412"/>
            <a:ext cx="9090024" cy="7601480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</a:t>
            </a:r>
            <a:r>
              <a:rPr lang="ru-RU" sz="36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погрудные</a:t>
            </a:r>
            <a:endParaRPr lang="ru-RU" sz="36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88" y="500328"/>
            <a:ext cx="5172075" cy="62754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585" y="192986"/>
            <a:ext cx="4400553" cy="645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2239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3443288"/>
            <a:ext cx="9218612" cy="7744355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0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поколенные</a:t>
            </a:r>
            <a:endParaRPr lang="ru-RU" sz="4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339" y="270498"/>
            <a:ext cx="4900612" cy="6407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5849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4217460"/>
            <a:ext cx="9218612" cy="9332385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• во весь рост</a:t>
            </a:r>
            <a:endParaRPr lang="ru-RU" sz="2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000" y="341522"/>
            <a:ext cx="3221506" cy="60993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187" y="439300"/>
            <a:ext cx="3608466" cy="6001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6286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685800"/>
            <a:ext cx="10917238" cy="3615267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8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Практическая работа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ru-RU" sz="4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Поэтапное рисование портрета</a:t>
            </a:r>
            <a:endParaRPr lang="ru-RU" sz="4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А сейчас мы будем рисовать </a:t>
            </a:r>
            <a:r>
              <a:rPr lang="ru-RU" sz="4800" dirty="0" err="1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погрудный</a:t>
            </a:r>
            <a:r>
              <a:rPr lang="ru-RU" sz="48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портрет .</a:t>
            </a:r>
            <a:endParaRPr lang="ru-RU" sz="48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93473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Рефлексия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Продолжите:</a:t>
            </a:r>
          </a:p>
          <a:p>
            <a:r>
              <a:rPr lang="ru-RU" dirty="0">
                <a:solidFill>
                  <a:schemeClr val="bg1"/>
                </a:solidFill>
              </a:rPr>
              <a:t>    Я узнал… </a:t>
            </a:r>
          </a:p>
          <a:p>
            <a:r>
              <a:rPr lang="ru-RU" dirty="0">
                <a:solidFill>
                  <a:schemeClr val="bg1"/>
                </a:solidFill>
              </a:rPr>
              <a:t>    Я научился…</a:t>
            </a:r>
          </a:p>
          <a:p>
            <a:r>
              <a:rPr lang="ru-RU" dirty="0">
                <a:solidFill>
                  <a:schemeClr val="bg1"/>
                </a:solidFill>
              </a:rPr>
              <a:t>- Удалось ли нам достичь поставленные цели?</a:t>
            </a:r>
          </a:p>
          <a:p>
            <a:r>
              <a:rPr lang="ru-RU" dirty="0">
                <a:solidFill>
                  <a:schemeClr val="bg1"/>
                </a:solidFill>
              </a:rPr>
              <a:t>- Что помогло вам в достижение успеха?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965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4350" y="371475"/>
            <a:ext cx="8704262" cy="3929592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Итог урока: </a:t>
            </a:r>
            <a:endParaRPr lang="ru-RU" sz="4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Что такое портрет?</a:t>
            </a:r>
            <a:endParaRPr lang="ru-RU" sz="4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виды портрета вы знаете?</a:t>
            </a:r>
            <a:endParaRPr lang="ru-RU" sz="4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44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какие жанры делится портрет?</a:t>
            </a:r>
            <a:endParaRPr lang="ru-RU" sz="4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94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   </a:t>
            </a: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чего рисуют портреты?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   О чём нам может рассказать портрет?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  Как известно у человека бывает разное настроение. Приведите примеры.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  Рассмотрите иллюстрации и скажите, какое настроение выражено у каждого героя. </a:t>
            </a:r>
            <a:r>
              <a:rPr lang="ru-RU" sz="2800" i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(радость, плач, удивление, злость, смех, страх)</a:t>
            </a:r>
            <a:endParaRPr lang="ru-RU" sz="28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83591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685800"/>
            <a:ext cx="10602913" cy="3615267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9680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2509" y="654627"/>
            <a:ext cx="9116999" cy="5726616"/>
          </a:xfrm>
        </p:spPr>
      </p:pic>
    </p:spTree>
    <p:extLst>
      <p:ext uri="{BB962C8B-B14F-4D97-AF65-F5344CB8AC3E}">
        <p14:creationId xmlns:p14="http://schemas.microsoft.com/office/powerpoint/2010/main" val="4229070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241" y="685799"/>
            <a:ext cx="4499368" cy="5569219"/>
          </a:xfrm>
        </p:spPr>
      </p:pic>
    </p:spTree>
    <p:extLst>
      <p:ext uri="{BB962C8B-B14F-4D97-AF65-F5344CB8AC3E}">
        <p14:creationId xmlns:p14="http://schemas.microsoft.com/office/powerpoint/2010/main" val="3591720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444" y="506772"/>
            <a:ext cx="7443210" cy="5002813"/>
          </a:xfrm>
        </p:spPr>
      </p:pic>
    </p:spTree>
    <p:extLst>
      <p:ext uri="{BB962C8B-B14F-4D97-AF65-F5344CB8AC3E}">
        <p14:creationId xmlns:p14="http://schemas.microsoft.com/office/powerpoint/2010/main" val="3210856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248" y="137895"/>
            <a:ext cx="6516687" cy="6516687"/>
          </a:xfrm>
        </p:spPr>
      </p:pic>
    </p:spTree>
    <p:extLst>
      <p:ext uri="{BB962C8B-B14F-4D97-AF65-F5344CB8AC3E}">
        <p14:creationId xmlns:p14="http://schemas.microsoft.com/office/powerpoint/2010/main" val="3738821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161" y="226651"/>
            <a:ext cx="7461394" cy="5843658"/>
          </a:xfrm>
        </p:spPr>
      </p:pic>
    </p:spTree>
    <p:extLst>
      <p:ext uri="{BB962C8B-B14F-4D97-AF65-F5344CB8AC3E}">
        <p14:creationId xmlns:p14="http://schemas.microsoft.com/office/powerpoint/2010/main" val="1188530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4382" y="592281"/>
            <a:ext cx="7035872" cy="5755493"/>
          </a:xfrm>
        </p:spPr>
      </p:pic>
    </p:spTree>
    <p:extLst>
      <p:ext uri="{BB962C8B-B14F-4D97-AF65-F5344CB8AC3E}">
        <p14:creationId xmlns:p14="http://schemas.microsoft.com/office/powerpoint/2010/main" val="1724451648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537D0B"/>
      </a:dk2>
      <a:lt2>
        <a:srgbClr val="A9E257"/>
      </a:lt2>
      <a:accent1>
        <a:srgbClr val="38540A"/>
      </a:accent1>
      <a:accent2>
        <a:srgbClr val="31A274"/>
      </a:accent2>
      <a:accent3>
        <a:srgbClr val="236073"/>
      </a:accent3>
      <a:accent4>
        <a:srgbClr val="6C4D90"/>
      </a:accent4>
      <a:accent5>
        <a:srgbClr val="983C27"/>
      </a:accent5>
      <a:accent6>
        <a:srgbClr val="CD811F"/>
      </a:accent6>
      <a:hlink>
        <a:srgbClr val="293F06"/>
      </a:hlink>
      <a:folHlink>
        <a:srgbClr val="68883A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19759155-7935-4C61-A06C-C04380D1B16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175</TotalTime>
  <Words>171</Words>
  <Application>Microsoft Office PowerPoint</Application>
  <PresentationFormat>Произвольный</PresentationFormat>
  <Paragraphs>48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Сектор</vt:lpstr>
      <vt:lpstr>«Портрет, виды портретов»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«Портрет, виды портретов»</dc:title>
  <dc:creator>7</dc:creator>
  <cp:lastModifiedBy>Техносила</cp:lastModifiedBy>
  <cp:revision>23</cp:revision>
  <dcterms:created xsi:type="dcterms:W3CDTF">2014-12-11T08:20:19Z</dcterms:created>
  <dcterms:modified xsi:type="dcterms:W3CDTF">2019-12-18T17:30:43Z</dcterms:modified>
</cp:coreProperties>
</file>