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6" r:id="rId1"/>
  </p:sldMasterIdLst>
  <p:sldIdLst>
    <p:sldId id="275" r:id="rId2"/>
    <p:sldId id="259" r:id="rId3"/>
    <p:sldId id="257" r:id="rId4"/>
    <p:sldId id="260" r:id="rId5"/>
    <p:sldId id="262" r:id="rId6"/>
    <p:sldId id="263" r:id="rId7"/>
    <p:sldId id="265" r:id="rId8"/>
    <p:sldId id="264" r:id="rId9"/>
    <p:sldId id="267" r:id="rId10"/>
    <p:sldId id="266" r:id="rId11"/>
    <p:sldId id="268" r:id="rId12"/>
    <p:sldId id="274" r:id="rId13"/>
    <p:sldId id="276" r:id="rId14"/>
    <p:sldId id="271" r:id="rId15"/>
    <p:sldId id="270" r:id="rId16"/>
    <p:sldId id="273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509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07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6967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5181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7476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524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795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95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8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17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763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836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652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087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274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69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470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5;&#1088;&#1077;&#1086;&#1073;&#1088;&#1072;&#1079;&#1086;&#1074;&#1072;&#1085;&#1080;&#1077;%20&#1083;&#1086;&#1075;&#1080;&#1095;&#1077;&#1089;&#1082;&#1080;&#1093;%20&#1074;&#1099;&#1088;&#1072;&#1078;&#1077;&#1085;&#1080;&#1081;\03326.mp3" TargetMode="Externa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2218" y="282632"/>
            <a:ext cx="10589073" cy="1672671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хочешь иметь досуг, </a:t>
            </a:r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теряй времени даром.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953" y="2079994"/>
            <a:ext cx="4689987" cy="838944"/>
          </a:xfrm>
        </p:spPr>
        <p:txBody>
          <a:bodyPr>
            <a:noAutofit/>
          </a:bodyPr>
          <a:lstStyle/>
          <a:p>
            <a:pPr algn="r"/>
            <a:r>
              <a:rPr lang="ru-RU" sz="3600" i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Бенджамин</a:t>
            </a:r>
            <a:r>
              <a:rPr lang="ru-RU" sz="3600" i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Франклин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622" y="2658165"/>
            <a:ext cx="7557698" cy="4311735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6491290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2625" y="606830"/>
            <a:ext cx="9443057" cy="128293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	Способ </a:t>
            </a:r>
            <a:r>
              <a:rPr lang="ru-RU" sz="2800" dirty="0">
                <a:solidFill>
                  <a:schemeClr val="tx1"/>
                </a:solidFill>
              </a:rPr>
              <a:t>определения истинности логического выражения путем построения его таблицы истинности становится неудобным при увеличении количества логических переменных, т. к. за счет существенного увеличения числа строк таблицы становятся громоздкими.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9004" y="3956859"/>
            <a:ext cx="8865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	В </a:t>
            </a:r>
            <a:r>
              <a:rPr lang="ru-RU" sz="2800" dirty="0"/>
              <a:t>таких случаях </a:t>
            </a:r>
            <a:r>
              <a:rPr lang="ru-RU" sz="2800" dirty="0" smtClean="0"/>
              <a:t>выполняются </a:t>
            </a:r>
            <a:r>
              <a:rPr lang="ru-RU" sz="2800" dirty="0"/>
              <a:t>преобразования логических выражений в равносильные. Для этого используют законы алгебры </a:t>
            </a:r>
            <a:r>
              <a:rPr lang="ru-RU" sz="2800" dirty="0" smtClean="0"/>
              <a:t>логики.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54509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Преобразование логических выражений.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4560" y="2133600"/>
            <a:ext cx="9310052" cy="12081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Цели урока: </a:t>
            </a:r>
          </a:p>
          <a:p>
            <a:pPr algn="just"/>
            <a:r>
              <a:rPr lang="ru-RU" sz="2800" dirty="0" smtClean="0"/>
              <a:t>Научиться преобразовывать логические выражения в равносильные с помощью законов алгебры логики.</a:t>
            </a:r>
          </a:p>
          <a:p>
            <a:endParaRPr lang="ru-RU" sz="2800" dirty="0" smtClean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94560" y="4256116"/>
            <a:ext cx="9310052" cy="1208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 smtClean="0"/>
          </a:p>
          <a:p>
            <a:r>
              <a:rPr lang="ru-RU" sz="3000" dirty="0" smtClean="0"/>
              <a:t>Вспомнить построение таблицы истинности логического выражения средствами </a:t>
            </a:r>
            <a:r>
              <a:rPr lang="en-US" sz="3000" dirty="0" smtClean="0"/>
              <a:t>MS Excel</a:t>
            </a:r>
            <a:endParaRPr lang="ru-RU" sz="3000" dirty="0" smtClean="0"/>
          </a:p>
        </p:txBody>
      </p:sp>
    </p:spTree>
    <p:extLst>
      <p:ext uri="{BB962C8B-B14F-4D97-AF65-F5344CB8AC3E}">
        <p14:creationId xmlns:p14="http://schemas.microsoft.com/office/powerpoint/2010/main" val="275879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4779" y="898430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Видео фрагмент урока </a:t>
            </a:r>
            <a:r>
              <a:rPr lang="ru-RU" dirty="0" smtClean="0"/>
              <a:t>с </a:t>
            </a:r>
            <a:r>
              <a:rPr lang="ru-RU" dirty="0" smtClean="0"/>
              <a:t>дистанционного образовательного ресурса РЭШ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823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5055" y="624110"/>
            <a:ext cx="9509557" cy="1280890"/>
          </a:xfrm>
        </p:spPr>
        <p:txBody>
          <a:bodyPr/>
          <a:lstStyle/>
          <a:p>
            <a:pPr algn="ctr"/>
            <a:r>
              <a:rPr lang="ru-RU" dirty="0" smtClean="0"/>
              <a:t>Решение задач на преобразование логических выражений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Стр. 190 </a:t>
            </a:r>
            <a:r>
              <a:rPr lang="ru-RU" sz="2800" dirty="0" smtClean="0"/>
              <a:t>№</a:t>
            </a:r>
            <a:r>
              <a:rPr lang="ru-RU" sz="2800" dirty="0"/>
              <a:t>1(</a:t>
            </a:r>
            <a:r>
              <a:rPr lang="ru-RU" sz="2800" dirty="0" err="1"/>
              <a:t>а,в</a:t>
            </a:r>
            <a:r>
              <a:rPr lang="ru-RU" sz="2800" dirty="0"/>
              <a:t>)</a:t>
            </a:r>
          </a:p>
          <a:p>
            <a:r>
              <a:rPr lang="ru-RU" sz="2800" dirty="0"/>
              <a:t>№2 (в)</a:t>
            </a:r>
          </a:p>
          <a:p>
            <a:r>
              <a:rPr lang="ru-RU" sz="2800" dirty="0"/>
              <a:t>№3 (г)</a:t>
            </a:r>
          </a:p>
          <a:p>
            <a:r>
              <a:rPr lang="ru-RU" sz="2800" b="1" i="1" dirty="0"/>
              <a:t>Дополнительное задание: №2 (е); №3 (в</a:t>
            </a:r>
            <a:r>
              <a:rPr lang="ru-RU" sz="2800" b="1" i="1" dirty="0" smtClean="0"/>
              <a:t>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79135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7068311" cy="1280890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5818" y="2133600"/>
            <a:ext cx="9518794" cy="15701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П. 21 прочитать, №1 (</a:t>
            </a:r>
            <a:r>
              <a:rPr lang="ru-RU" sz="2800" dirty="0" err="1" smtClean="0"/>
              <a:t>б,г</a:t>
            </a:r>
            <a:r>
              <a:rPr lang="ru-RU" sz="2800" dirty="0" smtClean="0"/>
              <a:t>), №</a:t>
            </a:r>
            <a:r>
              <a:rPr lang="ru-RU" sz="2800" dirty="0" smtClean="0"/>
              <a:t>2(</a:t>
            </a:r>
            <a:r>
              <a:rPr lang="ru-RU" sz="2800" dirty="0" err="1" smtClean="0"/>
              <a:t>и,д</a:t>
            </a:r>
            <a:r>
              <a:rPr lang="ru-RU" sz="2800" dirty="0" smtClean="0"/>
              <a:t>), </a:t>
            </a:r>
            <a:r>
              <a:rPr lang="ru-RU" sz="2800" dirty="0" smtClean="0"/>
              <a:t>№3(б)</a:t>
            </a:r>
            <a:endParaRPr lang="ru-RU" sz="2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85818" y="3852219"/>
            <a:ext cx="8986981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Дополнительное домашнее задание: </a:t>
            </a:r>
            <a:r>
              <a:rPr lang="ru-RU" sz="2800" dirty="0" smtClean="0"/>
              <a:t>№3(е)+задание на листах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" y="-157018"/>
            <a:ext cx="12471143" cy="701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0332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51346" y="473363"/>
            <a:ext cx="20320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25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2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6268442" cy="1280890"/>
          </a:xfrm>
        </p:spPr>
        <p:txBody>
          <a:bodyPr/>
          <a:lstStyle/>
          <a:p>
            <a:pPr algn="ctr"/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Упростить логическое выражение, </a:t>
            </a:r>
            <a:r>
              <a:rPr lang="ru-RU" sz="2800" dirty="0" smtClean="0"/>
              <a:t>полученный результат проверить </a:t>
            </a:r>
            <a:r>
              <a:rPr lang="ru-RU" sz="2800" dirty="0"/>
              <a:t>с помощью построения </a:t>
            </a:r>
            <a:r>
              <a:rPr lang="ru-RU" sz="2800" dirty="0" smtClean="0"/>
              <a:t>таблицы </a:t>
            </a:r>
            <a:r>
              <a:rPr lang="ru-RU" sz="2800" dirty="0"/>
              <a:t>истинности в </a:t>
            </a:r>
            <a:r>
              <a:rPr lang="en-US" sz="2800" dirty="0"/>
              <a:t>MS Excel</a:t>
            </a:r>
            <a:r>
              <a:rPr lang="ru-RU" sz="2800" dirty="0" smtClean="0"/>
              <a:t>.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¬А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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¬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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А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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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¬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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С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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А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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¬В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7506" y="2600692"/>
            <a:ext cx="8911687" cy="128089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0" y="574234"/>
            <a:ext cx="9518073" cy="822306"/>
          </a:xfrm>
        </p:spPr>
        <p:txBody>
          <a:bodyPr>
            <a:noAutofit/>
          </a:bodyPr>
          <a:lstStyle/>
          <a:p>
            <a:r>
              <a:rPr lang="ru-RU" sz="4400" dirty="0" smtClean="0"/>
              <a:t>Проверка домашнего задания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025832" y="3949161"/>
            <a:ext cx="83293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6600" dirty="0"/>
              <a:t>¬</a:t>
            </a:r>
            <a:r>
              <a:rPr lang="en-US" sz="6600" dirty="0"/>
              <a:t> (</a:t>
            </a:r>
            <a:r>
              <a:rPr lang="ru-RU" sz="6600" dirty="0" smtClean="0"/>
              <a:t>¬ </a:t>
            </a:r>
            <a:r>
              <a:rPr lang="en-US" sz="6600" dirty="0" smtClean="0"/>
              <a:t>a</a:t>
            </a:r>
            <a:r>
              <a:rPr lang="ru-RU" sz="6600" dirty="0" smtClean="0"/>
              <a:t> Л </a:t>
            </a:r>
            <a:r>
              <a:rPr lang="en-US" sz="6600" dirty="0" smtClean="0"/>
              <a:t>b</a:t>
            </a:r>
            <a:r>
              <a:rPr lang="ru-RU" sz="6600" dirty="0" smtClean="0"/>
              <a:t> </a:t>
            </a:r>
            <a:r>
              <a:rPr lang="en-US" sz="6600" dirty="0" smtClean="0"/>
              <a:t>V</a:t>
            </a:r>
            <a:r>
              <a:rPr lang="ru-RU" sz="6600" dirty="0" smtClean="0"/>
              <a:t> </a:t>
            </a:r>
            <a:r>
              <a:rPr lang="en-US" sz="6600" dirty="0" smtClean="0"/>
              <a:t>c</a:t>
            </a:r>
            <a:r>
              <a:rPr lang="ru-RU" sz="6600" dirty="0" smtClean="0"/>
              <a:t> Л </a:t>
            </a:r>
            <a:r>
              <a:rPr lang="en-US" sz="6600" dirty="0" smtClean="0"/>
              <a:t>d</a:t>
            </a:r>
            <a:r>
              <a:rPr lang="en-US" sz="6600" dirty="0"/>
              <a:t>)</a:t>
            </a:r>
            <a:endParaRPr lang="ru-RU" sz="6600" dirty="0"/>
          </a:p>
        </p:txBody>
      </p:sp>
      <p:sp>
        <p:nvSpPr>
          <p:cNvPr id="3" name="TextBox 2"/>
          <p:cNvSpPr txBox="1"/>
          <p:nvPr/>
        </p:nvSpPr>
        <p:spPr>
          <a:xfrm>
            <a:off x="1462711" y="2547543"/>
            <a:ext cx="10249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Постройте таблицу истинности логического выражения: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6838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328121"/>
              </p:ext>
            </p:extLst>
          </p:nvPr>
        </p:nvGraphicFramePr>
        <p:xfrm>
          <a:off x="1704110" y="92055"/>
          <a:ext cx="10070372" cy="6736080"/>
        </p:xfrm>
        <a:graphic>
          <a:graphicData uri="http://schemas.openxmlformats.org/drawingml/2006/table">
            <a:tbl>
              <a:tblPr firstRow="1" bandRow="1"/>
              <a:tblGrid>
                <a:gridCol w="647380">
                  <a:extLst>
                    <a:ext uri="{9D8B030D-6E8A-4147-A177-3AD203B41FA5}">
                      <a16:colId xmlns:a16="http://schemas.microsoft.com/office/drawing/2014/main" val="3142531000"/>
                    </a:ext>
                  </a:extLst>
                </a:gridCol>
                <a:gridCol w="688485">
                  <a:extLst>
                    <a:ext uri="{9D8B030D-6E8A-4147-A177-3AD203B41FA5}">
                      <a16:colId xmlns:a16="http://schemas.microsoft.com/office/drawing/2014/main" val="756486580"/>
                    </a:ext>
                  </a:extLst>
                </a:gridCol>
                <a:gridCol w="801520">
                  <a:extLst>
                    <a:ext uri="{9D8B030D-6E8A-4147-A177-3AD203B41FA5}">
                      <a16:colId xmlns:a16="http://schemas.microsoft.com/office/drawing/2014/main" val="351806355"/>
                    </a:ext>
                  </a:extLst>
                </a:gridCol>
                <a:gridCol w="842623">
                  <a:extLst>
                    <a:ext uri="{9D8B030D-6E8A-4147-A177-3AD203B41FA5}">
                      <a16:colId xmlns:a16="http://schemas.microsoft.com/office/drawing/2014/main" val="260345925"/>
                    </a:ext>
                  </a:extLst>
                </a:gridCol>
                <a:gridCol w="873451">
                  <a:extLst>
                    <a:ext uri="{9D8B030D-6E8A-4147-A177-3AD203B41FA5}">
                      <a16:colId xmlns:a16="http://schemas.microsoft.com/office/drawing/2014/main" val="2207466652"/>
                    </a:ext>
                  </a:extLst>
                </a:gridCol>
                <a:gridCol w="965935">
                  <a:extLst>
                    <a:ext uri="{9D8B030D-6E8A-4147-A177-3AD203B41FA5}">
                      <a16:colId xmlns:a16="http://schemas.microsoft.com/office/drawing/2014/main" val="121352889"/>
                    </a:ext>
                  </a:extLst>
                </a:gridCol>
                <a:gridCol w="1099520">
                  <a:extLst>
                    <a:ext uri="{9D8B030D-6E8A-4147-A177-3AD203B41FA5}">
                      <a16:colId xmlns:a16="http://schemas.microsoft.com/office/drawing/2014/main" val="3468606825"/>
                    </a:ext>
                  </a:extLst>
                </a:gridCol>
                <a:gridCol w="1890766">
                  <a:extLst>
                    <a:ext uri="{9D8B030D-6E8A-4147-A177-3AD203B41FA5}">
                      <a16:colId xmlns:a16="http://schemas.microsoft.com/office/drawing/2014/main" val="326236982"/>
                    </a:ext>
                  </a:extLst>
                </a:gridCol>
                <a:gridCol w="2260692">
                  <a:extLst>
                    <a:ext uri="{9D8B030D-6E8A-4147-A177-3AD203B41FA5}">
                      <a16:colId xmlns:a16="http://schemas.microsoft.com/office/drawing/2014/main" val="25213758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a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d)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899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548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021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76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18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491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255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67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361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199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061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997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25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264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954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64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702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3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977417"/>
              </p:ext>
            </p:extLst>
          </p:nvPr>
        </p:nvGraphicFramePr>
        <p:xfrm>
          <a:off x="1704110" y="92055"/>
          <a:ext cx="10070372" cy="6736080"/>
        </p:xfrm>
        <a:graphic>
          <a:graphicData uri="http://schemas.openxmlformats.org/drawingml/2006/table">
            <a:tbl>
              <a:tblPr firstRow="1" bandRow="1"/>
              <a:tblGrid>
                <a:gridCol w="647380">
                  <a:extLst>
                    <a:ext uri="{9D8B030D-6E8A-4147-A177-3AD203B41FA5}">
                      <a16:colId xmlns:a16="http://schemas.microsoft.com/office/drawing/2014/main" val="3142531000"/>
                    </a:ext>
                  </a:extLst>
                </a:gridCol>
                <a:gridCol w="688485">
                  <a:extLst>
                    <a:ext uri="{9D8B030D-6E8A-4147-A177-3AD203B41FA5}">
                      <a16:colId xmlns:a16="http://schemas.microsoft.com/office/drawing/2014/main" val="756486580"/>
                    </a:ext>
                  </a:extLst>
                </a:gridCol>
                <a:gridCol w="801520">
                  <a:extLst>
                    <a:ext uri="{9D8B030D-6E8A-4147-A177-3AD203B41FA5}">
                      <a16:colId xmlns:a16="http://schemas.microsoft.com/office/drawing/2014/main" val="351806355"/>
                    </a:ext>
                  </a:extLst>
                </a:gridCol>
                <a:gridCol w="842623">
                  <a:extLst>
                    <a:ext uri="{9D8B030D-6E8A-4147-A177-3AD203B41FA5}">
                      <a16:colId xmlns:a16="http://schemas.microsoft.com/office/drawing/2014/main" val="260345925"/>
                    </a:ext>
                  </a:extLst>
                </a:gridCol>
                <a:gridCol w="873451">
                  <a:extLst>
                    <a:ext uri="{9D8B030D-6E8A-4147-A177-3AD203B41FA5}">
                      <a16:colId xmlns:a16="http://schemas.microsoft.com/office/drawing/2014/main" val="2207466652"/>
                    </a:ext>
                  </a:extLst>
                </a:gridCol>
                <a:gridCol w="965935">
                  <a:extLst>
                    <a:ext uri="{9D8B030D-6E8A-4147-A177-3AD203B41FA5}">
                      <a16:colId xmlns:a16="http://schemas.microsoft.com/office/drawing/2014/main" val="121352889"/>
                    </a:ext>
                  </a:extLst>
                </a:gridCol>
                <a:gridCol w="1099520">
                  <a:extLst>
                    <a:ext uri="{9D8B030D-6E8A-4147-A177-3AD203B41FA5}">
                      <a16:colId xmlns:a16="http://schemas.microsoft.com/office/drawing/2014/main" val="3468606825"/>
                    </a:ext>
                  </a:extLst>
                </a:gridCol>
                <a:gridCol w="1890766">
                  <a:extLst>
                    <a:ext uri="{9D8B030D-6E8A-4147-A177-3AD203B41FA5}">
                      <a16:colId xmlns:a16="http://schemas.microsoft.com/office/drawing/2014/main" val="326236982"/>
                    </a:ext>
                  </a:extLst>
                </a:gridCol>
                <a:gridCol w="2260692">
                  <a:extLst>
                    <a:ext uri="{9D8B030D-6E8A-4147-A177-3AD203B41FA5}">
                      <a16:colId xmlns:a16="http://schemas.microsoft.com/office/drawing/2014/main" val="25213758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a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d)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899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548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021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76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18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491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255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67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361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199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061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997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25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264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954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64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702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796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906868"/>
              </p:ext>
            </p:extLst>
          </p:nvPr>
        </p:nvGraphicFramePr>
        <p:xfrm>
          <a:off x="1704110" y="92055"/>
          <a:ext cx="10070372" cy="6736080"/>
        </p:xfrm>
        <a:graphic>
          <a:graphicData uri="http://schemas.openxmlformats.org/drawingml/2006/table">
            <a:tbl>
              <a:tblPr firstRow="1" bandRow="1"/>
              <a:tblGrid>
                <a:gridCol w="647380">
                  <a:extLst>
                    <a:ext uri="{9D8B030D-6E8A-4147-A177-3AD203B41FA5}">
                      <a16:colId xmlns:a16="http://schemas.microsoft.com/office/drawing/2014/main" val="3142531000"/>
                    </a:ext>
                  </a:extLst>
                </a:gridCol>
                <a:gridCol w="688485">
                  <a:extLst>
                    <a:ext uri="{9D8B030D-6E8A-4147-A177-3AD203B41FA5}">
                      <a16:colId xmlns:a16="http://schemas.microsoft.com/office/drawing/2014/main" val="756486580"/>
                    </a:ext>
                  </a:extLst>
                </a:gridCol>
                <a:gridCol w="801520">
                  <a:extLst>
                    <a:ext uri="{9D8B030D-6E8A-4147-A177-3AD203B41FA5}">
                      <a16:colId xmlns:a16="http://schemas.microsoft.com/office/drawing/2014/main" val="351806355"/>
                    </a:ext>
                  </a:extLst>
                </a:gridCol>
                <a:gridCol w="842623">
                  <a:extLst>
                    <a:ext uri="{9D8B030D-6E8A-4147-A177-3AD203B41FA5}">
                      <a16:colId xmlns:a16="http://schemas.microsoft.com/office/drawing/2014/main" val="260345925"/>
                    </a:ext>
                  </a:extLst>
                </a:gridCol>
                <a:gridCol w="873451">
                  <a:extLst>
                    <a:ext uri="{9D8B030D-6E8A-4147-A177-3AD203B41FA5}">
                      <a16:colId xmlns:a16="http://schemas.microsoft.com/office/drawing/2014/main" val="2207466652"/>
                    </a:ext>
                  </a:extLst>
                </a:gridCol>
                <a:gridCol w="965935">
                  <a:extLst>
                    <a:ext uri="{9D8B030D-6E8A-4147-A177-3AD203B41FA5}">
                      <a16:colId xmlns:a16="http://schemas.microsoft.com/office/drawing/2014/main" val="121352889"/>
                    </a:ext>
                  </a:extLst>
                </a:gridCol>
                <a:gridCol w="1099520">
                  <a:extLst>
                    <a:ext uri="{9D8B030D-6E8A-4147-A177-3AD203B41FA5}">
                      <a16:colId xmlns:a16="http://schemas.microsoft.com/office/drawing/2014/main" val="3468606825"/>
                    </a:ext>
                  </a:extLst>
                </a:gridCol>
                <a:gridCol w="1890766">
                  <a:extLst>
                    <a:ext uri="{9D8B030D-6E8A-4147-A177-3AD203B41FA5}">
                      <a16:colId xmlns:a16="http://schemas.microsoft.com/office/drawing/2014/main" val="326236982"/>
                    </a:ext>
                  </a:extLst>
                </a:gridCol>
                <a:gridCol w="2260692">
                  <a:extLst>
                    <a:ext uri="{9D8B030D-6E8A-4147-A177-3AD203B41FA5}">
                      <a16:colId xmlns:a16="http://schemas.microsoft.com/office/drawing/2014/main" val="25213758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a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d)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899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548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021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76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18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491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255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67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361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199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061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997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25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264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954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64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702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217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229939"/>
              </p:ext>
            </p:extLst>
          </p:nvPr>
        </p:nvGraphicFramePr>
        <p:xfrm>
          <a:off x="1704110" y="92055"/>
          <a:ext cx="10070372" cy="6736080"/>
        </p:xfrm>
        <a:graphic>
          <a:graphicData uri="http://schemas.openxmlformats.org/drawingml/2006/table">
            <a:tbl>
              <a:tblPr firstRow="1" bandRow="1"/>
              <a:tblGrid>
                <a:gridCol w="647380">
                  <a:extLst>
                    <a:ext uri="{9D8B030D-6E8A-4147-A177-3AD203B41FA5}">
                      <a16:colId xmlns:a16="http://schemas.microsoft.com/office/drawing/2014/main" val="3142531000"/>
                    </a:ext>
                  </a:extLst>
                </a:gridCol>
                <a:gridCol w="688485">
                  <a:extLst>
                    <a:ext uri="{9D8B030D-6E8A-4147-A177-3AD203B41FA5}">
                      <a16:colId xmlns:a16="http://schemas.microsoft.com/office/drawing/2014/main" val="756486580"/>
                    </a:ext>
                  </a:extLst>
                </a:gridCol>
                <a:gridCol w="801520">
                  <a:extLst>
                    <a:ext uri="{9D8B030D-6E8A-4147-A177-3AD203B41FA5}">
                      <a16:colId xmlns:a16="http://schemas.microsoft.com/office/drawing/2014/main" val="351806355"/>
                    </a:ext>
                  </a:extLst>
                </a:gridCol>
                <a:gridCol w="842623">
                  <a:extLst>
                    <a:ext uri="{9D8B030D-6E8A-4147-A177-3AD203B41FA5}">
                      <a16:colId xmlns:a16="http://schemas.microsoft.com/office/drawing/2014/main" val="260345925"/>
                    </a:ext>
                  </a:extLst>
                </a:gridCol>
                <a:gridCol w="873451">
                  <a:extLst>
                    <a:ext uri="{9D8B030D-6E8A-4147-A177-3AD203B41FA5}">
                      <a16:colId xmlns:a16="http://schemas.microsoft.com/office/drawing/2014/main" val="2207466652"/>
                    </a:ext>
                  </a:extLst>
                </a:gridCol>
                <a:gridCol w="965935">
                  <a:extLst>
                    <a:ext uri="{9D8B030D-6E8A-4147-A177-3AD203B41FA5}">
                      <a16:colId xmlns:a16="http://schemas.microsoft.com/office/drawing/2014/main" val="121352889"/>
                    </a:ext>
                  </a:extLst>
                </a:gridCol>
                <a:gridCol w="1099520">
                  <a:extLst>
                    <a:ext uri="{9D8B030D-6E8A-4147-A177-3AD203B41FA5}">
                      <a16:colId xmlns:a16="http://schemas.microsoft.com/office/drawing/2014/main" val="3468606825"/>
                    </a:ext>
                  </a:extLst>
                </a:gridCol>
                <a:gridCol w="1890766">
                  <a:extLst>
                    <a:ext uri="{9D8B030D-6E8A-4147-A177-3AD203B41FA5}">
                      <a16:colId xmlns:a16="http://schemas.microsoft.com/office/drawing/2014/main" val="326236982"/>
                    </a:ext>
                  </a:extLst>
                </a:gridCol>
                <a:gridCol w="2260692">
                  <a:extLst>
                    <a:ext uri="{9D8B030D-6E8A-4147-A177-3AD203B41FA5}">
                      <a16:colId xmlns:a16="http://schemas.microsoft.com/office/drawing/2014/main" val="25213758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a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d)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899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548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021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76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18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491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255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67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361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199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061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997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25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264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954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64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702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39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412407"/>
              </p:ext>
            </p:extLst>
          </p:nvPr>
        </p:nvGraphicFramePr>
        <p:xfrm>
          <a:off x="1704110" y="92055"/>
          <a:ext cx="10070372" cy="6736080"/>
        </p:xfrm>
        <a:graphic>
          <a:graphicData uri="http://schemas.openxmlformats.org/drawingml/2006/table">
            <a:tbl>
              <a:tblPr firstRow="1" bandRow="1"/>
              <a:tblGrid>
                <a:gridCol w="647380">
                  <a:extLst>
                    <a:ext uri="{9D8B030D-6E8A-4147-A177-3AD203B41FA5}">
                      <a16:colId xmlns:a16="http://schemas.microsoft.com/office/drawing/2014/main" val="3142531000"/>
                    </a:ext>
                  </a:extLst>
                </a:gridCol>
                <a:gridCol w="688485">
                  <a:extLst>
                    <a:ext uri="{9D8B030D-6E8A-4147-A177-3AD203B41FA5}">
                      <a16:colId xmlns:a16="http://schemas.microsoft.com/office/drawing/2014/main" val="756486580"/>
                    </a:ext>
                  </a:extLst>
                </a:gridCol>
                <a:gridCol w="801520">
                  <a:extLst>
                    <a:ext uri="{9D8B030D-6E8A-4147-A177-3AD203B41FA5}">
                      <a16:colId xmlns:a16="http://schemas.microsoft.com/office/drawing/2014/main" val="351806355"/>
                    </a:ext>
                  </a:extLst>
                </a:gridCol>
                <a:gridCol w="842623">
                  <a:extLst>
                    <a:ext uri="{9D8B030D-6E8A-4147-A177-3AD203B41FA5}">
                      <a16:colId xmlns:a16="http://schemas.microsoft.com/office/drawing/2014/main" val="260345925"/>
                    </a:ext>
                  </a:extLst>
                </a:gridCol>
                <a:gridCol w="873451">
                  <a:extLst>
                    <a:ext uri="{9D8B030D-6E8A-4147-A177-3AD203B41FA5}">
                      <a16:colId xmlns:a16="http://schemas.microsoft.com/office/drawing/2014/main" val="2207466652"/>
                    </a:ext>
                  </a:extLst>
                </a:gridCol>
                <a:gridCol w="965935">
                  <a:extLst>
                    <a:ext uri="{9D8B030D-6E8A-4147-A177-3AD203B41FA5}">
                      <a16:colId xmlns:a16="http://schemas.microsoft.com/office/drawing/2014/main" val="121352889"/>
                    </a:ext>
                  </a:extLst>
                </a:gridCol>
                <a:gridCol w="1099520">
                  <a:extLst>
                    <a:ext uri="{9D8B030D-6E8A-4147-A177-3AD203B41FA5}">
                      <a16:colId xmlns:a16="http://schemas.microsoft.com/office/drawing/2014/main" val="3468606825"/>
                    </a:ext>
                  </a:extLst>
                </a:gridCol>
                <a:gridCol w="1890766">
                  <a:extLst>
                    <a:ext uri="{9D8B030D-6E8A-4147-A177-3AD203B41FA5}">
                      <a16:colId xmlns:a16="http://schemas.microsoft.com/office/drawing/2014/main" val="326236982"/>
                    </a:ext>
                  </a:extLst>
                </a:gridCol>
                <a:gridCol w="2260692">
                  <a:extLst>
                    <a:ext uri="{9D8B030D-6E8A-4147-A177-3AD203B41FA5}">
                      <a16:colId xmlns:a16="http://schemas.microsoft.com/office/drawing/2014/main" val="25213758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a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d)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899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548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021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76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18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491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255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67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361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199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061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997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25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264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954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64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702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89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214546"/>
              </p:ext>
            </p:extLst>
          </p:nvPr>
        </p:nvGraphicFramePr>
        <p:xfrm>
          <a:off x="1704110" y="92055"/>
          <a:ext cx="10070372" cy="6736080"/>
        </p:xfrm>
        <a:graphic>
          <a:graphicData uri="http://schemas.openxmlformats.org/drawingml/2006/table">
            <a:tbl>
              <a:tblPr firstRow="1" bandRow="1"/>
              <a:tblGrid>
                <a:gridCol w="647380">
                  <a:extLst>
                    <a:ext uri="{9D8B030D-6E8A-4147-A177-3AD203B41FA5}">
                      <a16:colId xmlns:a16="http://schemas.microsoft.com/office/drawing/2014/main" val="3142531000"/>
                    </a:ext>
                  </a:extLst>
                </a:gridCol>
                <a:gridCol w="688485">
                  <a:extLst>
                    <a:ext uri="{9D8B030D-6E8A-4147-A177-3AD203B41FA5}">
                      <a16:colId xmlns:a16="http://schemas.microsoft.com/office/drawing/2014/main" val="756486580"/>
                    </a:ext>
                  </a:extLst>
                </a:gridCol>
                <a:gridCol w="801520">
                  <a:extLst>
                    <a:ext uri="{9D8B030D-6E8A-4147-A177-3AD203B41FA5}">
                      <a16:colId xmlns:a16="http://schemas.microsoft.com/office/drawing/2014/main" val="351806355"/>
                    </a:ext>
                  </a:extLst>
                </a:gridCol>
                <a:gridCol w="842623">
                  <a:extLst>
                    <a:ext uri="{9D8B030D-6E8A-4147-A177-3AD203B41FA5}">
                      <a16:colId xmlns:a16="http://schemas.microsoft.com/office/drawing/2014/main" val="260345925"/>
                    </a:ext>
                  </a:extLst>
                </a:gridCol>
                <a:gridCol w="873451">
                  <a:extLst>
                    <a:ext uri="{9D8B030D-6E8A-4147-A177-3AD203B41FA5}">
                      <a16:colId xmlns:a16="http://schemas.microsoft.com/office/drawing/2014/main" val="2207466652"/>
                    </a:ext>
                  </a:extLst>
                </a:gridCol>
                <a:gridCol w="965935">
                  <a:extLst>
                    <a:ext uri="{9D8B030D-6E8A-4147-A177-3AD203B41FA5}">
                      <a16:colId xmlns:a16="http://schemas.microsoft.com/office/drawing/2014/main" val="121352889"/>
                    </a:ext>
                  </a:extLst>
                </a:gridCol>
                <a:gridCol w="1099520">
                  <a:extLst>
                    <a:ext uri="{9D8B030D-6E8A-4147-A177-3AD203B41FA5}">
                      <a16:colId xmlns:a16="http://schemas.microsoft.com/office/drawing/2014/main" val="3468606825"/>
                    </a:ext>
                  </a:extLst>
                </a:gridCol>
                <a:gridCol w="1890766">
                  <a:extLst>
                    <a:ext uri="{9D8B030D-6E8A-4147-A177-3AD203B41FA5}">
                      <a16:colId xmlns:a16="http://schemas.microsoft.com/office/drawing/2014/main" val="326236982"/>
                    </a:ext>
                  </a:extLst>
                </a:gridCol>
                <a:gridCol w="2260692">
                  <a:extLst>
                    <a:ext uri="{9D8B030D-6E8A-4147-A177-3AD203B41FA5}">
                      <a16:colId xmlns:a16="http://schemas.microsoft.com/office/drawing/2014/main" val="25213758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a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¬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</a:t>
                      </a:r>
                      <a:r>
                        <a:rPr lang="en-US" sz="2000" b="1" dirty="0" err="1" smtClean="0"/>
                        <a:t>c</a:t>
                      </a:r>
                      <a:r>
                        <a:rPr lang="ru-RU" sz="2000" b="1" dirty="0" smtClean="0"/>
                        <a:t>Л</a:t>
                      </a:r>
                      <a:r>
                        <a:rPr lang="en-US" sz="2000" b="1" dirty="0" smtClean="0"/>
                        <a:t>d)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899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548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021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76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18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1491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255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67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361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199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061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997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25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264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954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64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702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351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оценивания: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«5» – все выполнено верно без ошибок, </a:t>
            </a:r>
          </a:p>
          <a:p>
            <a:r>
              <a:rPr lang="ru-RU" sz="2800" dirty="0" smtClean="0"/>
              <a:t>«4» </a:t>
            </a:r>
            <a:r>
              <a:rPr lang="ru-RU" sz="2800" dirty="0"/>
              <a:t>–</a:t>
            </a:r>
            <a:r>
              <a:rPr lang="ru-RU" sz="2800" dirty="0" smtClean="0"/>
              <a:t> допущены ошибки в 1-3 строках,</a:t>
            </a:r>
          </a:p>
          <a:p>
            <a:r>
              <a:rPr lang="ru-RU" sz="2800" dirty="0" smtClean="0"/>
              <a:t>«3» </a:t>
            </a:r>
            <a:r>
              <a:rPr lang="ru-RU" sz="2800" dirty="0"/>
              <a:t>- допущены ошибки в </a:t>
            </a:r>
            <a:r>
              <a:rPr lang="ru-RU" sz="2800" dirty="0" smtClean="0"/>
              <a:t>4-6 строках,</a:t>
            </a:r>
          </a:p>
          <a:p>
            <a:r>
              <a:rPr lang="ru-RU" sz="2800" dirty="0" smtClean="0"/>
              <a:t>«не справился с заданием» - </a:t>
            </a:r>
            <a:r>
              <a:rPr lang="ru-RU" sz="2800" dirty="0"/>
              <a:t>допущены ошибки </a:t>
            </a:r>
            <a:r>
              <a:rPr lang="ru-RU" sz="2800" dirty="0" smtClean="0"/>
              <a:t>в 7 и более строках.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429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420</TotalTime>
  <Words>1008</Words>
  <Application>Microsoft Office PowerPoint</Application>
  <PresentationFormat>Широкоэкранный</PresentationFormat>
  <Paragraphs>709</Paragraphs>
  <Slides>17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Century Gothic</vt:lpstr>
      <vt:lpstr>Symbol</vt:lpstr>
      <vt:lpstr>Times New Roman</vt:lpstr>
      <vt:lpstr>Wingdings 3</vt:lpstr>
      <vt:lpstr>Легкий дым</vt:lpstr>
      <vt:lpstr>Если хочешь иметь досуг,  не теряй времени даром.</vt:lpstr>
      <vt:lpstr>Проверка домашнего задания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 оценивания:</vt:lpstr>
      <vt:lpstr>Презентация PowerPoint</vt:lpstr>
      <vt:lpstr>Преобразование логических выражений.</vt:lpstr>
      <vt:lpstr>Видео фрагмент урока с дистанционного образовательного ресурса РЭШ</vt:lpstr>
      <vt:lpstr>Решение задач на преобразование логических выражений</vt:lpstr>
      <vt:lpstr>Домашнее задание:</vt:lpstr>
      <vt:lpstr>Презентация PowerPoint</vt:lpstr>
      <vt:lpstr>Практическая работа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25</cp:revision>
  <dcterms:created xsi:type="dcterms:W3CDTF">2019-10-28T15:51:06Z</dcterms:created>
  <dcterms:modified xsi:type="dcterms:W3CDTF">2019-12-17T14:37:58Z</dcterms:modified>
</cp:coreProperties>
</file>