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notesMasterIdLst>
    <p:notesMasterId r:id="rId20"/>
  </p:notesMasterIdLst>
  <p:sldIdLst>
    <p:sldId id="256" r:id="rId2"/>
    <p:sldId id="271" r:id="rId3"/>
    <p:sldId id="258" r:id="rId4"/>
    <p:sldId id="259" r:id="rId5"/>
    <p:sldId id="260" r:id="rId6"/>
    <p:sldId id="261" r:id="rId7"/>
    <p:sldId id="262" r:id="rId8"/>
    <p:sldId id="272" r:id="rId9"/>
    <p:sldId id="274" r:id="rId10"/>
    <p:sldId id="275" r:id="rId11"/>
    <p:sldId id="276" r:id="rId12"/>
    <p:sldId id="277" r:id="rId13"/>
    <p:sldId id="278" r:id="rId14"/>
    <p:sldId id="279" r:id="rId15"/>
    <p:sldId id="267" r:id="rId16"/>
    <p:sldId id="266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5806A6-73D3-4E1C-9B09-BCEAB4F673C2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BA5ED-2B3C-42BD-8447-A865707DA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225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BA5ED-2B3C-42BD-8447-A865707DA283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6F76534-DBC2-4204-B39A-183209D0543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E7D9AC9-5DDC-4F8D-8C40-9A0FC6898F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F76534-DBC2-4204-B39A-183209D0543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7D9AC9-5DDC-4F8D-8C40-9A0FC6898F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6F76534-DBC2-4204-B39A-183209D0543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E7D9AC9-5DDC-4F8D-8C40-9A0FC6898F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F76534-DBC2-4204-B39A-183209D0543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7D9AC9-5DDC-4F8D-8C40-9A0FC6898F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6F76534-DBC2-4204-B39A-183209D0543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E7D9AC9-5DDC-4F8D-8C40-9A0FC6898F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F76534-DBC2-4204-B39A-183209D0543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7D9AC9-5DDC-4F8D-8C40-9A0FC6898F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F76534-DBC2-4204-B39A-183209D0543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7D9AC9-5DDC-4F8D-8C40-9A0FC6898F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F76534-DBC2-4204-B39A-183209D0543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7D9AC9-5DDC-4F8D-8C40-9A0FC6898F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6F76534-DBC2-4204-B39A-183209D0543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7D9AC9-5DDC-4F8D-8C40-9A0FC6898F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F76534-DBC2-4204-B39A-183209D0543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7D9AC9-5DDC-4F8D-8C40-9A0FC6898F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F76534-DBC2-4204-B39A-183209D0543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7D9AC9-5DDC-4F8D-8C40-9A0FC6898F8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6F76534-DBC2-4204-B39A-183209D0543A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E7D9AC9-5DDC-4F8D-8C40-9A0FC6898F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 Perfect Tense and Present Perfect Continuous </a:t>
            </a:r>
            <a:r>
              <a:rPr lang="en-US" dirty="0" err="1" smtClean="0"/>
              <a:t>TenSe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УМК </a:t>
            </a:r>
            <a:r>
              <a:rPr lang="en-US" dirty="0" smtClean="0"/>
              <a:t>Spotlight 8</a:t>
            </a:r>
          </a:p>
          <a:p>
            <a:endParaRPr lang="en-US" dirty="0"/>
          </a:p>
          <a:p>
            <a:r>
              <a:rPr lang="ru-RU" dirty="0" smtClean="0"/>
              <a:t>Подготовила учитель английского языка МОУ Лицей №26 ,Подольск</a:t>
            </a:r>
          </a:p>
          <a:p>
            <a:r>
              <a:rPr lang="ru-RU" dirty="0" err="1" smtClean="0"/>
              <a:t>Нельга</a:t>
            </a:r>
            <a:r>
              <a:rPr lang="en-US" dirty="0" smtClean="0"/>
              <a:t> </a:t>
            </a:r>
            <a:r>
              <a:rPr lang="ru-RU" dirty="0" smtClean="0"/>
              <a:t> Инна Григорьевна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0733c0adb4d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2564904"/>
            <a:ext cx="5101183" cy="3672408"/>
          </a:xfrm>
          <a:prstGeom prst="roundRect">
            <a:avLst/>
          </a:prstGeom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In pairs, ask and answer questions about what you</a:t>
            </a:r>
          </a:p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been doing in the last two weeks. Use these ideas to help you: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 to the gym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play a sport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study for exam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look after younger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brother/sister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earn money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908720"/>
            <a:ext cx="8820472" cy="864096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We use the present perfect continuous</a:t>
            </a:r>
            <a:b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 to talk about an action which has happened </a:t>
            </a:r>
            <a:b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over a period of time</a:t>
            </a:r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We use </a:t>
            </a:r>
            <a:r>
              <a:rPr lang="en-US" b="1" i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talk about the length of the action. </a:t>
            </a:r>
          </a:p>
          <a:p>
            <a:pPr marL="0" indent="0"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 using </a:t>
            </a:r>
            <a:r>
              <a:rPr lang="en-US" i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0" indent="0"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use (1)____to say when an action started</a:t>
            </a:r>
          </a:p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(2)____to say how long the action took.</a:t>
            </a:r>
          </a:p>
          <a:p>
            <a:pPr marL="0" indent="0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"/>
            <a:ext cx="8507288" cy="126876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We use the present perfect continuous</a:t>
            </a:r>
            <a:b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 to talk about an action </a:t>
            </a:r>
            <a:b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which is still </a:t>
            </a:r>
            <a:r>
              <a:rPr lang="en-US" sz="2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happening,or</a:t>
            </a:r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 has recently finished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 descr="aug-carto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10234" y="4293096"/>
            <a:ext cx="2333765" cy="2564904"/>
          </a:xfrm>
          <a:prstGeom prst="roundRect">
            <a:avLst/>
          </a:prstGeom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1268760"/>
            <a:ext cx="7239000" cy="484632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dirty="0" smtClean="0">
                <a:latin typeface="Algerian" pitchFamily="82" charset="0"/>
              </a:rPr>
              <a:t>I / study / first aid (</a:t>
            </a:r>
            <a:r>
              <a:rPr lang="en-US" b="1" i="1" dirty="0" smtClean="0">
                <a:solidFill>
                  <a:srgbClr val="00B050"/>
                </a:solidFill>
                <a:latin typeface="Algerian" pitchFamily="82" charset="0"/>
              </a:rPr>
              <a:t>for</a:t>
            </a:r>
            <a:r>
              <a:rPr lang="en-US" dirty="0" smtClean="0">
                <a:latin typeface="Algerian" pitchFamily="82" charset="0"/>
              </a:rPr>
              <a:t> / </a:t>
            </a:r>
            <a:r>
              <a:rPr lang="en-US" b="1" i="1" dirty="0" smtClean="0">
                <a:solidFill>
                  <a:srgbClr val="0070C0"/>
                </a:solidFill>
                <a:latin typeface="Algerian" pitchFamily="82" charset="0"/>
              </a:rPr>
              <a:t>since</a:t>
            </a:r>
            <a:r>
              <a:rPr lang="en-US" dirty="0" smtClean="0">
                <a:latin typeface="Algerian" pitchFamily="82" charset="0"/>
              </a:rPr>
              <a:t>) last year.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dirty="0" smtClean="0">
                <a:latin typeface="Algerian" pitchFamily="82" charset="0"/>
              </a:rPr>
              <a:t>One student / not feel / well (</a:t>
            </a:r>
            <a:r>
              <a:rPr lang="en-US" b="1" i="1" dirty="0" smtClean="0">
                <a:solidFill>
                  <a:srgbClr val="00B050"/>
                </a:solidFill>
                <a:latin typeface="Algerian" pitchFamily="82" charset="0"/>
              </a:rPr>
              <a:t>for</a:t>
            </a:r>
            <a:r>
              <a:rPr lang="en-US" dirty="0" smtClean="0">
                <a:latin typeface="Algerian" pitchFamily="82" charset="0"/>
              </a:rPr>
              <a:t> / </a:t>
            </a:r>
            <a:r>
              <a:rPr lang="en-US" b="1" i="1" dirty="0" smtClean="0">
                <a:solidFill>
                  <a:srgbClr val="0070C0"/>
                </a:solidFill>
                <a:latin typeface="Algerian" pitchFamily="82" charset="0"/>
              </a:rPr>
              <a:t>since</a:t>
            </a:r>
            <a:r>
              <a:rPr lang="en-US" dirty="0" smtClean="0">
                <a:latin typeface="Algerian" pitchFamily="82" charset="0"/>
              </a:rPr>
              <a:t>) a few days.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dirty="0" smtClean="0">
                <a:latin typeface="Algerian" pitchFamily="82" charset="0"/>
              </a:rPr>
              <a:t>I / try / to ring my parents (</a:t>
            </a:r>
            <a:r>
              <a:rPr lang="en-US" b="1" i="1" dirty="0" smtClean="0">
                <a:solidFill>
                  <a:srgbClr val="00B050"/>
                </a:solidFill>
                <a:latin typeface="Algerian" pitchFamily="82" charset="0"/>
              </a:rPr>
              <a:t>for</a:t>
            </a:r>
            <a:r>
              <a:rPr lang="en-US" dirty="0" smtClean="0">
                <a:latin typeface="Algerian" pitchFamily="82" charset="0"/>
              </a:rPr>
              <a:t> / </a:t>
            </a:r>
            <a:r>
              <a:rPr lang="en-US" b="1" i="1" dirty="0" smtClean="0">
                <a:solidFill>
                  <a:srgbClr val="0070C0"/>
                </a:solidFill>
                <a:latin typeface="Algerian" pitchFamily="82" charset="0"/>
              </a:rPr>
              <a:t>since</a:t>
            </a:r>
            <a:r>
              <a:rPr lang="en-US" dirty="0" smtClean="0">
                <a:latin typeface="Algerian" pitchFamily="82" charset="0"/>
              </a:rPr>
              <a:t>) ages.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dirty="0" smtClean="0">
                <a:latin typeface="Algerian" pitchFamily="82" charset="0"/>
              </a:rPr>
              <a:t>What / you / do / in the library (</a:t>
            </a:r>
            <a:r>
              <a:rPr lang="en-US" b="1" i="1" dirty="0" smtClean="0">
                <a:solidFill>
                  <a:srgbClr val="00B050"/>
                </a:solidFill>
                <a:latin typeface="Algerian" pitchFamily="82" charset="0"/>
              </a:rPr>
              <a:t>for</a:t>
            </a:r>
            <a:r>
              <a:rPr lang="en-US" dirty="0" smtClean="0">
                <a:latin typeface="Algerian" pitchFamily="82" charset="0"/>
              </a:rPr>
              <a:t> / </a:t>
            </a:r>
            <a:r>
              <a:rPr lang="en-US" b="1" i="1" dirty="0" smtClean="0">
                <a:solidFill>
                  <a:srgbClr val="0070C0"/>
                </a:solidFill>
                <a:latin typeface="Algerian" pitchFamily="82" charset="0"/>
              </a:rPr>
              <a:t>since</a:t>
            </a:r>
            <a:r>
              <a:rPr lang="en-US" dirty="0" smtClean="0">
                <a:latin typeface="Algerian" pitchFamily="82" charset="0"/>
              </a:rPr>
              <a:t>) so long.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dirty="0" smtClean="0">
                <a:latin typeface="Algerian" pitchFamily="82" charset="0"/>
              </a:rPr>
              <a:t>We / learn / how to climb (</a:t>
            </a:r>
            <a:r>
              <a:rPr lang="en-US" b="1" i="1" dirty="0" smtClean="0">
                <a:solidFill>
                  <a:srgbClr val="00B050"/>
                </a:solidFill>
                <a:latin typeface="Algerian" pitchFamily="82" charset="0"/>
              </a:rPr>
              <a:t>for</a:t>
            </a:r>
            <a:r>
              <a:rPr lang="en-US" dirty="0" smtClean="0">
                <a:latin typeface="Algerian" pitchFamily="82" charset="0"/>
              </a:rPr>
              <a:t> / </a:t>
            </a:r>
            <a:r>
              <a:rPr lang="en-US" b="1" i="1" dirty="0" smtClean="0">
                <a:solidFill>
                  <a:srgbClr val="0070C0"/>
                </a:solidFill>
                <a:latin typeface="Algerian" pitchFamily="82" charset="0"/>
              </a:rPr>
              <a:t>since</a:t>
            </a:r>
            <a:r>
              <a:rPr lang="en-US" dirty="0" smtClean="0">
                <a:latin typeface="Algerian" pitchFamily="82" charset="0"/>
              </a:rPr>
              <a:t>) 1</a:t>
            </a:r>
            <a:r>
              <a:rPr lang="en-US" baseline="30000" dirty="0" smtClean="0">
                <a:latin typeface="Algerian" pitchFamily="82" charset="0"/>
              </a:rPr>
              <a:t>st</a:t>
            </a:r>
            <a:r>
              <a:rPr lang="en-US" dirty="0" smtClean="0">
                <a:latin typeface="Algerian" pitchFamily="82" charset="0"/>
              </a:rPr>
              <a:t> August.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US" dirty="0" smtClean="0">
                <a:latin typeface="Algerian" pitchFamily="82" charset="0"/>
              </a:rPr>
              <a:t>I / wonder / what job to do (</a:t>
            </a:r>
            <a:r>
              <a:rPr lang="en-US" b="1" i="1" dirty="0" smtClean="0">
                <a:solidFill>
                  <a:srgbClr val="00B050"/>
                </a:solidFill>
                <a:latin typeface="Algerian" pitchFamily="82" charset="0"/>
              </a:rPr>
              <a:t>for</a:t>
            </a:r>
            <a:r>
              <a:rPr lang="en-US" dirty="0" smtClean="0">
                <a:latin typeface="Algerian" pitchFamily="82" charset="0"/>
              </a:rPr>
              <a:t> / </a:t>
            </a:r>
            <a:r>
              <a:rPr lang="en-US" b="1" i="1" dirty="0" smtClean="0">
                <a:solidFill>
                  <a:srgbClr val="0070C0"/>
                </a:solidFill>
                <a:latin typeface="Algerian" pitchFamily="82" charset="0"/>
              </a:rPr>
              <a:t>since</a:t>
            </a:r>
            <a:r>
              <a:rPr lang="en-US" dirty="0" smtClean="0">
                <a:latin typeface="Algerian" pitchFamily="82" charset="0"/>
              </a:rPr>
              <a:t>) a long time.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625136" cy="1403648"/>
          </a:xfrm>
        </p:spPr>
        <p:txBody>
          <a:bodyPr>
            <a:normAutofit/>
          </a:bodyPr>
          <a:lstStyle/>
          <a:p>
            <a:pPr algn="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sentences using </a:t>
            </a:r>
            <a:r>
              <a:rPr lang="en-US" sz="2800" b="1" i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sz="2800" b="1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since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</a:t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verb in the present perfect continuous form.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7.jpg"/>
          <p:cNvPicPr>
            <a:picLocks noChangeAspect="1"/>
          </p:cNvPicPr>
          <p:nvPr/>
        </p:nvPicPr>
        <p:blipFill>
          <a:blip r:embed="rId2" cstate="print"/>
          <a:srcRect l="17031" r="20521"/>
          <a:stretch>
            <a:fillRect/>
          </a:stretch>
        </p:blipFill>
        <p:spPr>
          <a:xfrm>
            <a:off x="2627784" y="-387424"/>
            <a:ext cx="2520280" cy="2492896"/>
          </a:xfrm>
          <a:prstGeom prst="roundRect">
            <a:avLst/>
          </a:prstGeom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I. Put the verbs in brackets into Present Perfect Simple or Present Perfect Continuous</a:t>
            </a:r>
            <a:endParaRPr lang="ru-RU" dirty="0" smtClean="0"/>
          </a:p>
          <a:p>
            <a:pPr lvl="0"/>
            <a:r>
              <a:rPr lang="en-US" dirty="0" smtClean="0">
                <a:latin typeface="Algerian" pitchFamily="82" charset="0"/>
              </a:rPr>
              <a:t>Don't walk in here. I …...........................(</a:t>
            </a:r>
            <a:r>
              <a:rPr lang="en-US" b="1" dirty="0" smtClean="0">
                <a:latin typeface="Algerian" pitchFamily="82" charset="0"/>
              </a:rPr>
              <a:t>just/clean</a:t>
            </a:r>
            <a:r>
              <a:rPr lang="en-US" dirty="0" smtClean="0">
                <a:latin typeface="Algerian" pitchFamily="82" charset="0"/>
              </a:rPr>
              <a:t>) the floor.</a:t>
            </a:r>
            <a:endParaRPr lang="ru-RU" dirty="0" smtClean="0"/>
          </a:p>
          <a:p>
            <a:pPr lvl="0"/>
            <a:r>
              <a:rPr lang="en-US" dirty="0" smtClean="0">
                <a:latin typeface="Algerian" pitchFamily="82" charset="0"/>
              </a:rPr>
              <a:t>Jane is hungry. She …............(</a:t>
            </a:r>
            <a:r>
              <a:rPr lang="en-US" b="1" dirty="0" smtClean="0">
                <a:latin typeface="Algerian" pitchFamily="82" charset="0"/>
              </a:rPr>
              <a:t>not /eat</a:t>
            </a:r>
            <a:r>
              <a:rPr lang="en-US" dirty="0" smtClean="0">
                <a:latin typeface="Algerian" pitchFamily="82" charset="0"/>
              </a:rPr>
              <a:t>) anything for six hours.</a:t>
            </a:r>
            <a:endParaRPr lang="ru-RU" dirty="0" smtClean="0"/>
          </a:p>
          <a:p>
            <a:pPr lvl="0"/>
            <a:r>
              <a:rPr lang="en-US" dirty="0" smtClean="0">
                <a:latin typeface="Algerian" pitchFamily="82" charset="0"/>
              </a:rPr>
              <a:t>She is tired. She …......(</a:t>
            </a:r>
            <a:r>
              <a:rPr lang="en-US" b="1" dirty="0" smtClean="0">
                <a:latin typeface="Algerian" pitchFamily="82" charset="0"/>
              </a:rPr>
              <a:t>study)</a:t>
            </a:r>
            <a:r>
              <a:rPr lang="en-US" dirty="0" smtClean="0">
                <a:latin typeface="Algerian" pitchFamily="82" charset="0"/>
              </a:rPr>
              <a:t> for four hours.</a:t>
            </a:r>
            <a:endParaRPr lang="ru-RU" dirty="0" smtClean="0"/>
          </a:p>
          <a:p>
            <a:pPr lvl="0"/>
            <a:r>
              <a:rPr lang="en-US" dirty="0" smtClean="0">
                <a:latin typeface="Algerian" pitchFamily="82" charset="0"/>
              </a:rPr>
              <a:t>I don't want to see that film again. I ….......................</a:t>
            </a:r>
            <a:r>
              <a:rPr lang="en-US" b="1" dirty="0" smtClean="0">
                <a:latin typeface="Algerian" pitchFamily="82" charset="0"/>
              </a:rPr>
              <a:t>(see)</a:t>
            </a:r>
            <a:r>
              <a:rPr lang="en-US" dirty="0" smtClean="0">
                <a:latin typeface="Algerian" pitchFamily="82" charset="0"/>
              </a:rPr>
              <a:t> it twice already.</a:t>
            </a:r>
            <a:endParaRPr lang="ru-RU" dirty="0" smtClean="0"/>
          </a:p>
          <a:p>
            <a:pPr lvl="0"/>
            <a:r>
              <a:rPr lang="en-US" dirty="0" smtClean="0">
                <a:latin typeface="Algerian" pitchFamily="82" charset="0"/>
              </a:rPr>
              <a:t>Sandy …...................(</a:t>
            </a:r>
            <a:r>
              <a:rPr lang="en-US" b="1" dirty="0" smtClean="0">
                <a:latin typeface="Algerian" pitchFamily="82" charset="0"/>
              </a:rPr>
              <a:t>teach</a:t>
            </a:r>
            <a:r>
              <a:rPr lang="en-US" dirty="0" smtClean="0">
                <a:latin typeface="Algerian" pitchFamily="82" charset="0"/>
              </a:rPr>
              <a:t>) English for 10 years.</a:t>
            </a:r>
            <a:endParaRPr lang="ru-RU" dirty="0" smtClean="0"/>
          </a:p>
          <a:p>
            <a:pPr lvl="0"/>
            <a:r>
              <a:rPr lang="en-US" dirty="0" smtClean="0">
                <a:latin typeface="Algerian" pitchFamily="82" charset="0"/>
              </a:rPr>
              <a:t>Chris …..................(</a:t>
            </a:r>
            <a:r>
              <a:rPr lang="en-US" b="1" dirty="0" smtClean="0">
                <a:latin typeface="Algerian" pitchFamily="82" charset="0"/>
              </a:rPr>
              <a:t>not/do)</a:t>
            </a:r>
            <a:r>
              <a:rPr lang="en-US" dirty="0" smtClean="0">
                <a:latin typeface="Algerian" pitchFamily="82" charset="0"/>
              </a:rPr>
              <a:t> the washing up yet.</a:t>
            </a:r>
            <a:endParaRPr lang="ru-RU" dirty="0" smtClean="0"/>
          </a:p>
          <a:p>
            <a:pPr lvl="0"/>
            <a:r>
              <a:rPr lang="en-US" dirty="0" smtClean="0">
                <a:latin typeface="Algerian" pitchFamily="82" charset="0"/>
              </a:rPr>
              <a:t>He …......................</a:t>
            </a:r>
            <a:r>
              <a:rPr lang="en-US" b="1" dirty="0" smtClean="0">
                <a:latin typeface="Algerian" pitchFamily="82" charset="0"/>
              </a:rPr>
              <a:t>(walk)</a:t>
            </a:r>
            <a:r>
              <a:rPr lang="en-US" dirty="0" smtClean="0">
                <a:latin typeface="Algerian" pitchFamily="82" charset="0"/>
              </a:rPr>
              <a:t> all the morning.</a:t>
            </a:r>
            <a:endParaRPr lang="ru-RU" dirty="0" smtClean="0"/>
          </a:p>
          <a:p>
            <a:pPr lvl="0"/>
            <a:r>
              <a:rPr lang="en-US" dirty="0" smtClean="0">
                <a:latin typeface="Algerian" pitchFamily="82" charset="0"/>
              </a:rPr>
              <a:t>They.......................................</a:t>
            </a:r>
            <a:r>
              <a:rPr lang="en-US" b="1" dirty="0" smtClean="0">
                <a:latin typeface="Algerian" pitchFamily="82" charset="0"/>
              </a:rPr>
              <a:t>(play)</a:t>
            </a:r>
            <a:r>
              <a:rPr lang="en-US" dirty="0" smtClean="0">
                <a:latin typeface="Algerian" pitchFamily="82" charset="0"/>
              </a:rPr>
              <a:t> in the garden for two hours.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32657"/>
            <a:ext cx="8100392" cy="1008111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Ppesent</a:t>
            </a:r>
            <a:r>
              <a:rPr lang="en-US" dirty="0" smtClean="0"/>
              <a:t> Perfect.     Present Perfect                        Continuous.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latin typeface="Algerian" pitchFamily="82" charset="0"/>
              </a:rPr>
              <a:t>Steven Spielberg </a:t>
            </a:r>
            <a:r>
              <a:rPr lang="en-US" b="1" i="1" dirty="0" smtClean="0">
                <a:latin typeface="Algerian" pitchFamily="82" charset="0"/>
              </a:rPr>
              <a:t>has directed/has been directing</a:t>
            </a:r>
            <a:r>
              <a:rPr lang="en-US" b="1" dirty="0" smtClean="0">
                <a:latin typeface="Algerian" pitchFamily="82" charset="0"/>
              </a:rPr>
              <a:t> </a:t>
            </a:r>
            <a:r>
              <a:rPr lang="en-US" dirty="0" smtClean="0">
                <a:latin typeface="Algerian" pitchFamily="82" charset="0"/>
              </a:rPr>
              <a:t>over twenty films.</a:t>
            </a:r>
          </a:p>
          <a:p>
            <a:pPr marL="514350" indent="-514350">
              <a:buNone/>
            </a:pPr>
            <a:r>
              <a:rPr lang="en-US" dirty="0" smtClean="0">
                <a:latin typeface="Algerian" pitchFamily="82" charset="0"/>
              </a:rPr>
              <a:t>2. He</a:t>
            </a:r>
            <a:r>
              <a:rPr lang="en-US" i="1" dirty="0" smtClean="0">
                <a:latin typeface="Algerian" pitchFamily="82" charset="0"/>
              </a:rPr>
              <a:t> </a:t>
            </a:r>
            <a:r>
              <a:rPr lang="en-US" b="1" i="1" dirty="0" smtClean="0">
                <a:latin typeface="Algerian" pitchFamily="82" charset="0"/>
              </a:rPr>
              <a:t>has worked/has been working </a:t>
            </a:r>
            <a:r>
              <a:rPr lang="en-US" dirty="0" smtClean="0">
                <a:latin typeface="Algerian" pitchFamily="82" charset="0"/>
              </a:rPr>
              <a:t>on a new since February.</a:t>
            </a:r>
          </a:p>
          <a:p>
            <a:pPr marL="514350" indent="-514350">
              <a:buNone/>
            </a:pPr>
            <a:r>
              <a:rPr lang="en-US" dirty="0" smtClean="0">
                <a:latin typeface="Algerian" pitchFamily="82" charset="0"/>
              </a:rPr>
              <a:t>3. Oxford University Press </a:t>
            </a:r>
            <a:r>
              <a:rPr lang="en-US" b="1" i="1" dirty="0" smtClean="0">
                <a:latin typeface="Algerian" pitchFamily="82" charset="0"/>
              </a:rPr>
              <a:t>has published/ has been publishing</a:t>
            </a:r>
            <a:r>
              <a:rPr lang="en-US" i="1" dirty="0" smtClean="0">
                <a:latin typeface="Algerian" pitchFamily="82" charset="0"/>
              </a:rPr>
              <a:t> </a:t>
            </a:r>
            <a:r>
              <a:rPr lang="en-US" dirty="0" smtClean="0">
                <a:latin typeface="Algerian" pitchFamily="82" charset="0"/>
              </a:rPr>
              <a:t>thousands of books.</a:t>
            </a:r>
          </a:p>
          <a:p>
            <a:pPr marL="514350" indent="-514350">
              <a:buNone/>
            </a:pPr>
            <a:r>
              <a:rPr lang="en-US" dirty="0" smtClean="0">
                <a:latin typeface="Algerian" pitchFamily="82" charset="0"/>
              </a:rPr>
              <a:t>4. They</a:t>
            </a:r>
            <a:r>
              <a:rPr lang="en-US" i="1" dirty="0" smtClean="0">
                <a:latin typeface="Algerian" pitchFamily="82" charset="0"/>
              </a:rPr>
              <a:t> </a:t>
            </a:r>
            <a:r>
              <a:rPr lang="en-US" b="1" i="1" dirty="0" smtClean="0">
                <a:latin typeface="Algerian" pitchFamily="82" charset="0"/>
              </a:rPr>
              <a:t>have published/ have been</a:t>
            </a:r>
            <a:r>
              <a:rPr lang="en-US" b="1" dirty="0" smtClean="0">
                <a:latin typeface="Algerian" pitchFamily="82" charset="0"/>
              </a:rPr>
              <a:t> </a:t>
            </a:r>
            <a:r>
              <a:rPr lang="en-US" b="1" i="1" dirty="0" smtClean="0">
                <a:latin typeface="Algerian" pitchFamily="82" charset="0"/>
              </a:rPr>
              <a:t>publishing </a:t>
            </a:r>
            <a:r>
              <a:rPr lang="en-US" dirty="0" smtClean="0">
                <a:latin typeface="Algerian" pitchFamily="82" charset="0"/>
              </a:rPr>
              <a:t>for hundreds of years.</a:t>
            </a:r>
          </a:p>
          <a:p>
            <a:pPr marL="514350" indent="-514350">
              <a:buNone/>
            </a:pPr>
            <a:r>
              <a:rPr lang="en-US" dirty="0" smtClean="0">
                <a:latin typeface="Algerian" pitchFamily="82" charset="0"/>
              </a:rPr>
              <a:t>5. Madonna </a:t>
            </a:r>
            <a:r>
              <a:rPr lang="en-US" b="1" i="1" dirty="0" smtClean="0">
                <a:latin typeface="Algerian" pitchFamily="82" charset="0"/>
              </a:rPr>
              <a:t>has recorded/ has been recording</a:t>
            </a:r>
            <a:r>
              <a:rPr lang="en-US" b="1" dirty="0" smtClean="0">
                <a:latin typeface="Algerian" pitchFamily="82" charset="0"/>
              </a:rPr>
              <a:t> </a:t>
            </a:r>
            <a:r>
              <a:rPr lang="en-US" dirty="0" smtClean="0">
                <a:latin typeface="Algerian" pitchFamily="82" charset="0"/>
              </a:rPr>
              <a:t>albums for more than two decades.</a:t>
            </a:r>
          </a:p>
          <a:p>
            <a:pPr marL="514350" indent="-514350">
              <a:buNone/>
            </a:pPr>
            <a:r>
              <a:rPr lang="en-US" dirty="0" smtClean="0">
                <a:latin typeface="Algerian" pitchFamily="82" charset="0"/>
              </a:rPr>
              <a:t>6. She </a:t>
            </a:r>
            <a:r>
              <a:rPr lang="en-US" b="1" i="1" dirty="0" smtClean="0">
                <a:latin typeface="Algerian" pitchFamily="82" charset="0"/>
              </a:rPr>
              <a:t>has recorded/ has been recording </a:t>
            </a:r>
            <a:r>
              <a:rPr lang="en-US" dirty="0" smtClean="0">
                <a:latin typeface="Algerian" pitchFamily="82" charset="0"/>
              </a:rPr>
              <a:t>at least ten hit records.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88640"/>
            <a:ext cx="8388424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en-US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Choose the correct form of the verbs to complete these sentences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355160" cy="2028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II. Put the verbs in brackets into Present Perfect Simple or Present Perfect Continuous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7228656" cy="4466896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latin typeface="Algerian" pitchFamily="82" charset="0"/>
              </a:rPr>
              <a:t>1.</a:t>
            </a:r>
            <a:r>
              <a:rPr lang="en-US" dirty="0" smtClean="0">
                <a:latin typeface="Algerian" pitchFamily="82" charset="0"/>
              </a:rPr>
              <a:t>A: Where's Peter?</a:t>
            </a:r>
            <a:endParaRPr lang="ru-RU" dirty="0" smtClean="0"/>
          </a:p>
          <a:p>
            <a:r>
              <a:rPr lang="en-US" dirty="0" smtClean="0">
                <a:latin typeface="Algerian" pitchFamily="82" charset="0"/>
              </a:rPr>
              <a:t>   B: He …..................................................</a:t>
            </a:r>
            <a:r>
              <a:rPr lang="en-US" b="1" dirty="0" smtClean="0">
                <a:latin typeface="Algerian" pitchFamily="82" charset="0"/>
              </a:rPr>
              <a:t>(just/leave)</a:t>
            </a:r>
            <a:r>
              <a:rPr lang="en-US" dirty="0" smtClean="0">
                <a:latin typeface="Algerian" pitchFamily="82" charset="0"/>
              </a:rPr>
              <a:t> for work.</a:t>
            </a:r>
            <a:endParaRPr lang="ru-RU" dirty="0" smtClean="0"/>
          </a:p>
          <a:p>
            <a:r>
              <a:rPr lang="en-US" b="1" dirty="0" smtClean="0">
                <a:latin typeface="Algerian" pitchFamily="82" charset="0"/>
              </a:rPr>
              <a:t>2.</a:t>
            </a:r>
            <a:r>
              <a:rPr lang="en-US" dirty="0" smtClean="0">
                <a:latin typeface="Algerian" pitchFamily="82" charset="0"/>
              </a:rPr>
              <a:t>A: Why are you tired?</a:t>
            </a:r>
            <a:endParaRPr lang="ru-RU" dirty="0" smtClean="0"/>
          </a:p>
          <a:p>
            <a:r>
              <a:rPr lang="en-US" dirty="0" smtClean="0">
                <a:latin typeface="Algerian" pitchFamily="82" charset="0"/>
              </a:rPr>
              <a:t>   B: I...........................................................</a:t>
            </a:r>
            <a:r>
              <a:rPr lang="en-US" b="1" dirty="0" smtClean="0">
                <a:latin typeface="Algerian" pitchFamily="82" charset="0"/>
              </a:rPr>
              <a:t>(play)</a:t>
            </a:r>
            <a:r>
              <a:rPr lang="en-US" dirty="0" smtClean="0">
                <a:latin typeface="Algerian" pitchFamily="82" charset="0"/>
              </a:rPr>
              <a:t> football.</a:t>
            </a:r>
            <a:endParaRPr lang="ru-RU" dirty="0" smtClean="0"/>
          </a:p>
          <a:p>
            <a:r>
              <a:rPr lang="en-US" b="1" dirty="0" smtClean="0">
                <a:latin typeface="Algerian" pitchFamily="82" charset="0"/>
              </a:rPr>
              <a:t>3</a:t>
            </a:r>
            <a:r>
              <a:rPr lang="en-US" dirty="0" smtClean="0">
                <a:latin typeface="Algerian" pitchFamily="82" charset="0"/>
              </a:rPr>
              <a:t>.A: Is Paul studying in his room?</a:t>
            </a:r>
            <a:endParaRPr lang="ru-RU" dirty="0" smtClean="0"/>
          </a:p>
          <a:p>
            <a:r>
              <a:rPr lang="en-US" dirty="0" smtClean="0">
                <a:latin typeface="Algerian" pitchFamily="82" charset="0"/>
              </a:rPr>
              <a:t>   B: Yes, he …............................................</a:t>
            </a:r>
            <a:r>
              <a:rPr lang="en-US" b="1" dirty="0" smtClean="0">
                <a:latin typeface="Algerian" pitchFamily="82" charset="0"/>
              </a:rPr>
              <a:t>(study)</a:t>
            </a:r>
            <a:r>
              <a:rPr lang="en-US" dirty="0" smtClean="0">
                <a:latin typeface="Algerian" pitchFamily="82" charset="0"/>
              </a:rPr>
              <a:t> since 4:00.</a:t>
            </a:r>
            <a:endParaRPr lang="ru-RU" dirty="0" smtClean="0"/>
          </a:p>
          <a:p>
            <a:r>
              <a:rPr lang="en-US" b="1" dirty="0" smtClean="0">
                <a:latin typeface="Algerian" pitchFamily="82" charset="0"/>
              </a:rPr>
              <a:t>4</a:t>
            </a:r>
            <a:r>
              <a:rPr lang="en-US" dirty="0" smtClean="0">
                <a:latin typeface="Algerian" pitchFamily="82" charset="0"/>
              </a:rPr>
              <a:t>.A: How is Jim?</a:t>
            </a:r>
            <a:endParaRPr lang="ru-RU" dirty="0" smtClean="0"/>
          </a:p>
          <a:p>
            <a:r>
              <a:rPr lang="en-US" dirty="0" smtClean="0">
                <a:latin typeface="Algerian" pitchFamily="82" charset="0"/>
              </a:rPr>
              <a:t>   B:I don't know. I …...........................................</a:t>
            </a:r>
            <a:r>
              <a:rPr lang="en-US" b="1" dirty="0" smtClean="0">
                <a:latin typeface="Algerian" pitchFamily="82" charset="0"/>
              </a:rPr>
              <a:t>(not/speak)</a:t>
            </a:r>
            <a:r>
              <a:rPr lang="en-US" dirty="0" smtClean="0">
                <a:latin typeface="Algerian" pitchFamily="82" charset="0"/>
              </a:rPr>
              <a:t> to him since Monday.</a:t>
            </a:r>
            <a:endParaRPr lang="ru-RU" dirty="0" smtClean="0"/>
          </a:p>
          <a:p>
            <a:r>
              <a:rPr lang="en-US" b="1" dirty="0" smtClean="0">
                <a:latin typeface="Algerian" pitchFamily="82" charset="0"/>
              </a:rPr>
              <a:t>5</a:t>
            </a:r>
            <a:r>
              <a:rPr lang="en-US" dirty="0" smtClean="0">
                <a:latin typeface="Algerian" pitchFamily="82" charset="0"/>
              </a:rPr>
              <a:t>.A: Let's go out to eat tonight.</a:t>
            </a:r>
            <a:endParaRPr lang="ru-RU" dirty="0" smtClean="0"/>
          </a:p>
          <a:p>
            <a:r>
              <a:rPr lang="en-US" dirty="0" smtClean="0">
                <a:latin typeface="Algerian" pitchFamily="82" charset="0"/>
              </a:rPr>
              <a:t>   B: How about tomorrow night? I...................................</a:t>
            </a:r>
            <a:r>
              <a:rPr lang="en-US" b="1" dirty="0" smtClean="0">
                <a:latin typeface="Algerian" pitchFamily="82" charset="0"/>
              </a:rPr>
              <a:t>(already/cook) </a:t>
            </a:r>
            <a:r>
              <a:rPr lang="en-US" dirty="0" smtClean="0">
                <a:latin typeface="Algerian" pitchFamily="82" charset="0"/>
              </a:rPr>
              <a:t>dinner.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20040"/>
            <a:ext cx="7084640" cy="23888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II. Put the verbs in brackets into Present Perfect Simple or Present Perfect Continuous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132856"/>
            <a:ext cx="7156648" cy="432288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latin typeface="Algerian" pitchFamily="82" charset="0"/>
              </a:rPr>
              <a:t>6.</a:t>
            </a:r>
            <a:r>
              <a:rPr lang="en-US" dirty="0" smtClean="0">
                <a:latin typeface="Algerian" pitchFamily="82" charset="0"/>
              </a:rPr>
              <a:t>A: I am going to the cinema.</a:t>
            </a:r>
            <a:endParaRPr lang="ru-RU" dirty="0" smtClean="0"/>
          </a:p>
          <a:p>
            <a:r>
              <a:rPr lang="en-US" dirty="0" smtClean="0">
                <a:latin typeface="Algerian" pitchFamily="82" charset="0"/>
              </a:rPr>
              <a:t>   B: </a:t>
            </a:r>
            <a:r>
              <a:rPr lang="en-US" dirty="0" err="1" smtClean="0">
                <a:latin typeface="Algerian" pitchFamily="82" charset="0"/>
              </a:rPr>
              <a:t>Again!You</a:t>
            </a:r>
            <a:r>
              <a:rPr lang="en-US" dirty="0" smtClean="0">
                <a:latin typeface="Algerian" pitchFamily="82" charset="0"/>
              </a:rPr>
              <a:t> …...............................................</a:t>
            </a:r>
            <a:r>
              <a:rPr lang="en-US" b="1" dirty="0" smtClean="0">
                <a:latin typeface="Algerian" pitchFamily="82" charset="0"/>
              </a:rPr>
              <a:t>(see) </a:t>
            </a:r>
            <a:r>
              <a:rPr lang="en-US" dirty="0" smtClean="0">
                <a:latin typeface="Algerian" pitchFamily="82" charset="0"/>
              </a:rPr>
              <a:t>three films this week.</a:t>
            </a:r>
            <a:endParaRPr lang="ru-RU" dirty="0" smtClean="0"/>
          </a:p>
          <a:p>
            <a:r>
              <a:rPr lang="en-US" b="1" dirty="0" smtClean="0">
                <a:latin typeface="Algerian" pitchFamily="82" charset="0"/>
              </a:rPr>
              <a:t>7.</a:t>
            </a:r>
            <a:r>
              <a:rPr lang="en-US" dirty="0" smtClean="0">
                <a:latin typeface="Algerian" pitchFamily="82" charset="0"/>
              </a:rPr>
              <a:t>A: Have you finished the book that I lent you?</a:t>
            </a:r>
            <a:endParaRPr lang="ru-RU" dirty="0" smtClean="0"/>
          </a:p>
          <a:p>
            <a:r>
              <a:rPr lang="en-US" dirty="0" smtClean="0">
                <a:latin typeface="Algerian" pitchFamily="82" charset="0"/>
              </a:rPr>
              <a:t>   B: No, I ….......................................................</a:t>
            </a:r>
            <a:r>
              <a:rPr lang="en-US" b="1" dirty="0" smtClean="0">
                <a:latin typeface="Algerian" pitchFamily="82" charset="0"/>
              </a:rPr>
              <a:t>(finish)</a:t>
            </a:r>
            <a:r>
              <a:rPr lang="en-US" dirty="0" smtClean="0">
                <a:latin typeface="Algerian" pitchFamily="82" charset="0"/>
              </a:rPr>
              <a:t> it yet.</a:t>
            </a:r>
            <a:endParaRPr lang="ru-RU" dirty="0" smtClean="0"/>
          </a:p>
          <a:p>
            <a:r>
              <a:rPr lang="en-US" b="1" dirty="0" smtClean="0">
                <a:latin typeface="Algerian" pitchFamily="82" charset="0"/>
              </a:rPr>
              <a:t>8.</a:t>
            </a:r>
            <a:r>
              <a:rPr lang="en-US" dirty="0" smtClean="0">
                <a:latin typeface="Algerian" pitchFamily="82" charset="0"/>
              </a:rPr>
              <a:t>A: Has Diana lost weight?</a:t>
            </a:r>
            <a:endParaRPr lang="ru-RU" dirty="0" smtClean="0"/>
          </a:p>
          <a:p>
            <a:r>
              <a:rPr lang="en-US" dirty="0" smtClean="0">
                <a:latin typeface="Algerian" pitchFamily="82" charset="0"/>
              </a:rPr>
              <a:t>   B: </a:t>
            </a:r>
            <a:r>
              <a:rPr lang="en-US" dirty="0" err="1" smtClean="0">
                <a:latin typeface="Algerian" pitchFamily="82" charset="0"/>
              </a:rPr>
              <a:t>Yes,she</a:t>
            </a:r>
            <a:r>
              <a:rPr lang="en-US" dirty="0" smtClean="0">
                <a:latin typeface="Algerian" pitchFamily="82" charset="0"/>
              </a:rPr>
              <a:t> ….....................................................</a:t>
            </a:r>
            <a:r>
              <a:rPr lang="en-US" b="1" dirty="0" smtClean="0">
                <a:latin typeface="Algerian" pitchFamily="82" charset="0"/>
              </a:rPr>
              <a:t>(exercise)</a:t>
            </a:r>
            <a:r>
              <a:rPr lang="en-US" dirty="0" smtClean="0">
                <a:latin typeface="Algerian" pitchFamily="82" charset="0"/>
              </a:rPr>
              <a:t> for six months.</a:t>
            </a:r>
            <a:endParaRPr lang="ru-RU" dirty="0" smtClean="0"/>
          </a:p>
          <a:p>
            <a:r>
              <a:rPr lang="en-US" b="1" dirty="0" smtClean="0">
                <a:latin typeface="Algerian" pitchFamily="82" charset="0"/>
              </a:rPr>
              <a:t>9.</a:t>
            </a:r>
            <a:r>
              <a:rPr lang="en-US" dirty="0" smtClean="0">
                <a:latin typeface="Algerian" pitchFamily="82" charset="0"/>
              </a:rPr>
              <a:t>A: Does Tom work at MLT Limited?</a:t>
            </a:r>
            <a:endParaRPr lang="ru-RU" dirty="0" smtClean="0"/>
          </a:p>
          <a:p>
            <a:r>
              <a:rPr lang="en-US" dirty="0" smtClean="0">
                <a:latin typeface="Algerian" pitchFamily="82" charset="0"/>
              </a:rPr>
              <a:t>   B: Yes, he ….....................................................</a:t>
            </a:r>
            <a:r>
              <a:rPr lang="en-US" b="1" dirty="0" smtClean="0">
                <a:latin typeface="Algerian" pitchFamily="82" charset="0"/>
              </a:rPr>
              <a:t>(work)</a:t>
            </a:r>
            <a:r>
              <a:rPr lang="en-US" dirty="0" smtClean="0">
                <a:latin typeface="Algerian" pitchFamily="82" charset="0"/>
              </a:rPr>
              <a:t> at that company for ten years.</a:t>
            </a:r>
            <a:endParaRPr lang="ru-RU" dirty="0" smtClean="0"/>
          </a:p>
          <a:p>
            <a:r>
              <a:rPr lang="en-US" b="1" dirty="0" smtClean="0">
                <a:latin typeface="Algerian" pitchFamily="82" charset="0"/>
              </a:rPr>
              <a:t>10.</a:t>
            </a:r>
            <a:r>
              <a:rPr lang="en-US" dirty="0" smtClean="0">
                <a:latin typeface="Algerian" pitchFamily="82" charset="0"/>
              </a:rPr>
              <a:t>A: Do John and Andy live in Spain?</a:t>
            </a:r>
            <a:endParaRPr lang="ru-RU" dirty="0" smtClean="0"/>
          </a:p>
          <a:p>
            <a:r>
              <a:rPr lang="en-US" dirty="0" smtClean="0">
                <a:latin typeface="Algerian" pitchFamily="82" charset="0"/>
              </a:rPr>
              <a:t>     B: Yes, they...................................................</a:t>
            </a:r>
            <a:r>
              <a:rPr lang="en-US" b="1" dirty="0" smtClean="0">
                <a:latin typeface="Algerian" pitchFamily="82" charset="0"/>
              </a:rPr>
              <a:t>(live</a:t>
            </a:r>
            <a:r>
              <a:rPr lang="en-US" dirty="0" smtClean="0">
                <a:latin typeface="Algerian" pitchFamily="82" charset="0"/>
              </a:rPr>
              <a:t>)in Spain since 1997.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20040"/>
            <a:ext cx="7372672" cy="23888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III. Complete the dialogue by putting the verbs into Present Perfect or Present Perfect Continuous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204864"/>
            <a:ext cx="7300664" cy="4250872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Tom:</a:t>
            </a:r>
            <a:r>
              <a:rPr lang="en-US" dirty="0" smtClean="0"/>
              <a:t>  Hello, Peter. I  </a:t>
            </a:r>
            <a:r>
              <a:rPr lang="en-US" b="1" dirty="0" smtClean="0"/>
              <a:t>1)</a:t>
            </a:r>
            <a:r>
              <a:rPr lang="en-US" dirty="0" smtClean="0"/>
              <a:t>(not/see)____________ you for ages. What </a:t>
            </a:r>
            <a:r>
              <a:rPr lang="en-US" b="1" dirty="0" smtClean="0"/>
              <a:t>2)</a:t>
            </a:r>
            <a:r>
              <a:rPr lang="en-US" dirty="0" smtClean="0"/>
              <a:t> (do) ________ (you)__________?</a:t>
            </a:r>
            <a:endParaRPr lang="ru-RU" dirty="0" smtClean="0"/>
          </a:p>
          <a:p>
            <a:r>
              <a:rPr lang="en-US" dirty="0" smtClean="0"/>
              <a:t>   </a:t>
            </a:r>
            <a:r>
              <a:rPr lang="en-US" b="1" dirty="0" smtClean="0"/>
              <a:t>Peter: </a:t>
            </a:r>
            <a:r>
              <a:rPr lang="en-US" dirty="0" smtClean="0"/>
              <a:t> I </a:t>
            </a:r>
            <a:r>
              <a:rPr lang="en-US" b="1" dirty="0" smtClean="0"/>
              <a:t>3)</a:t>
            </a:r>
            <a:r>
              <a:rPr lang="en-US" dirty="0" smtClean="0"/>
              <a:t>(work)________________for a film company. </a:t>
            </a:r>
            <a:r>
              <a:rPr lang="en-US" dirty="0" err="1" smtClean="0"/>
              <a:t>It”s</a:t>
            </a:r>
            <a:r>
              <a:rPr lang="en-US" dirty="0" smtClean="0"/>
              <a:t> very interesting.</a:t>
            </a:r>
            <a:endParaRPr lang="ru-RU" dirty="0" smtClean="0"/>
          </a:p>
          <a:p>
            <a:r>
              <a:rPr lang="en-US" dirty="0" smtClean="0"/>
              <a:t>   </a:t>
            </a:r>
            <a:r>
              <a:rPr lang="en-US" b="1" dirty="0" smtClean="0"/>
              <a:t>Tom:</a:t>
            </a:r>
            <a:r>
              <a:rPr lang="en-US" dirty="0" smtClean="0"/>
              <a:t>   </a:t>
            </a:r>
            <a:r>
              <a:rPr lang="en-US" b="1" dirty="0" smtClean="0"/>
              <a:t>4)</a:t>
            </a:r>
            <a:r>
              <a:rPr lang="en-US" dirty="0" smtClean="0"/>
              <a:t>(make)_________ you _________any films?</a:t>
            </a:r>
            <a:endParaRPr lang="ru-RU" dirty="0" smtClean="0"/>
          </a:p>
          <a:p>
            <a:r>
              <a:rPr lang="en-US" dirty="0" smtClean="0"/>
              <a:t>  </a:t>
            </a:r>
            <a:r>
              <a:rPr lang="en-US" b="1" dirty="0" smtClean="0"/>
              <a:t> Peter:  </a:t>
            </a:r>
            <a:r>
              <a:rPr lang="en-US" dirty="0" smtClean="0"/>
              <a:t>Yes, </a:t>
            </a:r>
            <a:r>
              <a:rPr lang="en-US" b="1" dirty="0" smtClean="0"/>
              <a:t>5)</a:t>
            </a:r>
            <a:r>
              <a:rPr lang="en-US" dirty="0" smtClean="0"/>
              <a:t>( make) ______________ two films about south-east Asia for the last two months. I </a:t>
            </a:r>
            <a:r>
              <a:rPr lang="en-US" b="1" dirty="0" smtClean="0"/>
              <a:t>6)(</a:t>
            </a:r>
            <a:r>
              <a:rPr lang="en-US" dirty="0" smtClean="0"/>
              <a:t>work)________________ on a film about the islands in the Pacific </a:t>
            </a:r>
            <a:endParaRPr lang="ru-RU" dirty="0" smtClean="0"/>
          </a:p>
          <a:p>
            <a:r>
              <a:rPr lang="en-US" dirty="0" smtClean="0"/>
              <a:t>  </a:t>
            </a:r>
            <a:r>
              <a:rPr lang="en-US" b="1" dirty="0" smtClean="0"/>
              <a:t> Tom:   7)</a:t>
            </a:r>
            <a:r>
              <a:rPr lang="en-US" dirty="0" smtClean="0"/>
              <a:t> (go)__________you ______________to the islands?</a:t>
            </a:r>
            <a:endParaRPr lang="ru-RU" dirty="0" smtClean="0"/>
          </a:p>
          <a:p>
            <a:r>
              <a:rPr lang="en-US" dirty="0" smtClean="0"/>
              <a:t>   </a:t>
            </a:r>
            <a:r>
              <a:rPr lang="en-US" b="1" dirty="0" smtClean="0"/>
              <a:t>Peter: </a:t>
            </a:r>
            <a:r>
              <a:rPr lang="en-US" dirty="0" smtClean="0"/>
              <a:t> Of course. And the film will be about underwater life around the islands. So I  </a:t>
            </a:r>
            <a:r>
              <a:rPr lang="en-US" b="1" dirty="0" smtClean="0"/>
              <a:t>8) </a:t>
            </a:r>
            <a:r>
              <a:rPr lang="en-US" dirty="0" smtClean="0"/>
              <a:t>(have)__________driving lessons. I 9) (enjoy)________ that. </a:t>
            </a:r>
            <a:endParaRPr lang="ru-RU" dirty="0" smtClean="0"/>
          </a:p>
          <a:p>
            <a:r>
              <a:rPr lang="en-US" dirty="0" smtClean="0"/>
              <a:t>   </a:t>
            </a:r>
            <a:r>
              <a:rPr lang="en-US" b="1" dirty="0" smtClean="0"/>
              <a:t>Tom:</a:t>
            </a:r>
            <a:r>
              <a:rPr lang="en-US" dirty="0" smtClean="0"/>
              <a:t>  You </a:t>
            </a:r>
            <a:r>
              <a:rPr lang="en-US" b="1" dirty="0" smtClean="0"/>
              <a:t>10)</a:t>
            </a:r>
            <a:r>
              <a:rPr lang="en-US" dirty="0" smtClean="0"/>
              <a:t>(find)____________a really interesting job.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wish you success!</a:t>
            </a:r>
            <a:endParaRPr lang="ru-RU" dirty="0"/>
          </a:p>
        </p:txBody>
      </p:sp>
      <p:pic>
        <p:nvPicPr>
          <p:cNvPr id="4" name="Содержимое 3" descr="1b1og0b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4272" t="12326" r="22152" b="4914"/>
          <a:stretch>
            <a:fillRect/>
          </a:stretch>
        </p:blipFill>
        <p:spPr>
          <a:xfrm>
            <a:off x="2312498" y="2340850"/>
            <a:ext cx="3528404" cy="3384387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1600200"/>
            <a:ext cx="8712968" cy="4525963"/>
          </a:xfrm>
        </p:spPr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perfect continuous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makes the </a:t>
            </a:r>
            <a:r>
              <a:rPr lang="en-US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important, and says how long it’s been continuing.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r">
              <a:buNone/>
            </a:pPr>
            <a:r>
              <a:rPr lang="en-US" dirty="0" smtClean="0"/>
              <a:t>      	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perfect simple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makes the</a:t>
            </a: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result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important, and says how many times something has happened.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The present perfect continuous </a:t>
            </a:r>
            <a:b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or the present perfect simple?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1268760"/>
            <a:ext cx="40094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REMEMBER!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Рисунок 4" descr="b_13137585483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369870"/>
            <a:ext cx="2411760" cy="2488131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Perfect Tense.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It is usually  used to express a completed action connected with the present.</a:t>
            </a:r>
          </a:p>
          <a:p>
            <a:endParaRPr lang="en-US" dirty="0" smtClean="0"/>
          </a:p>
          <a:p>
            <a:r>
              <a:rPr lang="en-US" dirty="0" smtClean="0">
                <a:latin typeface="Algerian" pitchFamily="82" charset="0"/>
              </a:rPr>
              <a:t>I have seen’’ HAMLET’’</a:t>
            </a:r>
          </a:p>
          <a:p>
            <a:r>
              <a:rPr lang="en-US" dirty="0" smtClean="0">
                <a:latin typeface="Algerian" pitchFamily="82" charset="0"/>
              </a:rPr>
              <a:t>I have already eaten my breakfast.</a:t>
            </a:r>
          </a:p>
          <a:p>
            <a:r>
              <a:rPr lang="en-US" dirty="0" smtClean="0">
                <a:latin typeface="Algerian" pitchFamily="82" charset="0"/>
              </a:rPr>
              <a:t>I haven’t seen you for ages.</a:t>
            </a:r>
          </a:p>
          <a:p>
            <a:r>
              <a:rPr lang="en-US" dirty="0" smtClean="0">
                <a:latin typeface="Algerian" pitchFamily="82" charset="0"/>
              </a:rPr>
              <a:t>I haven’t been to Moscow </a:t>
            </a:r>
            <a:r>
              <a:rPr lang="en-US" dirty="0" err="1" smtClean="0">
                <a:latin typeface="Algerian" pitchFamily="82" charset="0"/>
              </a:rPr>
              <a:t>sinse</a:t>
            </a:r>
            <a:r>
              <a:rPr lang="en-US" dirty="0" smtClean="0">
                <a:latin typeface="Algerian" pitchFamily="82" charset="0"/>
              </a:rPr>
              <a:t> 2010 year.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  Perfect  Tense.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It is usually  used with these words to express a completed action connected with the present.</a:t>
            </a:r>
          </a:p>
          <a:p>
            <a:r>
              <a:rPr lang="en-US" sz="2800" b="1" dirty="0" smtClean="0">
                <a:latin typeface="Algerian" pitchFamily="82" charset="0"/>
              </a:rPr>
              <a:t>Already</a:t>
            </a:r>
          </a:p>
          <a:p>
            <a:r>
              <a:rPr lang="en-US" sz="2800" b="1" dirty="0" smtClean="0">
                <a:latin typeface="Algerian" pitchFamily="82" charset="0"/>
              </a:rPr>
              <a:t>Ever</a:t>
            </a:r>
          </a:p>
          <a:p>
            <a:r>
              <a:rPr lang="en-US" sz="2800" b="1" dirty="0" smtClean="0">
                <a:latin typeface="Algerian" pitchFamily="82" charset="0"/>
              </a:rPr>
              <a:t>Never</a:t>
            </a:r>
          </a:p>
          <a:p>
            <a:r>
              <a:rPr lang="en-US" sz="2800" b="1" dirty="0" smtClean="0">
                <a:latin typeface="Algerian" pitchFamily="82" charset="0"/>
              </a:rPr>
              <a:t>Yet</a:t>
            </a:r>
          </a:p>
          <a:p>
            <a:r>
              <a:rPr lang="en-US" sz="2800" b="1" dirty="0" smtClean="0">
                <a:latin typeface="Algerian" pitchFamily="82" charset="0"/>
              </a:rPr>
              <a:t>Just</a:t>
            </a:r>
          </a:p>
          <a:p>
            <a:r>
              <a:rPr lang="en-US" sz="2800" b="1" dirty="0" smtClean="0">
                <a:latin typeface="Algerian" pitchFamily="82" charset="0"/>
              </a:rPr>
              <a:t>lately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Preset Perfect Tense.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/>
              <a:t>It is often used with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>
                <a:latin typeface="Algerian" pitchFamily="82" charset="0"/>
              </a:rPr>
              <a:t>Since </a:t>
            </a:r>
          </a:p>
          <a:p>
            <a:r>
              <a:rPr lang="en-US" dirty="0" smtClean="0">
                <a:latin typeface="Algerian" pitchFamily="82" charset="0"/>
              </a:rPr>
              <a:t>For</a:t>
            </a:r>
          </a:p>
          <a:p>
            <a:r>
              <a:rPr lang="en-US" dirty="0" smtClean="0">
                <a:latin typeface="Algerian" pitchFamily="82" charset="0"/>
              </a:rPr>
              <a:t>I haven’t ridden a </a:t>
            </a:r>
            <a:r>
              <a:rPr lang="en-US" dirty="0" err="1" smtClean="0">
                <a:latin typeface="Algerian" pitchFamily="82" charset="0"/>
              </a:rPr>
              <a:t>bycycle</a:t>
            </a:r>
            <a:r>
              <a:rPr lang="en-US" dirty="0" smtClean="0">
                <a:latin typeface="Algerian" pitchFamily="82" charset="0"/>
              </a:rPr>
              <a:t> since my childhood.</a:t>
            </a:r>
          </a:p>
          <a:p>
            <a:r>
              <a:rPr lang="en-US" dirty="0" smtClean="0">
                <a:latin typeface="Algerian" pitchFamily="82" charset="0"/>
              </a:rPr>
              <a:t>I haven’t seen her for ages.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  Perfect  Tense.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Present Perfect is not used with question </a:t>
            </a:r>
          </a:p>
          <a:p>
            <a:r>
              <a:rPr lang="en-US" sz="4000" dirty="0" smtClean="0">
                <a:latin typeface="Algerian" pitchFamily="82" charset="0"/>
              </a:rPr>
              <a:t>WHEN.</a:t>
            </a:r>
          </a:p>
          <a:p>
            <a:r>
              <a:rPr lang="en-US" dirty="0" smtClean="0">
                <a:latin typeface="Algerian" pitchFamily="82" charset="0"/>
              </a:rPr>
              <a:t>The Past Simple is used.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  Perfect  Continuous.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It is used to express an action which began in the past.</a:t>
            </a:r>
          </a:p>
          <a:p>
            <a:r>
              <a:rPr lang="en-US" dirty="0" smtClean="0">
                <a:latin typeface="Algerian" pitchFamily="82" charset="0"/>
              </a:rPr>
              <a:t>Present Perfect Continuous has been continuing for same time.</a:t>
            </a:r>
          </a:p>
          <a:p>
            <a:r>
              <a:rPr lang="en-US" dirty="0" smtClean="0">
                <a:latin typeface="Algerian" pitchFamily="82" charset="0"/>
              </a:rPr>
              <a:t>Present Perfect Continuous is still in progress at the present moment or recently finished.</a:t>
            </a:r>
          </a:p>
          <a:p>
            <a:r>
              <a:rPr lang="en-US" b="1" dirty="0" smtClean="0">
                <a:latin typeface="Algerian" pitchFamily="82" charset="0"/>
              </a:rPr>
              <a:t>I have been riding a bicycle for two hours.</a:t>
            </a:r>
          </a:p>
          <a:p>
            <a:r>
              <a:rPr lang="en-US" b="1" dirty="0" smtClean="0">
                <a:latin typeface="Algerian" pitchFamily="82" charset="0"/>
              </a:rPr>
              <a:t>He has been doing his homework since morning.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20040"/>
            <a:ext cx="7156648" cy="3685024"/>
          </a:xfrm>
        </p:spPr>
        <p:txBody>
          <a:bodyPr>
            <a:normAutofit/>
          </a:bodyPr>
          <a:lstStyle/>
          <a:p>
            <a:r>
              <a:rPr lang="en-US" sz="40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</a:rPr>
              <a:t>Compare these pairs of sentences. </a:t>
            </a:r>
            <a:br>
              <a:rPr lang="en-US" sz="40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</a:rPr>
            </a:br>
            <a:r>
              <a:rPr lang="en-US" sz="40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</a:rPr>
              <a:t>Is the </a:t>
            </a:r>
            <a:r>
              <a:rPr lang="en-US" sz="4000" dirty="0" smtClean="0">
                <a:ln w="0"/>
                <a:solidFill>
                  <a:srgbClr val="7030A0"/>
                </a:solidFill>
              </a:rPr>
              <a:t>action</a:t>
            </a:r>
            <a:r>
              <a:rPr lang="en-US" sz="40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</a:rPr>
              <a:t> or the </a:t>
            </a:r>
            <a:r>
              <a:rPr lang="en-US" sz="4000" dirty="0" smtClean="0">
                <a:ln w="0"/>
                <a:solidFill>
                  <a:srgbClr val="002060"/>
                </a:solidFill>
              </a:rPr>
              <a:t>result</a:t>
            </a:r>
            <a:r>
              <a:rPr lang="en-US" sz="40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</a:rPr>
              <a:t> important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7211144" cy="6267096"/>
          </a:xfrm>
        </p:spPr>
        <p:txBody>
          <a:bodyPr/>
          <a:lstStyle/>
          <a:p>
            <a:r>
              <a:rPr lang="en-US" sz="4000" b="1" dirty="0" smtClean="0"/>
              <a:t>Present  Perfect, Present Perfect continuous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latin typeface="Algerian" pitchFamily="82" charset="0"/>
              </a:rPr>
              <a:t>I have already picked a whole basket of black berries.</a:t>
            </a:r>
          </a:p>
          <a:p>
            <a:r>
              <a:rPr lang="en-US" dirty="0" smtClean="0">
                <a:latin typeface="Algerian" pitchFamily="82" charset="0"/>
              </a:rPr>
              <a:t>I have been picking blackberries since early morning and can’t finished.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talk about an action which has happened over a period of time.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talk about an action which has recently finished and has a result in the present.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talk about an action which is still happening, or has recently finished.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There are 3 uses of the present perfect continuous: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Рисунок 3" descr="OwMe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83152" y="4797152"/>
            <a:ext cx="2060848" cy="2060848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86</TotalTime>
  <Words>1098</Words>
  <Application>Microsoft Office PowerPoint</Application>
  <PresentationFormat>Экран (4:3)</PresentationFormat>
  <Paragraphs>133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Present Perfect Tense and Present Perfect Continuous TenSe.</vt:lpstr>
      <vt:lpstr>The present perfect continuous  or the present perfect simple?</vt:lpstr>
      <vt:lpstr>Present Perfect Tense.</vt:lpstr>
      <vt:lpstr>Present  Perfect  Tense. </vt:lpstr>
      <vt:lpstr>Preset Perfect Tense. </vt:lpstr>
      <vt:lpstr>Present  Perfect  Tense. </vt:lpstr>
      <vt:lpstr>Present  Perfect  Continuous.</vt:lpstr>
      <vt:lpstr>Compare these pairs of sentences.  Is the action or the result important</vt:lpstr>
      <vt:lpstr>There are 3 uses of the present perfect continuous:</vt:lpstr>
      <vt:lpstr>We use the present perfect continuous  to talk about an action which has happened  over a period of time </vt:lpstr>
      <vt:lpstr>We use the present perfect continuous  to talk about an action  which is still happening,or has recently finished</vt:lpstr>
      <vt:lpstr>Write sentences using for and since and  the verb in the present perfect continuous form.</vt:lpstr>
      <vt:lpstr>Ppesent Perfect.     Present Perfect                        Continuous.</vt:lpstr>
      <vt:lpstr>Choose the correct form of the verbs to complete these sentences</vt:lpstr>
      <vt:lpstr>II. Put the verbs in brackets into Present Perfect Simple or Present Perfect Continuous </vt:lpstr>
      <vt:lpstr>II. Put the verbs in brackets into Present Perfect Simple or Present Perfect Continuous </vt:lpstr>
      <vt:lpstr>III. Complete the dialogue by putting the verbs into Present Perfect or Present Perfect Continuous </vt:lpstr>
      <vt:lpstr>I wish you success!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 Tense and Present Perfect Continuous TenSe.</dc:title>
  <dc:creator>user</dc:creator>
  <cp:lastModifiedBy>1</cp:lastModifiedBy>
  <cp:revision>9</cp:revision>
  <dcterms:created xsi:type="dcterms:W3CDTF">2017-10-14T10:56:14Z</dcterms:created>
  <dcterms:modified xsi:type="dcterms:W3CDTF">2019-12-17T16:38:10Z</dcterms:modified>
</cp:coreProperties>
</file>