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6" r:id="rId4"/>
    <p:sldId id="267" r:id="rId5"/>
    <p:sldId id="258" r:id="rId6"/>
    <p:sldId id="264" r:id="rId7"/>
    <p:sldId id="259" r:id="rId8"/>
    <p:sldId id="260" r:id="rId9"/>
    <p:sldId id="261" r:id="rId10"/>
    <p:sldId id="262" r:id="rId11"/>
    <p:sldId id="263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На одном языке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 smtClean="0"/>
              <a:t>Кадиева</a:t>
            </a:r>
            <a:r>
              <a:rPr lang="ru-RU" dirty="0" smtClean="0"/>
              <a:t> </a:t>
            </a:r>
            <a:r>
              <a:rPr lang="ru-RU" dirty="0" err="1" smtClean="0"/>
              <a:t>Хадижат</a:t>
            </a:r>
            <a:r>
              <a:rPr lang="ru-RU" dirty="0" smtClean="0"/>
              <a:t>, учитель русского языка и литературы МОУ СОШ № 21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83880" cy="1051560"/>
          </a:xfrm>
        </p:spPr>
        <p:txBody>
          <a:bodyPr/>
          <a:lstStyle/>
          <a:p>
            <a:r>
              <a:rPr lang="ru-RU" dirty="0" smtClean="0"/>
              <a:t>Комиксы</a:t>
            </a:r>
            <a:endParaRPr lang="ru-RU" dirty="0"/>
          </a:p>
        </p:txBody>
      </p:sp>
      <p:pic>
        <p:nvPicPr>
          <p:cNvPr id="14338" name="Picture 2" descr="https://u.livelib.ru/reader/platinavi/o/54jhkf78/o-o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1295400"/>
            <a:ext cx="5580206" cy="4419600"/>
          </a:xfrm>
          <a:prstGeom prst="rect">
            <a:avLst/>
          </a:prstGeom>
          <a:noFill/>
        </p:spPr>
      </p:pic>
      <p:pic>
        <p:nvPicPr>
          <p:cNvPr id="14340" name="Picture 4" descr="https://aktobe.plot.kz/uploads/cache/stroy-product-gallery-full/product-images/20130808_65389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21551" y="609600"/>
            <a:ext cx="5189449" cy="3581400"/>
          </a:xfrm>
          <a:prstGeom prst="rect">
            <a:avLst/>
          </a:prstGeom>
          <a:noFill/>
        </p:spPr>
      </p:pic>
      <p:pic>
        <p:nvPicPr>
          <p:cNvPr id="14342" name="Picture 6" descr="http://2.bp.blogspot.com/QogXMHCjvwIkTTzd4RzZgPfe0Se2AGIipjYiRZ0wXmpebeWN117GEEE9OQyuRFkdd0_pXNRof81K=s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514600" y="2057400"/>
            <a:ext cx="5691600" cy="43752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304800" y="1143000"/>
            <a:ext cx="3276600" cy="4191000"/>
          </a:xfrm>
          <a:prstGeom prst="rect">
            <a:avLst/>
          </a:prstGeom>
        </p:spPr>
        <p:txBody>
          <a:bodyPr vert="horz" anchor="b">
            <a:noAutofit/>
          </a:bodyPr>
          <a:lstStyle/>
          <a:p>
            <a:pPr lvl="0">
              <a:spcBef>
                <a:spcPct val="0"/>
              </a:spcBef>
            </a:pP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Gungsuh" pitchFamily="18" charset="-127"/>
              <a:ea typeface="Gungsuh" pitchFamily="18" charset="-127"/>
              <a:cs typeface="+mj-cs"/>
            </a:endParaRPr>
          </a:p>
        </p:txBody>
      </p:sp>
      <p:pic>
        <p:nvPicPr>
          <p:cNvPr id="13314" name="Picture 2" descr="https://i.pinimg.com/originals/36/f3/b1/36f3b1f4cbcd57ac906b8dcc0f6f0f6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914400"/>
            <a:ext cx="4571999" cy="4724400"/>
          </a:xfrm>
          <a:prstGeom prst="rect">
            <a:avLst/>
          </a:prstGeom>
          <a:noFill/>
        </p:spPr>
      </p:pic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2743200" cy="5715000"/>
          </a:xfrm>
        </p:spPr>
        <p:txBody>
          <a:bodyPr>
            <a:normAutofit/>
          </a:bodyPr>
          <a:lstStyle/>
          <a:p>
            <a:pPr lvl="0"/>
            <a:r>
              <a:rPr lang="ru-RU" sz="2500" dirty="0" smtClean="0"/>
              <a:t/>
            </a:r>
            <a:br>
              <a:rPr lang="ru-RU" sz="2500" dirty="0" smtClean="0"/>
            </a:br>
            <a:r>
              <a:rPr lang="ru-RU" sz="2500" dirty="0" smtClean="0">
                <a:ea typeface="Gungsuh" pitchFamily="18" charset="-127"/>
              </a:rPr>
              <a:t>Учитель не тот, кто учит чему-либо, а тот, кто помогает раскрыть своему ученику то, что ему уже известно. (Пауло Коэльо)</a:t>
            </a:r>
            <a:r>
              <a:rPr lang="ru-RU" sz="2500" cap="none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Gungsuh" pitchFamily="18" charset="-127"/>
              </a:rPr>
              <a:t/>
            </a:r>
            <a:br>
              <a:rPr lang="ru-RU" sz="2500" cap="none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ea typeface="Gungsuh" pitchFamily="18" charset="-127"/>
              </a:rPr>
            </a:br>
            <a:endParaRPr lang="ru-RU" sz="25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4251960"/>
          </a:xfrm>
        </p:spPr>
        <p:txBody>
          <a:bodyPr>
            <a:normAutofit/>
          </a:bodyPr>
          <a:lstStyle/>
          <a:p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7543800" cy="10515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Правила эффективного общения с обучающимися: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676400"/>
            <a:ext cx="7924800" cy="4187952"/>
          </a:xfrm>
        </p:spPr>
        <p:txBody>
          <a:bodyPr>
            <a:normAutofit/>
          </a:bodyPr>
          <a:lstStyle/>
          <a:p>
            <a:r>
              <a:rPr lang="ru-RU" dirty="0" smtClean="0"/>
              <a:t>Следить за культурой своей речи</a:t>
            </a:r>
          </a:p>
          <a:p>
            <a:r>
              <a:rPr lang="ru-RU" dirty="0" smtClean="0"/>
              <a:t>Контролировать проявление эмоциональных состояний</a:t>
            </a:r>
          </a:p>
          <a:p>
            <a:r>
              <a:rPr lang="ru-RU" dirty="0" smtClean="0"/>
              <a:t>Поощрять желание учеников высказывать свое мнение</a:t>
            </a:r>
          </a:p>
          <a:p>
            <a:r>
              <a:rPr lang="ru-RU" dirty="0" smtClean="0"/>
              <a:t>Уметь слушать ученика</a:t>
            </a:r>
          </a:p>
          <a:p>
            <a:r>
              <a:rPr lang="ru-RU" dirty="0" smtClean="0"/>
              <a:t>Выстраивать общение так, чтобы ученик получал удовольствие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3000"/>
            <a:ext cx="2667000" cy="4846320"/>
          </a:xfrm>
        </p:spPr>
        <p:txBody>
          <a:bodyPr/>
          <a:lstStyle/>
          <a:p>
            <a:r>
              <a:rPr lang="ru-RU" dirty="0" err="1" smtClean="0"/>
              <a:t>Юзать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Хейтить</a:t>
            </a:r>
            <a:r>
              <a:rPr lang="ru-RU" dirty="0" smtClean="0"/>
              <a:t> </a:t>
            </a:r>
          </a:p>
          <a:p>
            <a:r>
              <a:rPr lang="ru-RU" dirty="0" err="1" smtClean="0"/>
              <a:t>Фиксить</a:t>
            </a:r>
            <a:endParaRPr lang="ru-RU" dirty="0" smtClean="0"/>
          </a:p>
          <a:p>
            <a:r>
              <a:rPr lang="ru-RU" dirty="0" err="1" smtClean="0"/>
              <a:t>Хайп</a:t>
            </a:r>
            <a:endParaRPr lang="ru-RU" dirty="0" smtClean="0"/>
          </a:p>
          <a:p>
            <a:r>
              <a:rPr lang="ru-RU" dirty="0" err="1" smtClean="0"/>
              <a:t>Нуб</a:t>
            </a:r>
            <a:endParaRPr lang="ru-RU" dirty="0" smtClean="0"/>
          </a:p>
          <a:p>
            <a:r>
              <a:rPr lang="ru-RU" dirty="0" err="1" smtClean="0"/>
              <a:t>Лайфхак</a:t>
            </a:r>
            <a:endParaRPr lang="ru-RU" dirty="0" smtClean="0"/>
          </a:p>
          <a:p>
            <a:r>
              <a:rPr lang="ru-RU" dirty="0" err="1" smtClean="0"/>
              <a:t>Спойлер</a:t>
            </a:r>
            <a:r>
              <a:rPr lang="ru-RU" dirty="0" smtClean="0"/>
              <a:t> 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200400" y="1066800"/>
            <a:ext cx="4572000" cy="48555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Использовать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Ненавидеть,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унижать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sz="2600" dirty="0" smtClean="0"/>
              <a:t>Исправлять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sz="2600" dirty="0" smtClean="0"/>
              <a:t>Ажиотаж 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lang="ru-RU" sz="2600" dirty="0" smtClean="0"/>
              <a:t>Новичок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Совет 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Pct val="73000"/>
              <a:buFont typeface="Wingdings 2"/>
              <a:buChar char=""/>
              <a:tabLst/>
              <a:defRPr/>
            </a:pP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Преждевременно раскрытая</a:t>
            </a:r>
            <a:r>
              <a:rPr kumimoji="0" lang="ru-RU" sz="2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важная сюжетная информация</a:t>
            </a:r>
            <a:r>
              <a:rPr kumimoji="0" lang="ru-RU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76600" y="320040"/>
            <a:ext cx="4419600" cy="3642360"/>
          </a:xfrm>
        </p:spPr>
        <p:txBody>
          <a:bodyPr/>
          <a:lstStyle/>
          <a:p>
            <a:r>
              <a:rPr lang="ru-RU" dirty="0" smtClean="0"/>
              <a:t>Уже не являются неологизмами!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9416"/>
            <a:ext cx="2438400" cy="4867584"/>
          </a:xfrm>
        </p:spPr>
        <p:txBody>
          <a:bodyPr/>
          <a:lstStyle/>
          <a:p>
            <a:r>
              <a:rPr lang="ru-RU" dirty="0" err="1" smtClean="0"/>
              <a:t>Бобллеист</a:t>
            </a:r>
            <a:r>
              <a:rPr lang="ru-RU" dirty="0" smtClean="0"/>
              <a:t> </a:t>
            </a:r>
          </a:p>
          <a:p>
            <a:r>
              <a:rPr lang="ru-RU" dirty="0" smtClean="0"/>
              <a:t>Плагиатор</a:t>
            </a:r>
          </a:p>
          <a:p>
            <a:r>
              <a:rPr lang="ru-RU" dirty="0" smtClean="0"/>
              <a:t>Планетолог</a:t>
            </a:r>
          </a:p>
          <a:p>
            <a:r>
              <a:rPr lang="ru-RU" dirty="0" err="1" smtClean="0"/>
              <a:t>Тинейджер</a:t>
            </a:r>
            <a:endParaRPr lang="ru-RU" dirty="0" smtClean="0"/>
          </a:p>
          <a:p>
            <a:r>
              <a:rPr lang="ru-RU" dirty="0" smtClean="0"/>
              <a:t>Имидж </a:t>
            </a:r>
          </a:p>
          <a:p>
            <a:r>
              <a:rPr lang="ru-RU" dirty="0" smtClean="0"/>
              <a:t>Спонсор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52400"/>
            <a:ext cx="8183880" cy="1051560"/>
          </a:xfrm>
        </p:spPr>
        <p:txBody>
          <a:bodyPr/>
          <a:lstStyle/>
          <a:p>
            <a:r>
              <a:rPr lang="ru-RU" dirty="0" smtClean="0"/>
              <a:t>Неологизмы</a:t>
            </a:r>
            <a:endParaRPr lang="ru-RU" dirty="0"/>
          </a:p>
        </p:txBody>
      </p:sp>
      <p:pic>
        <p:nvPicPr>
          <p:cNvPr id="18434" name="Picture 2" descr="https://avatars.mds.yandex.net/get-zen_doc/1711960/pub_5cf7a7d47e0d5200ae50fc92_5cf7b76b95ea7300af2194c0/scale_120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09600" y="1371600"/>
            <a:ext cx="3581400" cy="238879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24200" y="2362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блогер</a:t>
            </a:r>
            <a:endParaRPr lang="ru-RU" b="1" dirty="0"/>
          </a:p>
        </p:txBody>
      </p:sp>
      <p:pic>
        <p:nvPicPr>
          <p:cNvPr id="18436" name="Picture 4" descr="https://static1.vigbo.com/u20540/23785/blog/3899543/2517899/50852416/1000-f73f43dbce3ee523d2b815f2b38faf7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572000" y="609600"/>
            <a:ext cx="3200400" cy="38862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343400" y="2286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/>
              <a:t>контент</a:t>
            </a:r>
            <a:endParaRPr lang="ru-RU" b="1" dirty="0"/>
          </a:p>
        </p:txBody>
      </p:sp>
      <p:pic>
        <p:nvPicPr>
          <p:cNvPr id="18438" name="Picture 6" descr="https://avatars.mds.yandex.net/get-pdb/1549417/37c9b4bc-eca2-4398-b6ca-d2805af8e896/s120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286000" y="3733800"/>
            <a:ext cx="3554031" cy="289560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4495800" y="40386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+mj-lt"/>
              </a:rPr>
              <a:t>лайкер</a:t>
            </a:r>
            <a:endParaRPr lang="ru-RU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3733800" cy="5334000"/>
          </a:xfrm>
        </p:spPr>
        <p:txBody>
          <a:bodyPr>
            <a:normAutofit/>
          </a:bodyPr>
          <a:lstStyle/>
          <a:p>
            <a:r>
              <a:rPr lang="ru-RU" dirty="0" smtClean="0"/>
              <a:t>«Тот, кто имеет язык, имеет мир» - </a:t>
            </a:r>
            <a:r>
              <a:rPr lang="ru-RU" dirty="0" err="1" smtClean="0"/>
              <a:t>Ханс</a:t>
            </a:r>
            <a:r>
              <a:rPr lang="ru-RU" dirty="0" smtClean="0"/>
              <a:t> Георг </a:t>
            </a:r>
            <a:r>
              <a:rPr lang="ru-RU" dirty="0" err="1" smtClean="0"/>
              <a:t>Гадамер</a:t>
            </a:r>
            <a:endParaRPr lang="ru-RU" dirty="0"/>
          </a:p>
        </p:txBody>
      </p:sp>
      <p:pic>
        <p:nvPicPr>
          <p:cNvPr id="21506" name="Picture 2" descr="http://www.orden-pourlemerite.de/plm/foto/gadamer1900_z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381000"/>
            <a:ext cx="3286125" cy="5571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183880" cy="1051560"/>
          </a:xfrm>
        </p:spPr>
        <p:txBody>
          <a:bodyPr/>
          <a:lstStyle/>
          <a:p>
            <a:r>
              <a:rPr lang="ru-RU" dirty="0" smtClean="0"/>
              <a:t>Заимствованная лексика</a:t>
            </a:r>
            <a:endParaRPr lang="ru-RU" dirty="0"/>
          </a:p>
        </p:txBody>
      </p:sp>
      <p:sp>
        <p:nvSpPr>
          <p:cNvPr id="17410" name="AutoShape 2" descr="https://sm-news.ru/wp-content/uploads/2019/10/08/insta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AutoShape 6" descr="https://www.kickervideo.com/blog/wp-content/uploads/2018/12/shutterstock_4490816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6" name="AutoShape 8" descr="https://www.kickervideo.com/blog/wp-content/uploads/2018/12/shutterstock_4490816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8" name="AutoShape 10" descr="https://www.kickervideo.com/blog/wp-content/uploads/2018/12/shutterstock_4490816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0" name="AutoShape 12" descr="https://www.kickervideo.com/blog/wp-content/uploads/2018/12/shutterstock_4490816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22" name="AutoShape 14" descr="https://www.kickervideo.com/blog/wp-content/uploads/2018/12/shutterstock_44908168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4" name="Picture 16" descr="https://pp.userapi.com/c849232/v849232708/a00a2/_qYINHOEc6I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990659"/>
            <a:ext cx="3810000" cy="2539007"/>
          </a:xfrm>
          <a:prstGeom prst="rect">
            <a:avLst/>
          </a:prstGeom>
          <a:noFill/>
        </p:spPr>
      </p:pic>
      <p:pic>
        <p:nvPicPr>
          <p:cNvPr id="17429" name="Picture 21" descr="https://n1s1.elle.ru/fb/8a/03/fb8a03753abba9dec1eeb05f747b9216/940x1410_0_4873def47970b1a9e6cc5b7cdd5eb890@1880x2820_0xc35dbb80_1877531488152156290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562600" y="1219200"/>
            <a:ext cx="3200400" cy="4800600"/>
          </a:xfrm>
          <a:prstGeom prst="rect">
            <a:avLst/>
          </a:prstGeom>
          <a:noFill/>
        </p:spPr>
      </p:pic>
      <p:pic>
        <p:nvPicPr>
          <p:cNvPr id="17427" name="Picture 19" descr="https://gatsby-barbershop.com/uploads/5ebe5adc-5431-4b8f-8f8b-0b00fa3608b2/0b3903218d55ae52dcdeaa9a01fd9296.jpe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52400" y="3657600"/>
            <a:ext cx="4114800" cy="2745344"/>
          </a:xfrm>
          <a:prstGeom prst="rect">
            <a:avLst/>
          </a:prstGeom>
          <a:noFill/>
        </p:spPr>
      </p:pic>
      <p:pic>
        <p:nvPicPr>
          <p:cNvPr id="17425" name="Picture 17" descr="D:\User\Desktop\shutterstock_44908168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2971800" y="1905000"/>
            <a:ext cx="3347884" cy="24135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TextBox 12"/>
          <p:cNvSpPr txBox="1"/>
          <p:nvPr/>
        </p:nvSpPr>
        <p:spPr>
          <a:xfrm>
            <a:off x="3886200" y="1066800"/>
            <a:ext cx="1295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ютьюб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52400" y="63246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барбершоп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724400" y="20574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>
                <a:solidFill>
                  <a:srgbClr val="FFFF00"/>
                </a:solidFill>
              </a:rPr>
              <a:t>инстаграм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62600" y="6096000"/>
            <a:ext cx="1905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оверсайз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4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4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183880" cy="1051560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 smtClean="0"/>
              <a:t>Словообразование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3400" y="1600200"/>
            <a:ext cx="8183880" cy="4187952"/>
          </a:xfrm>
        </p:spPr>
        <p:txBody>
          <a:bodyPr/>
          <a:lstStyle/>
          <a:p>
            <a:r>
              <a:rPr lang="ru-RU" dirty="0" err="1" smtClean="0"/>
              <a:t>Блог</a:t>
            </a:r>
            <a:r>
              <a:rPr lang="ru-RU" dirty="0" smtClean="0"/>
              <a:t> – </a:t>
            </a:r>
            <a:r>
              <a:rPr lang="ru-RU" dirty="0" err="1" smtClean="0"/>
              <a:t>блогер</a:t>
            </a:r>
            <a:r>
              <a:rPr lang="ru-RU" dirty="0" smtClean="0"/>
              <a:t> – </a:t>
            </a:r>
            <a:r>
              <a:rPr lang="ru-RU" dirty="0" err="1" smtClean="0"/>
              <a:t>блогерство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err="1" smtClean="0"/>
              <a:t>Гугл</a:t>
            </a:r>
            <a:r>
              <a:rPr lang="ru-RU" dirty="0" smtClean="0"/>
              <a:t> – </a:t>
            </a:r>
            <a:r>
              <a:rPr lang="ru-RU" dirty="0" err="1" smtClean="0"/>
              <a:t>гуглить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Лайк-лайкер</a:t>
            </a:r>
          </a:p>
          <a:p>
            <a:endParaRPr lang="ru-RU" dirty="0" smtClean="0"/>
          </a:p>
          <a:p>
            <a:r>
              <a:rPr lang="ru-RU" dirty="0" err="1" smtClean="0"/>
              <a:t>Хейт</a:t>
            </a:r>
            <a:r>
              <a:rPr lang="ru-RU" dirty="0" smtClean="0"/>
              <a:t> - </a:t>
            </a:r>
            <a:r>
              <a:rPr lang="ru-RU" dirty="0" err="1" smtClean="0"/>
              <a:t>хейтер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9" name="Половина рамки 8"/>
          <p:cNvSpPr/>
          <p:nvPr/>
        </p:nvSpPr>
        <p:spPr>
          <a:xfrm rot="2605012">
            <a:off x="2643666" y="1582694"/>
            <a:ext cx="275743" cy="26361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оловина рамки 10"/>
          <p:cNvSpPr/>
          <p:nvPr/>
        </p:nvSpPr>
        <p:spPr>
          <a:xfrm rot="2605012">
            <a:off x="4418066" y="1529300"/>
            <a:ext cx="384623" cy="370400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Половина рамки 11"/>
          <p:cNvSpPr/>
          <p:nvPr/>
        </p:nvSpPr>
        <p:spPr>
          <a:xfrm rot="2605012">
            <a:off x="2491265" y="3487693"/>
            <a:ext cx="275743" cy="26361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Половина рамки 12"/>
          <p:cNvSpPr/>
          <p:nvPr/>
        </p:nvSpPr>
        <p:spPr>
          <a:xfrm rot="2605012">
            <a:off x="2493596" y="2548981"/>
            <a:ext cx="194882" cy="23820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оловина рамки 13"/>
          <p:cNvSpPr/>
          <p:nvPr/>
        </p:nvSpPr>
        <p:spPr>
          <a:xfrm rot="2605012">
            <a:off x="2798332" y="2548907"/>
            <a:ext cx="194535" cy="237878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Половина рамки 14"/>
          <p:cNvSpPr/>
          <p:nvPr/>
        </p:nvSpPr>
        <p:spPr>
          <a:xfrm rot="2605012">
            <a:off x="2643665" y="4402094"/>
            <a:ext cx="275743" cy="263613"/>
          </a:xfrm>
          <a:prstGeom prst="half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16386" name="Picture 2" descr="http://chto-takoe.net/wp-content/uploads/2016/08/heyter_min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5105400"/>
            <a:ext cx="71628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83880" cy="1051560"/>
          </a:xfrm>
        </p:spPr>
        <p:txBody>
          <a:bodyPr/>
          <a:lstStyle/>
          <a:p>
            <a:r>
              <a:rPr lang="ru-RU" dirty="0" err="1" smtClean="0"/>
              <a:t>Фанфики</a:t>
            </a:r>
            <a:endParaRPr lang="ru-RU" dirty="0"/>
          </a:p>
        </p:txBody>
      </p:sp>
      <p:pic>
        <p:nvPicPr>
          <p:cNvPr id="15362" name="Picture 2" descr="https://images.spasibovsem.ru/responses/original/img-1394138168500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24000"/>
            <a:ext cx="6877536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161</TotalTime>
  <Words>121</Words>
  <PresentationFormat>Экран (4:3)</PresentationFormat>
  <Paragraphs>51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На одном языке</vt:lpstr>
      <vt:lpstr>Правила эффективного общения с обучающимися:</vt:lpstr>
      <vt:lpstr>Слайд 3</vt:lpstr>
      <vt:lpstr>Уже не являются неологизмами!</vt:lpstr>
      <vt:lpstr>Неологизмы</vt:lpstr>
      <vt:lpstr>«Тот, кто имеет язык, имеет мир» - Ханс Георг Гадамер</vt:lpstr>
      <vt:lpstr>Заимствованная лексика</vt:lpstr>
      <vt:lpstr>Словообразование </vt:lpstr>
      <vt:lpstr>Фанфики</vt:lpstr>
      <vt:lpstr>Комиксы</vt:lpstr>
      <vt:lpstr> Учитель не тот, кто учит чему-либо, а тот, кто помогает раскрыть своему ученику то, что ему уже известно. (Пауло Коэльо)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 одном языке</dc:title>
  <dc:creator>User</dc:creator>
  <cp:lastModifiedBy>Я</cp:lastModifiedBy>
  <cp:revision>18</cp:revision>
  <dcterms:created xsi:type="dcterms:W3CDTF">2019-10-28T11:24:06Z</dcterms:created>
  <dcterms:modified xsi:type="dcterms:W3CDTF">2019-12-18T19:02:32Z</dcterms:modified>
</cp:coreProperties>
</file>