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8" r:id="rId1"/>
  </p:sldMasterIdLst>
  <p:sldIdLst>
    <p:sldId id="257" r:id="rId2"/>
    <p:sldId id="258" r:id="rId3"/>
    <p:sldId id="262" r:id="rId4"/>
    <p:sldId id="260" r:id="rId5"/>
    <p:sldId id="263" r:id="rId6"/>
    <p:sldId id="264" r:id="rId7"/>
    <p:sldId id="283" r:id="rId8"/>
    <p:sldId id="266" r:id="rId9"/>
    <p:sldId id="269" r:id="rId10"/>
    <p:sldId id="271" r:id="rId11"/>
    <p:sldId id="280" r:id="rId12"/>
    <p:sldId id="273" r:id="rId13"/>
    <p:sldId id="275" r:id="rId14"/>
    <p:sldId id="277" r:id="rId15"/>
    <p:sldId id="278" r:id="rId16"/>
    <p:sldId id="27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80"/>
    <a:srgbClr val="33CCFF"/>
    <a:srgbClr val="9999FF"/>
    <a:srgbClr val="85DFFF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590" autoAdjust="0"/>
  </p:normalViewPr>
  <p:slideViewPr>
    <p:cSldViewPr>
      <p:cViewPr>
        <p:scale>
          <a:sx n="100" d="100"/>
          <a:sy n="100" d="100"/>
        </p:scale>
        <p:origin x="-294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6AF5E4-A2B9-4290-B4D8-422955CB6340}" type="datetimeFigureOut">
              <a:rPr lang="ru-RU" smtClean="0"/>
              <a:pPr>
                <a:defRPr/>
              </a:pPr>
              <a:t>18.12.2019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BDB1B0EA-A9FD-4E6B-948A-2F097291683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28C676-F176-4EC9-8A5D-6C0111BCC9F5}" type="datetimeFigureOut">
              <a:rPr lang="ru-RU" smtClean="0"/>
              <a:pPr>
                <a:defRPr/>
              </a:pPr>
              <a:t>18.12.2019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6B35D-6608-4177-A4D9-806DC5E4315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24DF54-8379-4129-9F2F-D5B4DBC4429B}" type="datetimeFigureOut">
              <a:rPr lang="ru-RU" smtClean="0"/>
              <a:pPr>
                <a:defRPr/>
              </a:pPr>
              <a:t>18.12.2019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C0A03C-DE91-496A-92BD-5AFFAF79295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439EE3-A874-49C1-8CAF-97DA1F8E9EE2}" type="datetimeFigureOut">
              <a:rPr lang="ru-RU" smtClean="0"/>
              <a:pPr>
                <a:defRPr/>
              </a:pPr>
              <a:t>18.12.2019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1D679B4E-57A1-46AB-8CE1-C8DFD5C2CB8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5E57D8-5120-4138-BA18-94E5091D1560}" type="datetimeFigureOut">
              <a:rPr lang="ru-RU" smtClean="0"/>
              <a:pPr>
                <a:defRPr/>
              </a:pPr>
              <a:t>18.12.2019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4842D-C631-4212-9BE9-187B98F7FE8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14AE98-6452-4937-8E25-25DFA4E2A6D2}" type="datetimeFigureOut">
              <a:rPr lang="ru-RU" smtClean="0"/>
              <a:pPr>
                <a:defRPr/>
              </a:pPr>
              <a:t>18.12.2019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15CD8C-4555-43F0-A659-4BD370648F6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7AE5D8-1A15-4B3D-A3BB-D101C565A91F}" type="datetimeFigureOut">
              <a:rPr lang="ru-RU" smtClean="0"/>
              <a:pPr>
                <a:defRPr/>
              </a:pPr>
              <a:t>18.12.2019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D586D21-3B8D-4C96-AF1B-439A715EE86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457735-2EE2-4B1E-8AFA-83E4D4D63121}" type="datetimeFigureOut">
              <a:rPr lang="ru-RU" smtClean="0"/>
              <a:pPr>
                <a:defRPr/>
              </a:pPr>
              <a:t>18.12.2019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5D6861-C578-4EF5-974A-C662CD189AE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CB685E-44A1-46C5-B309-D4B92A753F56}" type="datetimeFigureOut">
              <a:rPr lang="ru-RU" smtClean="0"/>
              <a:pPr>
                <a:defRPr/>
              </a:pPr>
              <a:t>18.12.2019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83CAA2-369C-4F78-8BD5-26C84BEF6B5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14907A-E0C8-478F-8D81-B2F85CF3C3A0}" type="datetimeFigureOut">
              <a:rPr lang="ru-RU" smtClean="0"/>
              <a:pPr>
                <a:defRPr/>
              </a:pPr>
              <a:t>18.12.2019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2DC4B6-0374-4875-84CA-53A79BCF981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80BA48-FAE6-4AE1-A916-EDD030978284}" type="datetimeFigureOut">
              <a:rPr lang="ru-RU" smtClean="0"/>
              <a:pPr>
                <a:defRPr/>
              </a:pPr>
              <a:t>18.12.2019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447B3F-4A60-41DC-A40E-B9C2DC5AF57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44213AF-26F6-41FA-8D85-E2C5388D6E58}" type="datetimeFigureOut">
              <a:rPr lang="en-US" smtClean="0"/>
              <a:pPr/>
              <a:t>12/18/2019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AutoShape 12" descr="https://avatanplus.com/files/resources/original/5700bcbf48023153dae14b3f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/>
          </a:p>
        </p:txBody>
      </p:sp>
      <p:pic>
        <p:nvPicPr>
          <p:cNvPr id="14" name="Picture 7" descr="D:\Лидия\шаблоны\Ольга Бор\Care Bears\облака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575" y="1563688"/>
            <a:ext cx="4813300" cy="8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63159" y="2348880"/>
            <a:ext cx="7742664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счетных  палочек Кюизенера для </a:t>
            </a:r>
            <a:r>
              <a:rPr lang="ru-RU" sz="3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lang="ru-RU" sz="3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детей.</a:t>
            </a:r>
            <a:endParaRPr lang="ru-RU" sz="32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680012" y="4365104"/>
            <a:ext cx="41403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ст.воспитатель: </a:t>
            </a:r>
          </a:p>
          <a:p>
            <a:pPr algn="r" eaLnBrk="1" hangingPunct="1"/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Каськова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Анна Сергеевна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332656"/>
            <a:ext cx="65527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35 общеразвивающего вида с приоритетным 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осуществлением деятельности по физическому развитию детей 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Калининского района Санкт – Петербурга 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(ГБДОУ детский сад № 35 Калининского района Санкт – Петербурга)  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5904" y="332656"/>
            <a:ext cx="8775130" cy="1754326"/>
          </a:xfrm>
          <a:prstGeom prst="rect">
            <a:avLst/>
          </a:prstGeom>
          <a:noFill/>
        </p:spPr>
        <p:txBody>
          <a:bodyPr wrap="none">
            <a:prstTxWarp prst="textCascadeDown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dirty="0">
                <a:solidFill>
                  <a:srgbClr val="00B05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Художественно-эстетическое </a:t>
            </a:r>
          </a:p>
          <a:p>
            <a:pPr algn="ctr">
              <a:defRPr/>
            </a:pPr>
            <a:r>
              <a:rPr lang="ru-RU" sz="5400" dirty="0">
                <a:solidFill>
                  <a:srgbClr val="00B05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развитие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</a:endParaRPr>
          </a:p>
        </p:txBody>
      </p:sp>
      <p:pic>
        <p:nvPicPr>
          <p:cNvPr id="26629" name="Picture 5" descr="D:\Вика аттестация\Новая папка\Новая папка\IMG_20161221_0949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3"/>
            <a:ext cx="3168352" cy="42244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D:\Вика аттестация\Новая папка\Новая папка\IMG_20161221_0949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204864"/>
            <a:ext cx="3105345" cy="41404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43808" y="1715616"/>
            <a:ext cx="3466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Конструирование сказки</a:t>
            </a:r>
            <a:endParaRPr lang="ru-RU" sz="24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2"/>
          </p:nvPr>
        </p:nvSpPr>
        <p:spPr bwMode="auto">
          <a:xfrm>
            <a:off x="1979613" y="2187575"/>
            <a:ext cx="1593850" cy="53498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buFont typeface="Arial" charset="0"/>
              <a:buNone/>
            </a:pPr>
            <a:r>
              <a:rPr lang="ru-RU" dirty="0" smtClean="0"/>
              <a:t>Сложение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476672"/>
            <a:ext cx="7342587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Познавательное развитие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0090" y="1238019"/>
            <a:ext cx="8153193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Математические действия с палочками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40425" y="2260600"/>
            <a:ext cx="16573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ru-RU" sz="2400" dirty="0">
                <a:latin typeface="+mn-lt"/>
                <a:cs typeface="+mn-cs"/>
              </a:rPr>
              <a:t>Вычитание</a:t>
            </a:r>
          </a:p>
        </p:txBody>
      </p:sp>
      <p:pic>
        <p:nvPicPr>
          <p:cNvPr id="46082" name="Picture 2" descr="G:\Картинки\v1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722563"/>
            <a:ext cx="47625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4" descr="G:\Картинки\CuisenaireAddSub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463" y="3216275"/>
            <a:ext cx="3568700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295137"/>
            <a:ext cx="7832209" cy="1754326"/>
          </a:xfrm>
          <a:prstGeom prst="rect">
            <a:avLst/>
          </a:prstGeom>
          <a:noFill/>
        </p:spPr>
        <p:txBody>
          <a:bodyPr wrap="none">
            <a:prstTxWarp prst="textChevron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ngle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dirty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Познавательное развитие</a:t>
            </a:r>
            <a:br>
              <a:rPr lang="ru-RU" sz="5400" dirty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ru-RU" sz="5400" dirty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Геометрические фигуры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29702" name="Picture 6" descr="D:\Вика аттестация\Новая папка (2)\detsad-294643-14231217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5914757" cy="39431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1602" y="273645"/>
            <a:ext cx="5429500" cy="923330"/>
          </a:xfrm>
          <a:prstGeom prst="rect">
            <a:avLst/>
          </a:prstGeom>
          <a:noFill/>
        </p:spPr>
        <p:txBody>
          <a:bodyPr wrap="none">
            <a:prstTxWarp prst="textDeflate">
              <a:avLst>
                <a:gd name="adj" fmla="val 17177"/>
              </a:avLst>
            </a:prstTxWarp>
            <a:spAutoFit/>
          </a:bodyPr>
          <a:lstStyle/>
          <a:p>
            <a:pPr algn="ctr">
              <a:defRPr/>
            </a:pPr>
            <a:r>
              <a:rPr lang="ru-RU" sz="5400" dirty="0">
                <a:solidFill>
                  <a:srgbClr val="00808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Речевое развитие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1749" name="Picture 5" descr="D:\Вика аттестация\Новая папка\Новая папка\IMG_20161221_0942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3510390" cy="46805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0" name="Picture 6" descr="D:\Вика аттестация\Новая папка (2)\schetnie_palochki_bukv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034" y="1916832"/>
            <a:ext cx="4744839" cy="3240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27088" y="1196975"/>
            <a:ext cx="7129462" cy="53546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По окончанию использования цветных палочек дети могут научиться выражать свое отношение к создаваемому образу через цвет, а именно: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- Представления о числе на основе счета и измерения;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- Выделение цвета и длинны палочек (полосок) поможет освоить ключевые для их возраста средства познания;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- Сенсорные эталоны (эталоны цвета, размера) и такие способы познания как сравнение, сопоставление предметов (по цвету, длине, ширине, высоте).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- От элементарной игры с цветными палочками дети постепенно продвигаются к понятию пространственно – количественных характеристик, которые осваиваются в совместной деятельности ребенка и взрослого;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- Свободно ориентируются по числовому ряду;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Научатся называть предыдущее и последующее число, сравнивать числа, познакомятся с составом числа первого десятка;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- Повысится уровень в области счета;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- Дети быстро научатся переводить игру красок в числовые отношения.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02512" y="273645"/>
            <a:ext cx="7254038" cy="923330"/>
          </a:xfrm>
          <a:prstGeom prst="rect">
            <a:avLst/>
          </a:prstGeom>
          <a:noFill/>
        </p:spPr>
        <p:txBody>
          <a:bodyPr wrap="none">
            <a:prstTxWarp prst="textCurveDown">
              <a:avLst/>
            </a:prstTxWarp>
            <a:spAutoFit/>
          </a:bodyPr>
          <a:lstStyle/>
          <a:p>
            <a:pPr algn="ctr">
              <a:defRPr/>
            </a:pPr>
            <a:r>
              <a:rPr lang="ru-RU" sz="5400" dirty="0">
                <a:solidFill>
                  <a:srgbClr val="0000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innerShdw blurRad="114300">
                    <a:prstClr val="black"/>
                  </a:innerShdw>
                </a:effectLst>
              </a:rPr>
              <a:t>Ожидаемые результаты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innerShdw blurRad="114300">
                  <a:prstClr val="black"/>
                </a:innerShdw>
              </a:effectLst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0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1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8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9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4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5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 descr="D:\Вика аттестация\Новая папка\Новая папка\IMG_20161221_0859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9600"/>
            <a:ext cx="237490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4" descr="D:\Вика аттестация\Новая папка\Новая папка\IMG_20161221_0859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050" y="2636838"/>
            <a:ext cx="2574925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5" descr="D:\Вика аттестация\Новая папка\Новая папка\IMG_20161221_09193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788988"/>
            <a:ext cx="2773363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26344" y="129406"/>
            <a:ext cx="3560462" cy="923330"/>
          </a:xfrm>
          <a:prstGeom prst="rect">
            <a:avLst/>
          </a:prstGeom>
          <a:noFill/>
        </p:spPr>
        <p:txBody>
          <a:bodyPr wrap="none">
            <a:prstTxWarp prst="textWave2">
              <a:avLst>
                <a:gd name="adj1" fmla="val 20000"/>
                <a:gd name="adj2" fmla="val -1032"/>
              </a:avLst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ru-RU" sz="8000" dirty="0">
                <a:solidFill>
                  <a:srgbClr val="FFFF00"/>
                </a:solidFill>
              </a:rPr>
              <a:t>Литература</a:t>
            </a:r>
            <a:endParaRPr lang="ru-RU" sz="80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6870" name="Picture 6" descr="D:\Вика аттестация\Новая папка (2)\be465a4c8fb66686b86008c01c2c0eb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150" y="1989138"/>
            <a:ext cx="29718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203333"/>
            <a:ext cx="7521611" cy="363176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prstTxWarp prst="textCurveDown">
              <a:avLst/>
            </a:prstTxWarp>
            <a:spAutoFit/>
            <a:scene3d>
              <a:camera prst="perspectiveContrastingLeftFacing"/>
              <a:lightRig rig="flat" dir="tl">
                <a:rot lat="0" lon="0" rev="6600000"/>
              </a:lightRig>
            </a:scene3d>
            <a:sp3d extrusionH="25400" contourW="8890">
              <a:bevelT w="38100" h="31750" prst="hardEdg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15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Спасибо за </a:t>
            </a:r>
          </a:p>
          <a:p>
            <a:pPr algn="ctr">
              <a:defRPr/>
            </a:pPr>
            <a:r>
              <a:rPr lang="ru-RU" sz="115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внимание!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1513" y="1125538"/>
            <a:ext cx="4968875" cy="33829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Палочки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Кюизенера – это счетные палочки, которые еще называют «числа в цвете», цветными палочками, цветными числами, цветными линеечками.</a:t>
            </a:r>
          </a:p>
          <a:p>
            <a:pPr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Названы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они так в честь изобретателя Джорджа Кюизенера (1891-1976) – Бельгийского учителя начальной школы. В 1952 году он опубликовал книгу «Числа и цвета»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4339" name="Picture 2" descr="D:\Вика аттестация\Новая папка (2)\46956342.llod0xfsve.W6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268760"/>
            <a:ext cx="2663825" cy="373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755650" y="1628775"/>
            <a:ext cx="7416800" cy="36718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1600" dirty="0"/>
              <a:t>Одна из важнейших задач воспитания маленького человека – развитие его ума, формирование таких мыслительных умений и способностей, которое позволяет осваивать новое. Ребенок по своей природе – исследователь, экспериментатор, с радостью и удивлением открывает для себя мир.</a:t>
            </a:r>
          </a:p>
          <a:p>
            <a:pPr>
              <a:defRPr/>
            </a:pPr>
            <a:r>
              <a:rPr lang="ru-RU" sz="1600" dirty="0"/>
              <a:t>Логико – математическое мышление детей основывается на чувственном опыте и на развитии представлений не только о количестве, но и о форме, величине, размере, о соотношениях. Формирование элементарных математических представлений является средством умственного развития ребенка, его познавательных способностей.</a:t>
            </a:r>
          </a:p>
          <a:p>
            <a:pPr>
              <a:defRPr/>
            </a:pPr>
            <a:r>
              <a:rPr lang="ru-RU" sz="1600" dirty="0"/>
              <a:t>Математика занимает большое место в системе дошкольного воспитания. Любая математическая задача на смекалку несет определенную умственную нагрузку. Умственная задача – найти путь решения – реализуется средствами игры и в игровых действиях. Одним из таких средств познания являются палочки Кюизенера.</a:t>
            </a:r>
          </a:p>
          <a:p>
            <a:pPr marL="0" indent="0"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92958" y="620688"/>
            <a:ext cx="4120039" cy="923330"/>
          </a:xfrm>
          <a:prstGeom prst="rect">
            <a:avLst/>
          </a:prstGeom>
          <a:noFill/>
        </p:spPr>
        <p:txBody>
          <a:bodyPr wrap="none">
            <a:prstTxWarp prst="textCanUp">
              <a:avLst>
                <a:gd name="adj" fmla="val 71567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Актуальность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16013" y="1412875"/>
            <a:ext cx="7343775" cy="4103688"/>
          </a:xfrm>
        </p:spPr>
        <p:txBody>
          <a:bodyPr/>
          <a:lstStyle/>
          <a:p>
            <a:pPr algn="l">
              <a:defRPr/>
            </a:pP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Познакомить с понятием числа (различать и классифицировать по цвету)</a:t>
            </a:r>
          </a:p>
          <a:p>
            <a:pPr algn="l">
              <a:defRPr/>
            </a:pP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 Подвести к осознанию </a:t>
            </a: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отношений «длиннее</a:t>
            </a: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», «выше</a:t>
            </a: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».</a:t>
            </a:r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>
              <a:defRPr/>
            </a:pP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 Познакомить с последовательностью чисел натурального ряда.</a:t>
            </a:r>
          </a:p>
          <a:p>
            <a:pPr algn="l">
              <a:defRPr/>
            </a:pP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 Осваивать прямой и обратный счет.</a:t>
            </a:r>
          </a:p>
          <a:p>
            <a:pPr algn="l">
              <a:defRPr/>
            </a:pP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 Познакомить с составом числа (из единиц двух маленьких чисел).</a:t>
            </a:r>
          </a:p>
          <a:p>
            <a:pPr algn="l">
              <a:defRPr/>
            </a:pP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 Усвоить отношения между числами (больше – меньше, больше – меньше на …, столько же).</a:t>
            </a:r>
          </a:p>
          <a:p>
            <a:pPr algn="l">
              <a:defRPr/>
            </a:pP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 Развивать творческие способности, воображение, фантазию, способности к конструированию.</a:t>
            </a:r>
          </a:p>
          <a:p>
            <a:pPr algn="l">
              <a:defRPr/>
            </a:pP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 Воспитывать через игры и упражнения с палочками настойчивость, целеустремленность, силу воли, мышление.</a:t>
            </a:r>
          </a:p>
          <a:p>
            <a:pPr algn="l"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476672"/>
            <a:ext cx="3708121" cy="1080120"/>
          </a:xfrm>
          <a:prstGeom prst="rect">
            <a:avLst/>
          </a:prstGeom>
          <a:noFill/>
        </p:spPr>
        <p:txBody>
          <a:bodyPr wrap="none">
            <a:prstTxWarp prst="textDoubleWave1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Задачи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3" descr="D:\Вика аттестация\Новая папка (2)\IMG_1757-800x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075" y="981075"/>
            <a:ext cx="6623050" cy="475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2419" y="57745"/>
            <a:ext cx="7794313" cy="923330"/>
          </a:xfrm>
          <a:prstGeom prst="rect">
            <a:avLst/>
          </a:prstGeom>
          <a:noFill/>
        </p:spPr>
        <p:txBody>
          <a:bodyPr wrap="none">
            <a:prstTxWarp prst="textDeflate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Знакомство с палочками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D:\Вика аттестация\Новая папка (2)\810957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588" y="1844675"/>
            <a:ext cx="409892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754063" y="1557338"/>
            <a:ext cx="356552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b="1" dirty="0"/>
              <a:t>Мы по лесенке шагаем</a:t>
            </a:r>
          </a:p>
          <a:p>
            <a:pPr eaLnBrk="1" hangingPunct="1"/>
            <a:r>
              <a:rPr lang="ru-RU" b="1" dirty="0"/>
              <a:t>И ступеньки все считаем.</a:t>
            </a:r>
          </a:p>
          <a:p>
            <a:pPr eaLnBrk="1" hangingPunct="1"/>
            <a:r>
              <a:rPr lang="ru-RU" b="1" dirty="0"/>
              <a:t>Все ступеньки до одной</a:t>
            </a:r>
          </a:p>
          <a:p>
            <a:pPr eaLnBrk="1" hangingPunct="1"/>
            <a:r>
              <a:rPr lang="ru-RU" b="1" dirty="0"/>
              <a:t>Знаем в лесенке цветной!</a:t>
            </a:r>
          </a:p>
          <a:p>
            <a:pPr eaLnBrk="1" hangingPunct="1"/>
            <a:r>
              <a:rPr lang="ru-RU" b="1" dirty="0"/>
              <a:t>Первая – это белый листок,</a:t>
            </a:r>
          </a:p>
          <a:p>
            <a:pPr eaLnBrk="1" hangingPunct="1"/>
            <a:r>
              <a:rPr lang="ru-RU" b="1" dirty="0"/>
              <a:t>Вторая – розовый лепесток,</a:t>
            </a:r>
          </a:p>
          <a:p>
            <a:pPr eaLnBrk="1" hangingPunct="1"/>
            <a:r>
              <a:rPr lang="ru-RU" b="1" dirty="0"/>
              <a:t>Третья – как голубой океан, четвертая – словно красный тюльпан.</a:t>
            </a:r>
          </a:p>
          <a:p>
            <a:pPr eaLnBrk="1" hangingPunct="1"/>
            <a:r>
              <a:rPr lang="ru-RU" b="1" dirty="0"/>
              <a:t>Пятая – желтый солнечный свет,</a:t>
            </a:r>
          </a:p>
          <a:p>
            <a:pPr eaLnBrk="1" hangingPunct="1"/>
            <a:r>
              <a:rPr lang="ru-RU" b="1" dirty="0"/>
              <a:t>Шестая – сиреневый яркий букет,</a:t>
            </a:r>
          </a:p>
          <a:p>
            <a:pPr eaLnBrk="1" hangingPunct="1"/>
            <a:r>
              <a:rPr lang="ru-RU" b="1" dirty="0"/>
              <a:t>Седьмая – черный пушистый кот,</a:t>
            </a:r>
          </a:p>
          <a:p>
            <a:pPr eaLnBrk="1" hangingPunct="1"/>
            <a:r>
              <a:rPr lang="ru-RU" b="1" dirty="0"/>
              <a:t>Восьмая – вкусный вишневый компот,</a:t>
            </a:r>
          </a:p>
          <a:p>
            <a:pPr eaLnBrk="1" hangingPunct="1"/>
            <a:r>
              <a:rPr lang="ru-RU" b="1" dirty="0"/>
              <a:t>Девятая – синий мой мячик,</a:t>
            </a:r>
          </a:p>
          <a:p>
            <a:pPr eaLnBrk="1" hangingPunct="1"/>
            <a:r>
              <a:rPr lang="ru-RU" b="1" dirty="0"/>
              <a:t>Десятая – оранжевый зайчик.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8640"/>
            <a:ext cx="8496944" cy="1368152"/>
          </a:xfrm>
          <a:prstGeom prst="rect">
            <a:avLst/>
          </a:prstGeom>
          <a:noFill/>
        </p:spPr>
        <p:txBody>
          <a:bodyPr>
            <a:prstTxWarp prst="textChevronInverted">
              <a:avLst/>
            </a:prstTxWarp>
            <a:spAutoFit/>
          </a:bodyPr>
          <a:lstStyle/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«Мы по лесенке шагаем И ступеньки все считаем </a:t>
            </a:r>
          </a:p>
          <a:p>
            <a:pPr algn="ctr"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Все ступеньки до одной, Знаем в лесенке цветной»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4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4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4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4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4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трелка вниз 19"/>
          <p:cNvSpPr/>
          <p:nvPr/>
        </p:nvSpPr>
        <p:spPr>
          <a:xfrm rot="7711253">
            <a:off x="6339624" y="3792448"/>
            <a:ext cx="321612" cy="11814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 rot="13968808">
            <a:off x="1847343" y="3762473"/>
            <a:ext cx="418361" cy="11814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 rot="18476770">
            <a:off x="1832802" y="1393013"/>
            <a:ext cx="447444" cy="11814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 rot="2473480">
            <a:off x="6290908" y="1277635"/>
            <a:ext cx="383168" cy="1181434"/>
          </a:xfrm>
          <a:prstGeom prst="downArrow">
            <a:avLst>
              <a:gd name="adj1" fmla="val 50000"/>
              <a:gd name="adj2" fmla="val 506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463305" y="982396"/>
            <a:ext cx="2619333" cy="923330"/>
            <a:chOff x="4061542" y="1078210"/>
            <a:chExt cx="2619333" cy="92333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061542" y="1078210"/>
              <a:ext cx="2448272" cy="694606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088587" y="1078210"/>
              <a:ext cx="25922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Художественно-эстетическое развитие</a:t>
              </a:r>
            </a:p>
            <a:p>
              <a:endParaRPr lang="ru-RU" dirty="0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2518083" y="2327019"/>
            <a:ext cx="3565066" cy="1920740"/>
            <a:chOff x="2663118" y="2425698"/>
            <a:chExt cx="3565066" cy="19207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663118" y="2425698"/>
              <a:ext cx="3565066" cy="17233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698773" y="2499779"/>
              <a:ext cx="3384376" cy="1846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Области образования в которых можно использовать палочки Кюизенера</a:t>
              </a:r>
            </a:p>
            <a:p>
              <a:endParaRPr lang="ru-RU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652120" y="982396"/>
            <a:ext cx="2160240" cy="694606"/>
            <a:chOff x="5436096" y="693270"/>
            <a:chExt cx="2160240" cy="694606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5436096" y="693270"/>
              <a:ext cx="2160240" cy="694606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08104" y="785602"/>
              <a:ext cx="1944216" cy="369332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ru-RU" dirty="0" smtClean="0"/>
                <a:t>Конструирование</a:t>
              </a:r>
              <a:endParaRPr lang="ru-RU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258533" y="4643618"/>
            <a:ext cx="3024336" cy="466515"/>
            <a:chOff x="2553738" y="4581128"/>
            <a:chExt cx="2965929" cy="504056"/>
          </a:xfrm>
          <a:solidFill>
            <a:srgbClr val="FFFF00"/>
          </a:solidFill>
        </p:grpSpPr>
        <p:sp>
          <p:nvSpPr>
            <p:cNvPr id="11" name="Прямоугольник 10"/>
            <p:cNvSpPr/>
            <p:nvPr/>
          </p:nvSpPr>
          <p:spPr>
            <a:xfrm>
              <a:off x="2553738" y="4590808"/>
              <a:ext cx="2965929" cy="494376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99793" y="4581128"/>
              <a:ext cx="2819874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Познавательное развитие</a:t>
              </a:r>
              <a:endParaRPr lang="ru-RU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29532" y="4681664"/>
            <a:ext cx="2315818" cy="504056"/>
            <a:chOff x="3142707" y="4581128"/>
            <a:chExt cx="2315818" cy="504056"/>
          </a:xfrm>
          <a:solidFill>
            <a:srgbClr val="00B050"/>
          </a:solidFill>
        </p:grpSpPr>
        <p:sp>
          <p:nvSpPr>
            <p:cNvPr id="14" name="Прямоугольник 13"/>
            <p:cNvSpPr/>
            <p:nvPr/>
          </p:nvSpPr>
          <p:spPr>
            <a:xfrm>
              <a:off x="3142707" y="4581128"/>
              <a:ext cx="2315818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59427" y="4581128"/>
              <a:ext cx="2016224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Речевое развитие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620688"/>
            <a:ext cx="7945958" cy="1200329"/>
          </a:xfrm>
          <a:prstGeom prst="rect">
            <a:avLst/>
          </a:prstGeom>
          <a:noFill/>
        </p:spPr>
        <p:txBody>
          <a:bodyPr wrap="none">
            <a:prstTxWarp prst="textDoubleWave1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Художественно-эстетическое развитие</a:t>
            </a:r>
            <a:br>
              <a:rPr lang="ru-RU" sz="3600" b="1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600" b="1" dirty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Конструирование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954088" y="1820863"/>
            <a:ext cx="7370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dirty="0"/>
              <a:t>В процессе игры у ребенка развивается восприятие и мелкая моторика</a:t>
            </a:r>
          </a:p>
        </p:txBody>
      </p:sp>
      <p:pic>
        <p:nvPicPr>
          <p:cNvPr id="20486" name="Picture 6" descr="G:\Картинки\3053271586_3a84ef5b9e_b-1024x6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113" y="2852738"/>
            <a:ext cx="3937000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7" descr="G:\Картинки\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88" y="2197100"/>
            <a:ext cx="3656012" cy="243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602" y="260648"/>
            <a:ext cx="8751819" cy="923330"/>
          </a:xfrm>
          <a:prstGeom prst="rect">
            <a:avLst/>
          </a:prstGeom>
          <a:noFill/>
        </p:spPr>
        <p:txBody>
          <a:bodyPr wrap="none">
            <a:prstTxWarp prst="textCurveDown">
              <a:avLst/>
            </a:prstTxWarp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Конструирование по памяти</a:t>
            </a:r>
          </a:p>
        </p:txBody>
      </p:sp>
      <p:pic>
        <p:nvPicPr>
          <p:cNvPr id="24582" name="Picture 6" descr="D:\Вика аттестация\Новая папка\Новая папка\IMG_20161221_0920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3436351" cy="4581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3" name="Picture 7" descr="D:\Вика аттестация\Новая папка\Новая папка\IMG_20161221_0921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68761"/>
            <a:ext cx="3294365" cy="43924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812</TotalTime>
  <Words>616</Words>
  <Application>Microsoft Office PowerPoint</Application>
  <PresentationFormat>Экран (4:3)</PresentationFormat>
  <Paragraphs>68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Galina</cp:lastModifiedBy>
  <cp:revision>66</cp:revision>
  <dcterms:created xsi:type="dcterms:W3CDTF">2014-07-06T18:18:01Z</dcterms:created>
  <dcterms:modified xsi:type="dcterms:W3CDTF">2019-12-18T08:11:20Z</dcterms:modified>
</cp:coreProperties>
</file>