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handoutMasterIdLst>
    <p:handoutMasterId r:id="rId12"/>
  </p:handoutMasterIdLst>
  <p:sldIdLst>
    <p:sldId id="256" r:id="rId2"/>
    <p:sldId id="267" r:id="rId3"/>
    <p:sldId id="268" r:id="rId4"/>
    <p:sldId id="269" r:id="rId5"/>
    <p:sldId id="270" r:id="rId6"/>
    <p:sldId id="259" r:id="rId7"/>
    <p:sldId id="266" r:id="rId8"/>
    <p:sldId id="258" r:id="rId9"/>
    <p:sldId id="271" r:id="rId10"/>
    <p:sldId id="272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 Microsoft Office" initials="ПMO" lastIdx="1" clrIdx="0">
    <p:extLst>
      <p:ext uri="{19B8F6BF-5375-455C-9EA6-DF929625EA0E}">
        <p15:presenceInfo xmlns:p15="http://schemas.microsoft.com/office/powerpoint/2012/main" userId="Пользователь Microsoft Offic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756"/>
    <p:restoredTop sz="94665"/>
  </p:normalViewPr>
  <p:slideViewPr>
    <p:cSldViewPr snapToGrid="0" snapToObjects="1">
      <p:cViewPr varScale="1">
        <p:scale>
          <a:sx n="114" d="100"/>
          <a:sy n="114" d="100"/>
        </p:scale>
        <p:origin x="23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8D134A3C-2174-B944-8028-914D66C7CA3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078AD5A3-B6A1-F74C-9CA4-1F1B4D838E0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2230BC-07CB-9441-9C73-361FE91AB962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7BD20EB-1567-EC4C-8DD8-A021540C788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C928229-703E-2345-84DC-189B2422D3C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68B416-80CD-6441-AA19-4A76C84C62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78658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85DF6D-23ED-1746-B80B-03DE9FD147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84E1218-30B5-9F4F-8126-9D245A369A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F165425-B3C7-9F44-9B24-DD50FCEDA1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2C827-1774-5944-841E-9D82F085F475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9E1F046-3D9F-474D-98C6-06C5EDCFA6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BD152BD-2C5E-3041-83BE-353FA433C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65695-6C22-E040-A3FA-1473A7429A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5602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E548AB-9DF5-A540-9031-9125BD3EB5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87F4FD5-DB17-7B43-B9F4-FC04D8C291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7A433CC-C1EB-5C4A-B9FC-2D6FFF9541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2C827-1774-5944-841E-9D82F085F475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AD67324-EB17-4645-99C4-58DA9B2C5C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466577E-3D33-AA4E-AB06-205AC7A968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65695-6C22-E040-A3FA-1473A7429A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6329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F4FE93A8-0519-774B-A7D9-1D09064B9E3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0CA1459-9E8F-0249-8A91-D2715D1702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74073CC-928D-D042-A8E0-0F4A45A69A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2C827-1774-5944-841E-9D82F085F475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CE7B53A-BDA0-3D44-9B72-6A00F2A69F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7C0DC17-5EF9-634F-A98E-25EBBA5841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65695-6C22-E040-A3FA-1473A7429A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7820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5E24DB-E85E-0840-863B-9A5551B76C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A1AB3A7-65A5-E94B-A0FF-C375482916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8A010D5-0818-2241-90F8-D1627231BF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2C827-1774-5944-841E-9D82F085F475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EBFFE05-BFAD-AA40-898E-D271B5FBE7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8AF803A-F027-024C-B45F-4704B4C5EE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65695-6C22-E040-A3FA-1473A7429A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0780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024836-4154-B747-B28E-9F976F03BE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4F29C69-2A70-134E-B60F-6CC1B335CD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EB6A7AF-FF55-F346-A5F5-6ABCA59C5B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2C827-1774-5944-841E-9D82F085F475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8379BE1-2833-5544-A43A-7BED5C8F27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0846B88-A899-1543-A98E-A738BA393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65695-6C22-E040-A3FA-1473A7429A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2602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3D42C5-55FE-3C4A-B9CC-BDB2E95E06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2EFBAEF-6F20-0F44-B550-FA7676B60EF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50112DB-D201-E947-B686-F6C5E364D6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0B40933-DB57-0741-BD84-DC5F6A696C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2C827-1774-5944-841E-9D82F085F475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FCCBCB8-B0EA-DA4F-9ADC-B8F0E4F591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66308CF-209F-1D47-BB2C-6712BA138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65695-6C22-E040-A3FA-1473A7429A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5925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DC3A1C-9C0F-F54B-9349-D9EE1053C4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3D2499F-5EA1-9340-B800-5EEC45030A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1533545-CA4D-6F41-B97C-26DD758B06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D452D97A-5CEF-9E4E-8A79-F813D76F0C7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51C57C0-1CC0-8549-B692-765AD0E48C5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93EB1D75-B713-4A4F-87EC-B36564A85C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2C827-1774-5944-841E-9D82F085F475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013649D5-4F61-2B4A-8F23-939C33D67A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8B933B81-005F-AE43-91F7-8D28CFBC8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65695-6C22-E040-A3FA-1473A7429A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2341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8DB27C-A74D-CF47-98C9-25A0F7C05C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653AE202-EC4C-404D-8AC6-16E2AC59C2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2C827-1774-5944-841E-9D82F085F475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179D6F7-9B98-3348-97CC-35B96E722F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BF6D3C4-6721-6448-8330-94615A187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65695-6C22-E040-A3FA-1473A7429A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5593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C9426A82-1316-1B4B-B520-C65074EC87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2C827-1774-5944-841E-9D82F085F475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AFA5915D-028E-8948-A2E0-E635AB9F14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B67A94E-CDBF-554C-BF99-4FEE856455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65695-6C22-E040-A3FA-1473A7429A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2920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A786893-7EEB-7C44-984B-A94FDD5C52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5C04E60-9A08-2042-B33A-B6630C55B2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B77CE4D-6675-2E4A-B0BA-9956C36AEC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1044147-D21A-C74F-BF75-EE09453DE5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2C827-1774-5944-841E-9D82F085F475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8DD7484-2815-EC4E-95B5-372978DF8A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9C90C27-B0B0-744F-A0CA-F458D0ABE8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65695-6C22-E040-A3FA-1473A7429A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3244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0B22F7-BEBF-E544-8608-6547F8E5B7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98DB90A5-4511-9B41-9CC9-BC59A7A3CCC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6701D8F-2898-5B46-8CE4-B279D875AA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E3B9F3D-2730-1545-8479-9168A0255F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2C827-1774-5944-841E-9D82F085F475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632A380-9F5A-104E-A80F-FA9E4DE2DC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FD2C204-91ED-5F41-A914-CC03212C25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65695-6C22-E040-A3FA-1473A7429A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0707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910E27-590C-E045-BA17-2A7CF9EBEA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6CD5883-1FA2-0840-983F-07F8E64507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B1BC6C6-AFE3-C041-B950-768C86DC50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42C827-1774-5944-841E-9D82F085F475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187E4CB-0BFC-A442-8477-E9E847D04C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F368BF2-6A16-564F-982F-A94F97F7F1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865695-6C22-E040-A3FA-1473A7429A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9404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google.com/imgres?imgurl=https%3A%2F%2Fwww.culture.ru%2Fstorage%2Fimages%2Fde17fed64e83dd46e62a4fb4dc40a11c%2F5906831cab8e8004efe71ed159e2eba6.jpeg&amp;imgrefurl=https%3A%2F%2Fwww.culture.ru%2Fevents%2F494247%2Fvystavka-detskie-knigi-o-prirode-kotorye-uchat-dobrote&amp;docid=3KH7foFAZAvDlM&amp;tbnid=lkjeYTep8I-ODM%3A&amp;vet=10ahUKEwj0gPyPkJXmAhWm-ioKHTboB_kQMwiRBChCMEI..i&amp;w=736&amp;h=420&amp;client=safari&amp;bih=862&amp;biw=1440&amp;q=%D0%B4%D0%B5%D1%82%D1%81%D0%BA%D0%B8%D0%B5%20%D0%BA%D0%BD%D0%B8%D0%B3%D0%B8&amp;ved=0ahUKEwj0gPyPkJXmAhWm-ioKHTboB_kQMwiRBChCMEI&amp;iact=mrc&amp;uact=8" TargetMode="External"/><Relationship Id="rId3" Type="http://schemas.openxmlformats.org/officeDocument/2006/relationships/image" Target="../media/image17.jpeg"/><Relationship Id="rId7" Type="http://schemas.openxmlformats.org/officeDocument/2006/relationships/image" Target="../media/image19.jpeg"/><Relationship Id="rId2" Type="http://schemas.openxmlformats.org/officeDocument/2006/relationships/hyperlink" Target="https://www.google.com/imgres?imgurl=https%3A%2F%2Fimg3.labirint.ru%2Frc%2F476953f7409cd7ae4a0f034ddf1b7d7c%2F594x918%2Fbooks69%2F688345%2Fcover.jpg%3F1557663907&amp;imgrefurl=https%3A%2F%2Fwww.labirint.ru%2Fbooks%2F688345%2F&amp;docid=HXOE62FxHITlbM&amp;tbnid=N83eh8WqZ95KPM%3A&amp;vet=10ahUKEwjhn5CUj5XmAhVt-yoKHTeTA2oQMwiDAignMCc..i&amp;w=594&amp;h=778&amp;client=safari&amp;bih=862&amp;biw=1440&amp;q=%D1%83%D1%87%D0%B5%D0%B1%D0%BD%D0%B8%D0%BA%D0%B8%20%D0%B4%D0%BB%D1%8F%201%20%D0%BA%D0%BB%D0%B0%D1%81%D1%81%D0%B0%20%D0%9F%D0%B5%D1%80%D1%81%D0%BF%D0%B5%D0%BA%D1%82%D0%B8%D0%B2%D0%B0&amp;ved=0ahUKEwjhn5CUj5XmAhVt-yoKHTeTA2oQMwiDAignMCc&amp;iact=mrc&amp;uact=8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google.com/imgres?imgurl=https%3A%2F%2Fbakalawr.ru%2Fimg_catalog%2Fbig%2F699.jpg&amp;imgrefurl=https%3A%2F%2Fbakalawr.ru%2Fgood%2F699%2F&amp;docid=SfzqgsCHwy6h1M&amp;tbnid=fkvlbNajLBFglM%3A&amp;vet=12ahUKEwjs_f7Xj5XmAhUQmIsKHXyqBb04ZBAzKBIwEnoECAEQGA..i&amp;w=230&amp;h=265&amp;client=safari&amp;bih=862&amp;biw=1440&amp;q=%D1%83%D1%87%D0%B5%D0%B1%D0%BD%D0%B8%D0%BA%D0%B8%20%D0%B4%D0%BB%D1%8F%201%20%D0%BA%D0%BB%D0%B0%D1%81%D1%81%D0%B0%20%D0%9F%D0%B5%D1%80%D1%81%D0%BF%D0%B5%D0%BA%D1%82%D0%B8%D0%B2%D0%B0&amp;ved=2ahUKEwjs_f7Xj5XmAhUQmIsKHXyqBb04ZBAzKBIwEnoECAEQGA&amp;iact=mrc&amp;uact=8" TargetMode="External"/><Relationship Id="rId11" Type="http://schemas.openxmlformats.org/officeDocument/2006/relationships/hyperlink" Target="https://www.google.com/imgres?imgurl=http%3A%2F%2Fi.otzovik.com%2Fobjects%2Fb%2F480000%2F476257.png&amp;imgrefurl=https%3A%2F%2Fotzovik.com%2Freviews%2Fdetskie_knigi_serii_knigi-moi_druzya-izdatelstvo_eksmo%2F&amp;docid=KDna9PkfLW8nvM&amp;tbnid=FxkNtbe128131M%3A&amp;vet=10ahUKEwj0gPyPkJXmAhWm-ioKHTboB_kQMwiTBChDMEM..i&amp;w=250&amp;h=250&amp;client=safari&amp;bih=862&amp;biw=1440&amp;q=%D0%B4%D0%B5%D1%82%D1%81%D0%BA%D0%B8%D0%B5%20%D0%BA%D0%BD%D0%B8%D0%B3%D0%B8&amp;ved=0ahUKEwj0gPyPkJXmAhWm-ioKHTboB_kQMwiTBChDMEM&amp;iact=mrc&amp;uact=8" TargetMode="External"/><Relationship Id="rId5" Type="http://schemas.openxmlformats.org/officeDocument/2006/relationships/image" Target="../media/image18.jpeg"/><Relationship Id="rId10" Type="http://schemas.openxmlformats.org/officeDocument/2006/relationships/image" Target="../media/image20.jpeg"/><Relationship Id="rId4" Type="http://schemas.openxmlformats.org/officeDocument/2006/relationships/hyperlink" Target="https://www.google.com/imgres?imgurl=https%3A%2F%2Fbakalawr.ru%2Fimg_catalog%2Fbig%2F698.jpg&amp;imgrefurl=https%3A%2F%2Fbakalawr.ru%2Fgood%2F698%2F&amp;docid=DvqrhjD72elNbM&amp;tbnid=7iz4HZOa5WBhyM%3A&amp;vet=10ahUKEwjhn5CUj5XmAhVt-yoKHTeTA2oQMwigAig9MD0..i&amp;w=230&amp;h=281&amp;itg=1&amp;client=safari&amp;bih=862&amp;biw=1440&amp;q=%D1%83%D1%87%D0%B5%D0%B1%D0%BD%D0%B8%D0%BA%D0%B8%20%D0%B4%D0%BB%D1%8F%201%20%D0%BA%D0%BB%D0%B0%D1%81%D1%81%D0%B0%20%D0%9F%D0%B5%D1%80%D1%81%D0%BF%D0%B5%D0%BA%D1%82%D0%B8%D0%B2%D0%B0&amp;ved=0ahUKEwjhn5CUj5XmAhVt-yoKHTeTA2oQMwigAig9MD0&amp;iact=mrc&amp;uact=8" TargetMode="External"/><Relationship Id="rId9" Type="http://schemas.openxmlformats.org/officeDocument/2006/relationships/hyperlink" Target="https://www.google.com/search?q=%D0%B4%D0%B5%D1%82%D1%81%D0%BA%D0%B8%D0%B5+%D0%BA%D0%BD%D0%B8%D0%B3%D0%B8&amp;client=safari&amp;rls=en&amp;source=lnms&amp;tbm=isch&amp;sa=X&amp;ved=2ahUKEwjhx-6OkJXmAhUQxosKHQLdDb4Q_AUoAXoECA0QAw&amp;biw=1440&amp;bih=862&amp;dpr=2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google.com/imgres?imgurl=http%3A%2F%2Fageiron.ru%2Fwp-content%2Fuploads%2F2013%2F08%2Fshumer2.jpg&amp;imgrefurl=http%3A%2F%2Fageiron.ru%2Fbyit-proshlogo%2Ftablichki-iz-shumera-osnovyi-meditsinyi&amp;docid=i3RpJjQ_OGDvDM&amp;tbnid=jHGKhXEpmEPunM%3A&amp;vet=10ahUKEwi5spXWgZXmAhWSmIsKHQCYBPkQMwhvKBkwGQ..i&amp;w=900&amp;h=592&amp;client=safari&amp;bih=562&amp;biw=800&amp;q=%D0%BA%D0%BB%D0%B8%D0%BD%D0%BE%D0%BF%D0%B8%D1%81%D1%8C%20%D0%B2%20%D0%BC%D0%B5%D1%81%D0%BE%D0%BF%D0%BE%D1%82%D0%B0%D0%BC%D0%B8%D0%B8&amp;ved=0ahUKEwi5spXWgZXmAhWSmIsKHQCYBPkQMwhvKBkwGQ&amp;iact=mrc&amp;uact=8" TargetMode="External"/><Relationship Id="rId3" Type="http://schemas.openxmlformats.org/officeDocument/2006/relationships/image" Target="../media/image1.jpeg"/><Relationship Id="rId7" Type="http://schemas.openxmlformats.org/officeDocument/2006/relationships/image" Target="../media/image2.jpeg"/><Relationship Id="rId2" Type="http://schemas.openxmlformats.org/officeDocument/2006/relationships/hyperlink" Target="https://www.google.com/imgres?imgurl=https%3A%2F%2Fi.pinimg.com%2Foriginals%2F1f%2F3f%2F00%2F1f3f00fb98521c77e62136ef313caf32.jpg&amp;imgrefurl=https%3A%2F%2Fwww.pinterest.com%2Fpin%2F485474034808028911%2F&amp;docid=XDB15Sw3PV85vM&amp;tbnid=xWMB1h95ljNM_M%3A&amp;vet=10ahUKEwi5spXWgZXmAhWSmIsKHQCYBPkQMwhOKAcwBw..i&amp;w=800&amp;h=433&amp;client=safari&amp;bih=562&amp;biw=800&amp;q=%D0%BA%D0%BB%D0%B8%D0%BD%D0%BE%D0%BF%D0%B8%D1%81%D1%8C%20%D0%B2%20%D0%BC%D0%B5%D1%81%D0%BE%D0%BF%D0%BE%D1%82%D0%B0%D0%BC%D0%B8%D0%B8&amp;ved=0ahUKEwi5spXWgZXmAhWSmIsKHQCYBPkQMwhOKAcwBw&amp;iact=mrc&amp;uact=8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farta.livejournal.com/32840.html" TargetMode="External"/><Relationship Id="rId5" Type="http://schemas.openxmlformats.org/officeDocument/2006/relationships/hyperlink" Target="https://www.google.com/imgres?imgurl=https%3A%2F%2Fpics.livejournal.com%2Ffarta%2Fpic%2F000z282b%2Fs640x480&amp;imgrefurl=https%3A%2F%2Ffarta.livejournal.com%2F32840.html&amp;docid=utgUOXZTO4niOM&amp;tbnid=fqI1YNuRYJzxzM%3A&amp;vet=10ahUKEwi5spXWgZXmAhWSmIsKHQCYBPkQMwhuKBgwGA..i&amp;w=498&amp;h=640&amp;client=safari&amp;bih=562&amp;biw=800&amp;q=%D0%BA%D0%BB%D0%B8%D0%BD%D0%BE%D0%BF%D0%B8%D1%81%D1%8C%20%D0%B2%20%D0%BC%D0%B5%D1%81%D0%BE%D0%BF%D0%BE%D1%82%D0%B0%D0%BC%D0%B8%D0%B8&amp;ved=0ahUKEwi5spXWgZXmAhWSmIsKHQCYBPkQMwhuKBgwGA&amp;iact=mrc&amp;uact=8" TargetMode="External"/><Relationship Id="rId4" Type="http://schemas.openxmlformats.org/officeDocument/2006/relationships/hyperlink" Target="https://www.google.com/imgres?imgurl=https%3A%2F%2Fsitekid.ru%2Fimgn%2F40%2F18.jpg&amp;imgrefurl=https%3A%2F%2Fsitekid.ru%2Fistoriya%2Fslovar%2Fklinopis.html&amp;docid=9KQt1EwNa2P_HM&amp;tbnid=NQzFkikkttZubM%3A&amp;vet=10ahUKEwi5spXWgZXmAhWSmIsKHQCYBPkQMwhPKAgwCA..i&amp;w=395&amp;h=579&amp;client=safari&amp;bih=562&amp;biw=800&amp;q=%D0%BA%D0%BB%D0%B8%D0%BD%D0%BE%D0%BF%D0%B8%D1%81%D1%8C%20%D0%B2%20%D0%BC%D0%B5%D1%81%D0%BE%D0%BF%D0%BE%D1%82%D0%B0%D0%BC%D0%B8%D0%B8&amp;ved=0ahUKEwi5spXWgZXmAhWSmIsKHQCYBPkQMwhPKAgwCA&amp;iact=mrc&amp;uact=8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imgres?imgurl=http%3A%2F%2Fs44.radikal.ru%2Fi106%2F0903%2Fed%2F08b2138cd709.jpg&amp;imgrefurl=https%3A%2F%2Fhumus.livejournal.com%2F1093391.html&amp;docid=Ewyf-Dyz7ypebM&amp;tbnid=coSgR27lNXOIVM%3A&amp;vet=10ahUKEwiogpOkhJXmAhWPw6YKHQD_BdcQMwjvASgEMAQ..i&amp;w=2474&amp;h=1704&amp;client=safari&amp;bih=862&amp;biw=1440&amp;q=%D0%BA%D0%BD%D0%B8%D0%B3%D0%B8%20%D0%B4%D1%80%D0%B5%D0%B2%D0%BD%D0%B5%D0%B3%D0%BE%20%D0%B5%D0%B3%D0%B8%D0%BF%D1%82%D0%B0&amp;ved=0ahUKEwiogpOkhJXmAhWPw6YKHQD_BdcQMwjvASgEMAQ&amp;iact=mrc&amp;uact=8" TargetMode="External"/><Relationship Id="rId2" Type="http://schemas.openxmlformats.org/officeDocument/2006/relationships/hyperlink" Target="https://www.google.com/imgres?imgurl=http%3A%2F%2Fageiron.ru%2Fwp-content%2Fuploads%2F2013%2F08%2Fshumer2.jpg&amp;imgrefurl=http%3A%2F%2Fageiron.ru%2Fbyit-proshlogo%2Ftablichki-iz-shumera-osnovyi-meditsinyi&amp;docid=i3RpJjQ_OGDvDM&amp;tbnid=jHGKhXEpmEPunM%3A&amp;vet=10ahUKEwi5spXWgZXmAhWSmIsKHQCYBPkQMwhvKBkwGQ..i&amp;w=900&amp;h=592&amp;client=safari&amp;bih=562&amp;biw=800&amp;q=%D0%BA%D0%BB%D0%B8%D0%BD%D0%BE%D0%BF%D0%B8%D1%81%D1%8C%20%D0%B2%20%D0%BC%D0%B5%D1%81%D0%BE%D0%BF%D0%BE%D1%82%D0%B0%D0%BC%D0%B8%D0%B8&amp;ved=0ahUKEwi5spXWgZXmAhWSmIsKHQCYBPkQMwhvKBkwGQ&amp;iact=mrc&amp;uact=8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google.com/imgres?imgurl=https%3A%2F%2Fwildkitti13.files.wordpress.com%2F2011%2F07%2Fkniga.jpg&amp;imgrefurl=https%3A%2F%2Fwildkitti13.wordpress.com%2F2011%2F07%2F27%2F%25D0%25B4%25D1%2580%25D0%25B5%25D0%25B2%25D0%25BD%25D0%25B8%25D0%25B9-%25D0%25B5%25D0%25B3%25D0%25B8%25D0%25BF%25D0%25B5%25D1%2582-%25D0%25B8%25D0%25BA%25D0%25BD%25D0%25B8%25D0%25B3%25D0%25B0-%25D0%25BC%25D0%25B5%25D1%2580%25D1%2582%25D0%25B2%25D1%258B%25D1%2585-%25D0%25B2%25D0%25B5%25D0%25BB%25D0%25B8%25D1%2587%2F&amp;docid=zrWAnjaNIu9bSM&amp;tbnid=t3LnZdFncGHwEM%3A&amp;vet=10ahUKEwiogpOkhJXmAhWPw6YKHQD_BdcQMwjwASgFMAU..i&amp;w=946&amp;h=1099&amp;client=safari&amp;bih=862&amp;biw=1440&amp;q=%D0%BA%D0%BD%D0%B8%D0%B3%D0%B8%20%D0%B4%D1%80%D0%B5%D0%B2%D0%BD%D0%B5%D0%B3%D0%BE%20%D0%B5%D0%B3%D0%B8%D0%BF%D1%82%D0%B0&amp;ved=0ahUKEwiogpOkhJXmAhWPw6YKHQD_BdcQMwjwASgFMAU&amp;iact=mrc&amp;uact=8" TargetMode="Externa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www.google.com/imgres?imgurl=https%3A%2F%2Fazialand.ru%2Fwp-content%2Fuploads%2F2015%2F05%2Fv-drevnem-kitae.jpg&amp;imgrefurl=https%3A%2F%2Fazialand.ru%2Fvelikie-izobreteniya-v-kitae%2F&amp;docid=2svkP8kc8aQHTM&amp;tbnid=X7uYumxiKtaAtM%3A&amp;vet=10ahUKEwjV9-HlhpXmAhVO2aYKHd6ZCTEQMwhVKAgwCA..i&amp;w=501&amp;h=363&amp;client=safari&amp;bih=862&amp;biw=1440&amp;q=%D0%BF%D0%B5%D1%80%D0%B2%D1%8B%D0%B5%20%D0%BA%D0%BD%D0%B8%D0%B3%D0%B8%20%D0%BA%D0%B8%D1%82%D0%B0%D1%8F&amp;ved=0ahUKEwjV9-HlhpXmAhVO2aYKHd6ZCTEQMwhVKAgwCA&amp;iact=mrc&amp;uact=8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hyperlink" Target="https://www.google.com/imgres?imgurl=http%3A%2F%2Fhistory-of-world.ru%2Fwp-content%2Fuploads%2F2017%2F02%2F%25D0%25B7%25D0%25B0%25D0%25B3%25D1%2580%25D1%2583%25D0%25B6%25D0%25B5%25D0%25BD%25D0%25BD%25D0%25BE%25D0%25B5-73.jpg&amp;imgrefurl=http%3A%2F%2Fhistory-of-world.ru%2Fdrevnie-knigi-kitaya.html&amp;docid=D4yjaLCedChpUM&amp;tbnid=Tay1ohkbjTdtIM%3A&amp;vet=10ahUKEwjV9-HlhpXmAhVO2aYKHd6ZCTEQMwhQKAMwAw..i&amp;w=264&amp;h=191&amp;client=safari&amp;bih=862&amp;biw=1440&amp;q=%D0%BF%D0%B5%D1%80%D0%B2%D1%8B%D0%B5%20%D0%BA%D0%BD%D0%B8%D0%B3%D0%B8%20%D0%BA%D0%B8%D1%82%D0%B0%D1%8F&amp;ved=0ahUKEwjV9-HlhpXmAhVO2aYKHd6ZCTEQMwhQKAMwAw&amp;iact=mrc&amp;uact=8" TargetMode="External"/><Relationship Id="rId4" Type="http://schemas.openxmlformats.org/officeDocument/2006/relationships/hyperlink" Target="https://www.google.com/imgres?imgurl=http%3A%2F%2Fimages.myshared.ru%2F4%2F284250%2Fslide_4.jpg&amp;imgrefurl=http%3A%2F%2Fwww.myshared.ru%2Fslide%2F284250%2F&amp;docid=qT7Rq2oQU49ACM&amp;tbnid=4Z_3ANj3dz-4VM%3A&amp;vet=10ahUKEwjV9-HlhpXmAhVO2aYKHd6ZCTEQMwhWKAkwCQ..i&amp;w=800&amp;h=600&amp;client=safari&amp;bih=862&amp;biw=1440&amp;q=%D0%BF%D0%B5%D1%80%D0%B2%D1%8B%D0%B5%20%D0%BA%D0%BD%D0%B8%D0%B3%D0%B8%20%D0%BA%D0%B8%D1%82%D0%B0%D1%8F&amp;ved=0ahUKEwjV9-HlhpXmAhVO2aYKHd6ZCTEQMwhWKAkwCQ&amp;iact=mrc&amp;uact=8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google.com/imgres?imgurl=https%3A%2F%2Fuznayvse.ru%2Fimages%2Fcontent%2F2017%2F4%2Fuzn_14933837975.jpg&amp;imgrefurl=https%3A%2F%2Fuznayvse.ru%2Finteresting-facts%2Fsamaya-pervaya-kniga-v-mire.html&amp;docid=Q3ssycA_JjKIvM&amp;tbnid=yvWorrT24tk1dM%3A&amp;vet=10ahUKEwit583_iZXmAhUw_SoKHaPSCUoQMwiNASg1MDU..i&amp;w=560&amp;h=563&amp;client=safari&amp;bih=862&amp;biw=1440&amp;q=%D0%BF%D0%B5%D1%80%D0%B2%D1%8B%D0%B5%20%D0%BA%D0%BD%D0%B8%D0%B3%D0%B8%20%D0%BD%D0%B0%20%D1%80%D1%83%D1%81%D0%B8%20%D0%BF%D0%B5%D1%80%D0%B3%D0%B0%D0%BC%D0%B5%D0%BD%D1%82%20%D0%B1%D0%B5%D1%80%D0%B5%D1%81%D1%82%D0%B0&amp;ved=0ahUKEwit583_iZXmAhUw_SoKHaPSCUoQMwiNASg1MDU&amp;iact=mrc&amp;uact=8" TargetMode="External"/><Relationship Id="rId3" Type="http://schemas.openxmlformats.org/officeDocument/2006/relationships/image" Target="../media/image6.jpeg"/><Relationship Id="rId7" Type="http://schemas.openxmlformats.org/officeDocument/2006/relationships/image" Target="../media/image7.jpeg"/><Relationship Id="rId2" Type="http://schemas.openxmlformats.org/officeDocument/2006/relationships/hyperlink" Target="https://www.google.com/imgres?imgurl=https%3A%2F%2Fstatic.kulturologia.ru%2Ffiles%2Fu22291%2Fpismo-2.jpg&amp;imgrefurl=https%3A%2F%2Fkulturologia.ru%2Fblogs%2F080218%2F37767%2F&amp;docid=CPU1oXisHNpYIM&amp;tbnid=_GarLWeMTXt8vM%3A&amp;vet=10ahUKEwit583_iZXmAhUw_SoKHaPSCUoQMwhbKBAwEA..i&amp;w=700&amp;h=353&amp;client=safari&amp;bih=862&amp;biw=1440&amp;q=%D0%BF%D0%B5%D1%80%D0%B2%D1%8B%D0%B5%20%D0%BA%D0%BD%D0%B8%D0%B3%D0%B8%20%D0%BD%D0%B0%20%D1%80%D1%83%D1%81%D0%B8%20%D0%BF%D0%B5%D1%80%D0%B3%D0%B0%D0%BC%D0%B5%D0%BD%D1%82%20%D0%B1%D0%B5%D1%80%D0%B5%D1%81%D1%82%D0%B0&amp;ved=0ahUKEwit583_iZXmAhUw_SoKHaPSCUoQMwhbKBAwEA&amp;iact=mrc&amp;uact=8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livemaster.ru/topic/2572791-kogda-na-rusi-poyavilis-pervye-knigi-i-pervaya-azbuka" TargetMode="External"/><Relationship Id="rId5" Type="http://schemas.openxmlformats.org/officeDocument/2006/relationships/hyperlink" Target="https://www.google.com/imgres?imgurl=https%3A%2F%2Fcs6.livemaster.ru%2Fstorage%2Ff8%2F05%2Ffade34d79d00973381d34ece64h0.jpg&amp;imgrefurl=https%3A%2F%2Fwww.livemaster.ru%2Ftopic%2F2572791-kogda-na-rusi-poyavilis-pervye-knigi-i-pervaya-azbuka&amp;docid=hzXSMpkNJtzr1M&amp;tbnid=WYqpRAMTfoCMXM%3A&amp;vet=10ahUKEwit583_iZXmAhUw_SoKHaPSCUoQMwiMASg0MDQ..i&amp;w=1000&amp;h=1000&amp;client=safari&amp;bih=862&amp;biw=1440&amp;q=%D0%BF%D0%B5%D1%80%D0%B2%D1%8B%D0%B5%20%D0%BA%D0%BD%D0%B8%D0%B3%D0%B8%20%D0%BD%D0%B0%20%D1%80%D1%83%D1%81%D0%B8%20%D0%BF%D0%B5%D1%80%D0%B3%D0%B0%D0%BC%D0%B5%D0%BD%D1%82%20%D0%B1%D0%B5%D1%80%D0%B5%D1%81%D1%82%D0%B0&amp;ved=0ahUKEwit583_iZXmAhUw_SoKHaPSCUoQMwiMASg0MDQ&amp;iact=mrc&amp;uact=8" TargetMode="External"/><Relationship Id="rId4" Type="http://schemas.openxmlformats.org/officeDocument/2006/relationships/hyperlink" Target="https://www.google.com/imgres?imgurl=https%3A%2F%2Fperstni.com%2Fwp-content%2Fuploads%2F2015%2F12%2FC6Rsm_croper_ru.jpeg&amp;imgrefurl=https%3A%2F%2Fperstni.com%2Fmagazine%2Fhistory%2Fchem-i-na-chem-pisali-v-drevney-rusi.html&amp;docid=tULH3U1wFBYq-M&amp;tbnid=hyhrkaR-XDwV-M%3A&amp;vet=10ahUKEwit583_iZXmAhUw_SoKHaPSCUoQMwhcKBEwEQ..i&amp;w=600&amp;h=225&amp;client=safari&amp;bih=862&amp;biw=1440&amp;q=%D0%BF%D0%B5%D1%80%D0%B2%D1%8B%D0%B5%20%D0%BA%D0%BD%D0%B8%D0%B3%D0%B8%20%D0%BD%D0%B0%20%D1%80%D1%83%D1%81%D0%B8%20%D0%BF%D0%B5%D1%80%D0%B3%D0%B0%D0%BC%D0%B5%D0%BD%D1%82%20%D0%B1%D0%B5%D1%80%D0%B5%D1%81%D1%82%D0%B0&amp;ved=0ahUKEwit583_iZXmAhUw_SoKHaPSCUoQMwhcKBEwEQ&amp;iact=mrc&amp;uact=8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imgres?imgurl=https%3A%2F%2Fimg.rl0.ru%2F8970da750983c7bfe94d63ec4247dde9%2Fc615x400i%2Fnews.rambler.ru%2Fimg%2F2017%2F12%2F30073033.919614.6845.jpeg&amp;imgrefurl=https%3A%2F%2Fnews.rambler.ru%2Fother%2F38804562-pochemu-moskovskiy-pervopechatnik-ivan-fedorov-bezhal-na-ukrainu%2F&amp;docid=AicW8cWETieedM&amp;tbnid=0kmqdajZcxmi_M%3A&amp;vet=10ahUKEwi3h9XsvoPmAhXho4sKHYnIC-8QMwhJKAAwAA..i&amp;w=500&amp;h=400&amp;client=safari&amp;bih=862&amp;biw=1440&amp;q=%D0%BF%D0%B5%D1%80%D0%B2%D0%BE%D0%BF%D0%B5%D1%87%D0%B0%D1%82%D0%BD%D0%B8%D0%BA%20%D0%B8%D0%B2%D0%B0%D0%BD%20%D1%84%D1%91%D0%B4%D0%BE%D1%80%D0%BE%D0%B2&amp;ved=0ahUKEwi3h9XsvoPmAhXho4sKHYnIC-8QMwhJKAAwAA&amp;iact=mrc&amp;uact=8" TargetMode="External"/><Relationship Id="rId2" Type="http://schemas.openxmlformats.org/officeDocument/2006/relationships/hyperlink" Target="https://www.google.com/search?client=safari&amp;rls=en&amp;biw=1440&amp;bih=862&amp;tbm=isch&amp;sa=1&amp;ei=Lc3aXZ2DH8zMrgTik5r4Dw&amp;q=%D0%BF%D0%B5%D1%80%D0%B2%D0%BE%D0%BF%D0%B5%D1%87%D0%B0%D1%82%D0%BD%D0%B8%D0%BA+%D0%B8%D0%B2%D0%B0%D0%BD+%D1%84%D1%91%D0%B4%D0%BE%D1%80%D0%BE%D0%B2&amp;oq=%D0%BF%D0%B5%D1%80%D0%B2%D0%BE%D0%BF%D0%B5%D1%87%D0%B0%D1%82%D0%BD%D0%B8%D0%BA+&amp;gs_l=img.1.0.0l2j0i5i30j0i24l7.131556.137300..138666...1.0..0.54.810.20......0....1..gws-wiz-img.......0i67j0i8i30j0i131.F5qLGLWR1C4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hyperlink" Target="https://histrf.ru/biblioteka/b/piervopiechatnik-istoriia-ivana-fiedorova" TargetMode="External"/><Relationship Id="rId7" Type="http://schemas.openxmlformats.org/officeDocument/2006/relationships/hyperlink" Target="https://www.google.com/url?sa=i&amp;rct=j&amp;q=&amp;esrc=s&amp;source=images&amp;cd=&amp;ved=0ahUKEwi3h9XsvoPmAhXho4sKHYnIC-8QMwi8ASheMF4&amp;url=https%3A%2F%2Fchebaki.ru%2Fivan-fedorov-o-roli-v-razvitii-knigopechataniya-istoriya-knigi%2F&amp;psig=AOvVaw1_ZRb6qxliBWl2ExPW-N_s&amp;ust=1574707001490300&amp;ictx=3&amp;uact=3" TargetMode="External"/><Relationship Id="rId2" Type="http://schemas.openxmlformats.org/officeDocument/2006/relationships/hyperlink" Target="https://www.google.com/imgres?imgurl=https%3A%2F%2Fhistrf.ru%2Fuploads%2Fmedia%2Fdefault%2F0001%2F65%2F1e737dbd6e0705d8d15087e95f723621d45b8714.jpeg&amp;imgrefurl=https%3A%2F%2Fhistrf.ru%2Fbiblioteka%2Fb%2Fpiervopiechatnik-istoriia-ivana-fiedorova&amp;docid=iv-MnGifYG8PkM&amp;tbnid=SqIZ6E_TgaycNM%3A&amp;vet=10ahUKEwi3h9XsvoPmAhXho4sKHYnIC-8QMwhaKBEwEQ..i&amp;w=700&amp;h=467&amp;client=safari&amp;bih=862&amp;biw=1440&amp;q=%D0%BF%D0%B5%D1%80%D0%B2%D0%BE%D0%BF%D0%B5%D1%87%D0%B0%D1%82%D0%BD%D0%B8%D0%BA%20%D0%B8%D0%B2%D0%B0%D0%BD%20%D1%84%D1%91%D0%B4%D0%BE%D1%80%D0%BE%D0%B2&amp;ved=0ahUKEwi3h9XsvoPmAhXho4sKHYnIC-8QMwhaKBEwEQ&amp;iact=mrc&amp;uact=8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google.com/imgres?imgurl=https%3A%2F%2Fi2.wp.com%2Fahuman.ru%2Fwp-content%2Fuploads%2F2012%2F04%2F9.jpg&amp;imgrefurl=https%3A%2F%2Fchebaki.ru%2Fivan-fedorov-o-roli-v-razvitii-knigopechataniya-istoriya-knigi%2F&amp;docid=IFoPe_vu3q0LYM&amp;tbnid=tB0pI7rocY9XWM%3A&amp;vet=10ahUKEwi3h9XsvoPmAhXho4sKHYnIC-8QMwi8ASheMF4..i&amp;w=375&amp;h=500&amp;client=safari&amp;bih=862&amp;biw=1440&amp;q=%D0%BF%D0%B5%D1%80%D0%B2%D0%BE%D0%BF%D0%B5%D1%87%D0%B0%D1%82%D0%BD%D0%B8%D0%BA%20%D0%B8%D0%B2%D0%B0%D0%BD%20%D1%84%D1%91%D0%B4%D0%BE%D1%80%D0%BE%D0%B2&amp;ved=0ahUKEwi3h9XsvoPmAhXho4sKHYnIC-8QMwi8ASheMF4&amp;iact=mrc&amp;uact=8" TargetMode="External"/><Relationship Id="rId5" Type="http://schemas.openxmlformats.org/officeDocument/2006/relationships/hyperlink" Target="https://www.google.com/imgres?imgurl=https%3A%2F%2Fcf.ppt-online.org%2Ffiles%2Fslide%2Ff%2FFoKGBSZX4U53mc90MQukjTgVs2l8yi1CELhWqw%2Fslide-0.jpg&amp;imgrefurl=https%3A%2F%2Fppt-online.org%2F118285&amp;docid=Xfad3LSu3i-rqM&amp;tbnid=GO1hZnyHPRQ5GM%3A&amp;vet=10ahUKEwi3h9XsvoPmAhXho4sKHYnIC-8QMwhbKBIwEg..i&amp;w=1024&amp;h=767&amp;client=safari&amp;bih=862&amp;biw=1440&amp;q=%D0%BF%D0%B5%D1%80%D0%B2%D0%BE%D0%BF%D0%B5%D1%87%D0%B0%D1%82%D0%BD%D0%B8%D0%BA%20%D0%B8%D0%B2%D0%B0%D0%BD%20%D1%84%D1%91%D0%B4%D0%BE%D1%80%D0%BE%D0%B2&amp;ved=0ahUKEwi3h9XsvoPmAhXho4sKHYnIC-8QMwhbKBIwEg&amp;iact=mrc&amp;uact=8" TargetMode="External"/><Relationship Id="rId4" Type="http://schemas.openxmlformats.org/officeDocument/2006/relationships/image" Target="../media/image10.jpeg"/><Relationship Id="rId9" Type="http://schemas.openxmlformats.org/officeDocument/2006/relationships/hyperlink" Target="https://www.google.com/imgres?imgurl=http%3A%2F%2Fpedsovet.su%2F%2F_load-files%2Fload%2F48%2F44%2F1%2Ff%2F2-page-0_300.jpg&amp;imgrefurl=http%3A%2F%2Fpedsovet.su%2Fns%2Fokr_mir%2F48441&amp;docid=7rAbf2M5FYGCdM&amp;tbnid=_nSQt8Xh5F5OfM%3A&amp;vet=10ahUKEwi3h9XsvoPmAhXho4sKHYnIC-8QMwi9AShfMF8..i&amp;w=224&amp;h=168&amp;client=safari&amp;bih=862&amp;biw=1440&amp;q=%D0%BF%D0%B5%D1%80%D0%B2%D0%BE%D0%BF%D0%B5%D1%87%D0%B0%D1%82%D0%BD%D0%B8%D0%BA%20%D0%B8%D0%B2%D0%B0%D0%BD%20%D1%84%D1%91%D0%B4%D0%BE%D1%80%D0%BE%D0%B2&amp;ved=0ahUKEwi3h9XsvoPmAhXho4sKHYnIC-8QMwi9AShfMF8&amp;iact=mrc&amp;uact=8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np.ru/social/kak-nazyvalas-pervaya-russkaya-pechatnaya-kniga.html" TargetMode="External"/><Relationship Id="rId7" Type="http://schemas.openxmlformats.org/officeDocument/2006/relationships/image" Target="../media/image13.jpeg"/><Relationship Id="rId2" Type="http://schemas.openxmlformats.org/officeDocument/2006/relationships/hyperlink" Target="https://www.google.com/imgres?imgurl=https%3A%2F%2Fwww.pnp.ru%2Fupload%2Fentities%2F2019%2F02%2F28%2Farticle%2FdetailPicture%2F85%2Fdb%2Fb3%2F67%2F39f63b355ecef33b4ebf33f0d2190a5b.jpg&amp;imgrefurl=https%3A%2F%2Fwww.pnp.ru%2Fsocial%2Fkak-nazyvalas-pervaya-russkaya-pechatnaya-kniga.html&amp;docid=M0jSUT2_gqJfBM&amp;tbnid=kE337BMiLqpbKM%3A&amp;vet=10ahUKEwiAqZvtvYPmAhVuposKHSu3DqYQMwiCASgAMAA..i&amp;w=550&amp;h=364&amp;client=safari&amp;bih=862&amp;biw=1440&amp;q=%D0%BF%D0%B5%D1%80%D0%B2%D0%B0%D1%8F%20%D0%BF%D0%B5%D1%87%D0%B0%D1%82%D0%BD%D0%B0%D1%8F%20%D0%BA%D0%BD%D0%B8%D0%B3%D0%B0&amp;ved=0ahUKEwiAqZvtvYPmAhVuposKHSu3DqYQMwiCASgAMAA&amp;iact=mrc&amp;uact=8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google.com/imgres?imgurl=https%3A%2F%2Fcs6.livemaster.ru%2Fstorage%2F72%2Fdc%2F7530a54f949a691905148ca79376.jpg&amp;imgrefurl=https%3A%2F%2Fwww.livemaster.ru%2Ftopic%2F2572791-kogda-na-rusi-poyavilis-pervye-knigi-i-pervaya-azbuka&amp;docid=hzXSMpkNJtzr1M&amp;tbnid=MAPpESJz4TQbVM%3A&amp;vet=10ahUKEwjdzY6qvoPmAhVMposKHeKJBv8QMwhbKAswCw..i&amp;w=1000&amp;h=1000&amp;client=safari&amp;bih=862&amp;biw=1440&amp;q=%D0%BF%D0%B5%D1%80%D0%B2%D0%B0%D1%8F%20%D0%B0%D0%B7%D0%B1%D1%83%D0%BA%D0%B0&amp;ved=0ahUKEwjdzY6qvoPmAhVMposKHeKJBv8QMwhbKAswCw&amp;iact=mrc&amp;uact=8" TargetMode="External"/><Relationship Id="rId5" Type="http://schemas.openxmlformats.org/officeDocument/2006/relationships/hyperlink" Target="https://www.google.com/imgres?imgurl=http%3A%2F%2Fya-uznayu.ru%2Fimages%2Fimg-content%2Fpervaya-kniga-apostol-600.jpg&amp;imgrefurl=http%3A%2F%2Fya-uznayu.ru%2Fkultura%2Fkak-poyavilas-pervaya-pechatnaya-kniga-na-rusi.html&amp;docid=eKvh3nbF96oZGM&amp;tbnid=K_4JHvggbOa3JM%3A&amp;vet=10ahUKEwiAqZvtvYPmAhVuposKHSu3DqYQMwiDASgBMAE..i&amp;w=600&amp;h=407&amp;client=safari&amp;bih=862&amp;biw=1440&amp;q=%D0%BF%D0%B5%D1%80%D0%B2%D0%B0%D1%8F%20%D0%BF%D0%B5%D1%87%D0%B0%D1%82%D0%BD%D0%B0%D1%8F%20%D0%BA%D0%BD%D0%B8%D0%B3%D0%B0&amp;ved=0ahUKEwiAqZvtvYPmAhVuposKHSu3DqYQMwiDASgBMAE&amp;iact=mrc&amp;uact=8" TargetMode="Externa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storymil.com/luchshie-detskie-knigi-s-kratkim-soderzhaniem/" TargetMode="External"/><Relationship Id="rId3" Type="http://schemas.openxmlformats.org/officeDocument/2006/relationships/image" Target="../media/image14.jpeg"/><Relationship Id="rId7" Type="http://schemas.openxmlformats.org/officeDocument/2006/relationships/hyperlink" Target="https://www.google.com/imgres?imgurl=https%3A%2F%2Fstorymil.com%2Fwp-content%2Fuploads%2F2018%2F11%2F%25D0%25BB%25D1%2583%25D1%2587%25D1%2588%25D0%25B8%25D0%25B5-%25D0%25B4%25D0%25B5%25D1%2582%25D1%2581%25D0%25BA%25D0%25B8%25D0%25B5-%25D0%25BA%25D0%25BD%25D0%25B8%25D0%25B3%25D0%25B8-810x540.jpg&amp;imgrefurl=https%3A%2F%2Fstorymil.com%2Fluchshie-detskie-knigi-s-kratkim-soderzhaniem%2F&amp;docid=LHM0xdxXMe_0DM&amp;tbnid=Y9xbiH0ZFX1RMM%3A&amp;vet=10ahUKEwjUy93vjZXmAhWJjosKHdoZD98QMwi-AygGMAY..i&amp;w=810&amp;h=540&amp;client=safari&amp;bih=862&amp;biw=1440&amp;q=%D0%B4%D0%B5%D1%82%D1%81%D0%BA%D0%B8%D0%B5%20%D0%BA%D0%BD%D0%B8%D0%B3%D0%B8&amp;ved=0ahUKEwjUy93vjZXmAhWJjosKHdoZD98QMwi-AygGMAY&amp;iact=mrc&amp;uact=8" TargetMode="External"/><Relationship Id="rId2" Type="http://schemas.openxmlformats.org/officeDocument/2006/relationships/hyperlink" Target="https://www.google.com/imgres?imgurl=https%3A%2F%2Fst4.depositphotos.com%2F13768208%2F19941%2Fi%2F1600%2Fdepositphotos_199416392-stock-photo-process-of-creating-great-book.jpg&amp;imgrefurl=https%3A%2F%2Fru.depositphotos.com%2F199416392%2Fstock-photo-process-of-creating-great-book.html&amp;docid=kMQbLGqZTTutSM&amp;tbnid=aRI6ycG46pl5-M%3A&amp;vet=10ahUKEwjJubXrjJXmAhXph4sKHccxDmAQMwh6KCUwJQ..i&amp;w=1600&amp;h=1167&amp;itg=1&amp;client=safari&amp;bih=862&amp;biw=1440&amp;q=%D0%BF%D1%80%D0%BE%D1%86%D0%B5%D1%81%D1%81%20%D1%81%D0%BE%D0%B7%D0%B4%D0%B0%D0%BD%D0%B8%D1%8F%20%D0%BA%D0%BD%D0%B8%D0%B3%20%D0%B2%20%D1%81%D0%BE%D0%B2%D1%80%D0%B5%D0%BC%D0%B5%D0%BD%D0%BD%D0%BE%D0%BC%20%D0%BC%D0%B8%D1%80%D0%B5&amp;ved=0ahUKEwjJubXrjJXmAhXph4sKHccxDmAQMwh6KCUwJQ&amp;iact=mrc&amp;uact=8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hyperlink" Target="https://www.google.com/imgres?imgurl=http%3A%2F%2Flogos-press.ru%2Fkcfinder%2Fupload%2Fimages%2Freza.jpg&amp;imgrefurl=http%3A%2F%2Flogos-press.ru%2F&amp;docid=_CcMyIBWU2Qi3M&amp;tbnid=FVOVjQMGUd_TBM%3A&amp;vet=12ahUKEwj-gsTIjZXmAhXQwosKHUm4AmE4yAEQMygaMBp6BAgBEBw..i&amp;w=290&amp;h=193&amp;client=safari&amp;bih=862&amp;biw=1440&amp;q=%D1%82%D0%B8%D0%BF%D0%BE%D0%B3%D1%80%D0%B0%D1%84%D0%B8%D1%8F%20%20%D0%BA%D0%BD%D0%B8%D0%B6%D0%BD%D0%B0%D1%8F%20%D1%84%D0%BE%D1%82%D0%BE&amp;ved=2ahUKEwj-gsTIjZXmAhXQwosKHUm4AmE4yAEQMygaMBp6BAgBEBw&amp;iact=mrc&amp;uact=8" TargetMode="External"/><Relationship Id="rId10" Type="http://schemas.openxmlformats.org/officeDocument/2006/relationships/hyperlink" Target="https://www.google.com/imgres?imgurl=https%3A%2F%2Fpeopletalk.ru%2Fuserfiles%2Fimages%2F%25D0%25B3%25D0%25BB%25D0%25B0%25D0%25B2%25D0%25BD%25D0%25B0%25D1%258F%2520%25289%2529%25283%2529.jpg&amp;imgrefurl=https%3A%2F%2Fpeopletalk.ru%2Farticle%2Fdetskie-knigi-kotoryie-doljnyi-perechitat-vzroslyie%2F&amp;docid=7_p92Xe-7EoI1M&amp;tbnid=newjYjir7TNqFM%3A&amp;vet=10ahUKEwjUy93vjZXmAhWJjosKHdoZD98QMwi_AygHMAc..i&amp;w=900&amp;h=560&amp;client=safari&amp;bih=862&amp;biw=1440&amp;q=%D0%B4%D0%B5%D1%82%D1%81%D0%BA%D0%B8%D0%B5%20%D0%BA%D0%BD%D0%B8%D0%B3%D0%B8&amp;ved=0ahUKEwjUy93vjZXmAhWJjosKHdoZD98QMwi_AygHMAc&amp;iact=mrc&amp;uact=8" TargetMode="External"/><Relationship Id="rId4" Type="http://schemas.openxmlformats.org/officeDocument/2006/relationships/hyperlink" Target="https://www.google.com/imgres?imgurl=http%3A%2F%2Fstudy-music.ru%2Fbook%2Fimages%2Fpage1.png&amp;imgrefurl=http%3A%2F%2Fstudy-music.ru%2Fbook%2F&amp;docid=72ybswAcFr5jfM&amp;tbnid=ub6NYHSHqAbpXM%3A&amp;vet=10ahUKEwjJubXrjJXmAhXph4sKHccxDmAQMwh7KCYwJg..i&amp;w=500&amp;h=709&amp;client=safari&amp;bih=862&amp;biw=1440&amp;q=%D0%BF%D1%80%D0%BE%D1%86%D0%B5%D1%81%D1%81%20%D1%81%D0%BE%D0%B7%D0%B4%D0%B0%D0%BD%D0%B8%D1%8F%20%D0%BA%D0%BD%D0%B8%D0%B3%20%D0%B2%20%D1%81%D0%BE%D0%B2%D1%80%D0%B5%D0%BC%D0%B5%D0%BD%D0%BD%D0%BE%D0%BC%20%D0%BC%D0%B8%D1%80%D0%B5&amp;ved=0ahUKEwjJubXrjJXmAhXph4sKHccxDmAQMwh7KCYwJg&amp;iact=mrc&amp;uact=8" TargetMode="External"/><Relationship Id="rId9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353986-E046-A544-8E0A-3BCD7DC3CE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8800" b="1" dirty="0"/>
              <a:t>Первые книги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0495B5D-E497-4F4B-A831-E629A046A2AE}"/>
              </a:ext>
            </a:extLst>
          </p:cNvPr>
          <p:cNvSpPr txBox="1"/>
          <p:nvPr/>
        </p:nvSpPr>
        <p:spPr>
          <a:xfrm>
            <a:off x="7069874" y="4683513"/>
            <a:ext cx="492883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Презентация к уроку окружающего мира  «Книга – друг и наставник» </a:t>
            </a:r>
          </a:p>
          <a:p>
            <a:r>
              <a:rPr lang="ru-RU" dirty="0"/>
              <a:t>1 класс  </a:t>
            </a:r>
            <a:r>
              <a:rPr lang="ru-RU"/>
              <a:t>УМК «Перспектива</a:t>
            </a:r>
            <a:r>
              <a:rPr lang="ru-RU" dirty="0"/>
              <a:t>»</a:t>
            </a:r>
          </a:p>
          <a:p>
            <a:r>
              <a:rPr lang="ru-RU" dirty="0"/>
              <a:t>Работу выполнила </a:t>
            </a:r>
          </a:p>
          <a:p>
            <a:r>
              <a:rPr lang="ru-RU" dirty="0"/>
              <a:t>учитель начальных классов  ГБОУ «ИТШ № 777»</a:t>
            </a:r>
          </a:p>
          <a:p>
            <a:r>
              <a:rPr lang="ru-RU" dirty="0"/>
              <a:t> </a:t>
            </a:r>
            <a:r>
              <a:rPr lang="ru-RU" dirty="0" err="1"/>
              <a:t>Нефёдова</a:t>
            </a:r>
            <a:r>
              <a:rPr lang="ru-RU" dirty="0"/>
              <a:t> Елена Вячеславовна</a:t>
            </a:r>
          </a:p>
        </p:txBody>
      </p:sp>
    </p:spTree>
    <p:extLst>
      <p:ext uri="{BB962C8B-B14F-4D97-AF65-F5344CB8AC3E}">
        <p14:creationId xmlns:p14="http://schemas.microsoft.com/office/powerpoint/2010/main" val="339744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895246-EC6C-0B4A-A26A-063EF6EB35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Бережно относитесь к книгам!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8AAF023-B944-4142-B89D-8BA28BE234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20105" y="1828346"/>
            <a:ext cx="5680984" cy="2631152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/>
              <a:t>Я – книга. Я – товарищ твой!</a:t>
            </a:r>
          </a:p>
          <a:p>
            <a:pPr marL="0" indent="0" algn="ctr">
              <a:buNone/>
            </a:pPr>
            <a:r>
              <a:rPr lang="ru-RU" b="1" dirty="0"/>
              <a:t>Будь, школьник, бережным со мной…</a:t>
            </a:r>
          </a:p>
          <a:p>
            <a:pPr marL="0" indent="0" algn="ctr">
              <a:buNone/>
            </a:pPr>
            <a:r>
              <a:rPr lang="ru-RU" b="1" dirty="0"/>
              <a:t>Запомни: я твой лучший друг, </a:t>
            </a:r>
          </a:p>
          <a:p>
            <a:pPr marL="0" indent="0" algn="ctr">
              <a:buNone/>
            </a:pPr>
            <a:r>
              <a:rPr lang="ru-RU" b="1" dirty="0"/>
              <a:t>Но только не для грязных рук.</a:t>
            </a:r>
          </a:p>
        </p:txBody>
      </p:sp>
      <p:pic>
        <p:nvPicPr>
          <p:cNvPr id="6146" name="Picture 2" descr="Картинки по запросу учебники для 1 класса Перспектива">
            <a:hlinkClick r:id="rId2"/>
            <a:extLst>
              <a:ext uri="{FF2B5EF4-FFF2-40B4-BE49-F238E27FC236}">
                <a16:creationId xmlns:a16="http://schemas.microsoft.com/office/drawing/2014/main" id="{ADC644C7-CD48-A146-8CCE-AB4D050AFD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1842" y="1828345"/>
            <a:ext cx="1557339" cy="2042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Картинки по запросу учебники для 1 класса Перспектива">
            <a:hlinkClick r:id="rId4"/>
            <a:extLst>
              <a:ext uri="{FF2B5EF4-FFF2-40B4-BE49-F238E27FC236}">
                <a16:creationId xmlns:a16="http://schemas.microsoft.com/office/drawing/2014/main" id="{465FA727-D0C2-C149-8068-649E795A0B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693" y="2014538"/>
            <a:ext cx="2578100" cy="2612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3" name="Picture 9" descr="Картинки по запросу учебники для 1 класса Перспектива">
            <a:hlinkClick r:id="rId6"/>
            <a:extLst>
              <a:ext uri="{FF2B5EF4-FFF2-40B4-BE49-F238E27FC236}">
                <a16:creationId xmlns:a16="http://schemas.microsoft.com/office/drawing/2014/main" id="{699EE867-2C20-8142-ACD1-BAC80916BB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3921" y="4627482"/>
            <a:ext cx="1715634" cy="1978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13">
            <a:extLst>
              <a:ext uri="{FF2B5EF4-FFF2-40B4-BE49-F238E27FC236}">
                <a16:creationId xmlns:a16="http://schemas.microsoft.com/office/drawing/2014/main" id="{0E085771-2DFC-6848-948F-CD1C2F229C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29425" y="4459497"/>
            <a:ext cx="2547938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>
                <a:ln>
                  <a:noFill/>
                </a:ln>
                <a:solidFill>
                  <a:srgbClr val="660099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8"/>
              </a:rPr>
              <a:t>  </a:t>
            </a:r>
            <a:endParaRPr kumimoji="0" lang="ru-RU" altLang="ru-RU" sz="13500" b="0" i="0" u="none" strike="noStrike" cap="none" normalizeH="0" baseline="0">
              <a:ln>
                <a:noFill/>
              </a:ln>
              <a:solidFill>
                <a:srgbClr val="660099"/>
              </a:solidFill>
              <a:effectLst/>
              <a:latin typeface="arial" panose="020B0604020202020204" pitchFamily="34" charset="0"/>
              <a:cs typeface="arial" panose="020B0604020202020204" pitchFamily="34" charset="0"/>
              <a:hlinkClick r:id="rId9"/>
            </a:endParaRPr>
          </a:p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900" b="0" i="0" u="none" strike="noStrike" cap="none" normalizeH="0" baseline="0">
                <a:ln>
                  <a:noFill/>
                </a:ln>
                <a:solidFill>
                  <a:srgbClr val="3C4043"/>
                </a:solidFill>
                <a:effectLst/>
                <a:latin typeface="Roboto-Medium"/>
                <a:cs typeface="arial" panose="020B0604020202020204" pitchFamily="34" charset="0"/>
                <a:hlinkClick r:id="rId9"/>
              </a:rPr>
              <a:t>Выставка «Детские книги о природе, которые учат доброте ...</a:t>
            </a:r>
            <a:endParaRPr kumimoji="0" lang="ru-RU" altLang="ru-RU" b="0" i="0" u="none" strike="noStrike" cap="none" normalizeH="0" baseline="0">
              <a:ln>
                <a:noFill/>
              </a:ln>
              <a:solidFill>
                <a:srgbClr val="660099"/>
              </a:solidFill>
              <a:effectLst/>
              <a:latin typeface="arial" panose="020B0604020202020204" pitchFamily="34" charset="0"/>
              <a:cs typeface="arial" panose="020B0604020202020204" pitchFamily="34" charset="0"/>
              <a:hlinkClick r:id="rId9"/>
            </a:endParaRPr>
          </a:p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800" b="0" i="0" u="none" strike="noStrike" cap="none" normalizeH="0" baseline="0">
                <a:ln>
                  <a:noFill/>
                </a:ln>
                <a:solidFill>
                  <a:srgbClr val="5F6368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9"/>
              </a:rPr>
              <a:t>culture.ru</a:t>
            </a:r>
            <a:endParaRPr kumimoji="0" lang="ru-RU" altLang="ru-RU" b="0" i="0" u="none" strike="noStrike" cap="none" normalizeH="0" baseline="0">
              <a:ln>
                <a:noFill/>
              </a:ln>
              <a:solidFill>
                <a:srgbClr val="222222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b="0" i="0" u="none" strike="noStrike" cap="none" normalizeH="0" baseline="0">
              <a:ln>
                <a:noFill/>
              </a:ln>
              <a:solidFill>
                <a:srgbClr val="660099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158" name="Picture 14" descr="Картинки по запросу детские книги">
            <a:hlinkClick r:id="rId8"/>
            <a:extLst>
              <a:ext uri="{FF2B5EF4-FFF2-40B4-BE49-F238E27FC236}">
                <a16:creationId xmlns:a16="http://schemas.microsoft.com/office/drawing/2014/main" id="{91986903-D6E7-5448-B632-EA55928A91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1500" y="4459497"/>
            <a:ext cx="3771900" cy="214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15">
            <a:extLst>
              <a:ext uri="{FF2B5EF4-FFF2-40B4-BE49-F238E27FC236}">
                <a16:creationId xmlns:a16="http://schemas.microsoft.com/office/drawing/2014/main" id="{362A15C8-6D78-9748-A9AF-D4FEF63FE5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29425" y="4459497"/>
            <a:ext cx="1363663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ru-RU" altLang="ru-RU" b="0" i="0" u="none" strike="noStrike" cap="none" normalizeH="0" baseline="0">
                <a:ln>
                  <a:noFill/>
                </a:ln>
                <a:solidFill>
                  <a:srgbClr val="660099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11"/>
              </a:rPr>
            </a:br>
            <a:endParaRPr kumimoji="0" lang="ru-RU" alt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5978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E1F3F1C7-ABC8-CB43-8892-F596CB601E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5469" y="1204333"/>
            <a:ext cx="10515600" cy="5307980"/>
          </a:xfrm>
        </p:spPr>
        <p:txBody>
          <a:bodyPr/>
          <a:lstStyle/>
          <a:p>
            <a:r>
              <a:rPr lang="ru-RU" dirty="0"/>
              <a:t>Самые первые книги появились более 5000 лет назад  в Месопотамии. Это были глиняные таблички, на которых с помощью заострённой палочки записывались знаки клиновидной формы. Таблички обжигались на огне. Каждую книгу укладывали в деревянный ящик.</a:t>
            </a:r>
          </a:p>
        </p:txBody>
      </p:sp>
      <p:pic>
        <p:nvPicPr>
          <p:cNvPr id="1026" name="Picture 2" descr="Картинки по запросу клинопись в месопотамии">
            <a:hlinkClick r:id="rId2"/>
            <a:extLst>
              <a:ext uri="{FF2B5EF4-FFF2-40B4-BE49-F238E27FC236}">
                <a16:creationId xmlns:a16="http://schemas.microsoft.com/office/drawing/2014/main" id="{264D1B53-4616-784B-826F-017A69B7AA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987" y="3534936"/>
            <a:ext cx="3873500" cy="209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>
            <a:extLst>
              <a:ext uri="{FF2B5EF4-FFF2-40B4-BE49-F238E27FC236}">
                <a16:creationId xmlns:a16="http://schemas.microsoft.com/office/drawing/2014/main" id="{7DE067B4-985D-1D49-929F-81AA686987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269" y="479502"/>
            <a:ext cx="1227138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ru-RU" altLang="ru-RU" b="0" i="0" u="none" strike="noStrike" cap="none" normalizeH="0" baseline="0">
                <a:ln>
                  <a:noFill/>
                </a:ln>
                <a:solidFill>
                  <a:srgbClr val="660099"/>
                </a:solidFill>
                <a:effectLst/>
                <a:latin typeface="arial" panose="020B0604020202020204" pitchFamily="34" charset="0"/>
                <a:hlinkClick r:id="rId4"/>
              </a:rPr>
            </a:br>
            <a:endParaRPr kumimoji="0" lang="ru-RU" alt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107162D-1DE9-1048-B748-D4B304F27B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98996" y="3155794"/>
            <a:ext cx="1303338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>
                <a:ln>
                  <a:noFill/>
                </a:ln>
                <a:solidFill>
                  <a:srgbClr val="660099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  </a:t>
            </a:r>
            <a:endParaRPr kumimoji="0" lang="ru-RU" altLang="ru-RU" sz="20400" b="0" i="0" u="none" strike="noStrike" cap="none" normalizeH="0" baseline="0">
              <a:ln>
                <a:noFill/>
              </a:ln>
              <a:solidFill>
                <a:srgbClr val="660099"/>
              </a:solidFill>
              <a:effectLst/>
              <a:latin typeface="arial" panose="020B0604020202020204" pitchFamily="34" charset="0"/>
              <a:cs typeface="arial" panose="020B0604020202020204" pitchFamily="34" charset="0"/>
              <a:hlinkClick r:id="rId6"/>
            </a:endParaRPr>
          </a:p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900" b="0" i="0" u="none" strike="noStrike" cap="none" normalizeH="0" baseline="0">
                <a:ln>
                  <a:noFill/>
                </a:ln>
                <a:solidFill>
                  <a:srgbClr val="3C4043"/>
                </a:solidFill>
                <a:effectLst/>
                <a:latin typeface="Roboto-Medium"/>
                <a:cs typeface="arial" panose="020B0604020202020204" pitchFamily="34" charset="0"/>
                <a:hlinkClick r:id="rId6"/>
              </a:rPr>
              <a:t>Шумерская клинопись: farta — LiveJournal</a:t>
            </a:r>
            <a:endParaRPr kumimoji="0" lang="ru-RU" altLang="ru-RU" b="0" i="0" u="none" strike="noStrike" cap="none" normalizeH="0" baseline="0">
              <a:ln>
                <a:noFill/>
              </a:ln>
              <a:solidFill>
                <a:srgbClr val="660099"/>
              </a:solidFill>
              <a:effectLst/>
              <a:latin typeface="arial" panose="020B0604020202020204" pitchFamily="34" charset="0"/>
              <a:cs typeface="arial" panose="020B0604020202020204" pitchFamily="34" charset="0"/>
              <a:hlinkClick r:id="rId6"/>
            </a:endParaRPr>
          </a:p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800" b="0" i="0" u="none" strike="noStrike" cap="none" normalizeH="0" baseline="0">
                <a:ln>
                  <a:noFill/>
                </a:ln>
                <a:solidFill>
                  <a:srgbClr val="5F6368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farta.livejournal.com</a:t>
            </a:r>
            <a:endParaRPr kumimoji="0" lang="ru-RU" altLang="ru-RU" b="0" i="0" u="none" strike="noStrike" cap="none" normalizeH="0" baseline="0">
              <a:ln>
                <a:noFill/>
              </a:ln>
              <a:solidFill>
                <a:srgbClr val="222222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b="0" i="0" u="none" strike="noStrike" cap="none" normalizeH="0" baseline="0">
              <a:ln>
                <a:noFill/>
              </a:ln>
              <a:solidFill>
                <a:srgbClr val="660099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32" name="Picture 8" descr="Картинки по запросу клинопись в месопотамии">
            <a:hlinkClick r:id="rId5"/>
            <a:extLst>
              <a:ext uri="{FF2B5EF4-FFF2-40B4-BE49-F238E27FC236}">
                <a16:creationId xmlns:a16="http://schemas.microsoft.com/office/drawing/2014/main" id="{B8331C25-567C-F84B-B1C2-5CD70F5058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1071" y="3155794"/>
            <a:ext cx="2514600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9">
            <a:extLst>
              <a:ext uri="{FF2B5EF4-FFF2-40B4-BE49-F238E27FC236}">
                <a16:creationId xmlns:a16="http://schemas.microsoft.com/office/drawing/2014/main" id="{3A281C88-DCF7-0947-9958-06D9F0C8A0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98996" y="3155794"/>
            <a:ext cx="2252663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ru-RU" altLang="ru-RU" b="0" i="0" u="none" strike="noStrike" cap="none" normalizeH="0" baseline="0">
                <a:ln>
                  <a:noFill/>
                </a:ln>
                <a:solidFill>
                  <a:srgbClr val="660099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8"/>
              </a:rPr>
            </a:br>
            <a:endParaRPr kumimoji="0" lang="ru-RU" alt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3301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9B5FD6-D092-9D42-87DC-09F18E0161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3250" y="385762"/>
            <a:ext cx="10515600" cy="1326357"/>
          </a:xfrm>
        </p:spPr>
        <p:txBody>
          <a:bodyPr/>
          <a:lstStyle/>
          <a:p>
            <a:pPr algn="ctr"/>
            <a:r>
              <a:rPr lang="ru-RU" b="1" dirty="0"/>
              <a:t>Книги Древнего Египта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4042641-9B6A-AC4E-B057-8216D847B7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2500" y="1543051"/>
            <a:ext cx="10515600" cy="4457700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В Древнем Египте для письма использовались длинные ленты папируса. Папирус (родственник нашей осоки) рос по берегам Нила. Из стеблей папируса делали страницы книги. Писали тростинкой, используя чёрную и красную краски. Писали текст чёрной краской, а начало нового раздела – красной. Так появилось выражение «красная строка».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E4E988DE-BC07-DE4E-9E9D-3D9FC61EDD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" y="185737"/>
            <a:ext cx="2252663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ru-RU" altLang="ru-RU" b="0" i="0" u="none" strike="noStrike" cap="none" normalizeH="0" baseline="0">
                <a:ln>
                  <a:noFill/>
                </a:ln>
                <a:solidFill>
                  <a:srgbClr val="660099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</a:br>
            <a:endParaRPr kumimoji="0" lang="ru-RU" alt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053" name="Picture 5" descr="Картинки по запросу книги древнего египта">
            <a:hlinkClick r:id="rId3"/>
            <a:extLst>
              <a:ext uri="{FF2B5EF4-FFF2-40B4-BE49-F238E27FC236}">
                <a16:creationId xmlns:a16="http://schemas.microsoft.com/office/drawing/2014/main" id="{3BFF1DA4-4D5C-4648-BC0C-0466BEF4E0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00" y="3971129"/>
            <a:ext cx="3441700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6">
            <a:extLst>
              <a:ext uri="{FF2B5EF4-FFF2-40B4-BE49-F238E27FC236}">
                <a16:creationId xmlns:a16="http://schemas.microsoft.com/office/drawing/2014/main" id="{C9359FF8-5E03-AA41-AF91-4D1EAB2E6D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28787" y="4299742"/>
            <a:ext cx="1227138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ru-RU" altLang="ru-RU" b="0" i="0" u="none" strike="noStrike" cap="none" normalizeH="0" baseline="0">
                <a:ln>
                  <a:noFill/>
                </a:ln>
                <a:solidFill>
                  <a:srgbClr val="660099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</a:br>
            <a:endParaRPr kumimoji="0" lang="ru-RU" alt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1498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8EBFE6-E8BA-5C4D-B5B8-B97D16C2C6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Книги Китая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13301B2-6312-AE4C-990F-63F9AC4C65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4317" y="1247543"/>
            <a:ext cx="10515600" cy="4862513"/>
          </a:xfrm>
          <a:noFill/>
        </p:spPr>
        <p:txBody>
          <a:bodyPr/>
          <a:lstStyle/>
          <a:p>
            <a:r>
              <a:rPr lang="ru-RU" dirty="0"/>
              <a:t>В Китае до изобретения бумаги для письма  использовался бамбук. Изобрели бумагу в 1 веке. Сначала бумагу вырабатывали из льняного тряпья или хлопка. Позднее – из размельчённой древесины. Первые книги были напечатаны в 1041 - 1048 гг. китайцем Би Шеном.</a:t>
            </a:r>
          </a:p>
        </p:txBody>
      </p:sp>
      <p:pic>
        <p:nvPicPr>
          <p:cNvPr id="3074" name="Picture 2" descr="Картинки по запросу первые книги китая">
            <a:hlinkClick r:id="rId2"/>
            <a:extLst>
              <a:ext uri="{FF2B5EF4-FFF2-40B4-BE49-F238E27FC236}">
                <a16:creationId xmlns:a16="http://schemas.microsoft.com/office/drawing/2014/main" id="{11088466-4891-CE41-A448-1CA11B312F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9850" y="3061495"/>
            <a:ext cx="3352800" cy="2425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>
            <a:extLst>
              <a:ext uri="{FF2B5EF4-FFF2-40B4-BE49-F238E27FC236}">
                <a16:creationId xmlns:a16="http://schemas.microsoft.com/office/drawing/2014/main" id="{92D69D3F-FAF8-DD4A-A33D-FA5BD300DF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00563" y="3529013"/>
            <a:ext cx="2032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ru-RU" altLang="ru-RU" b="0" i="0" u="none" strike="noStrike" cap="none" normalizeH="0" baseline="0">
                <a:ln>
                  <a:noFill/>
                </a:ln>
                <a:solidFill>
                  <a:srgbClr val="660099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</a:br>
            <a:endParaRPr kumimoji="0" lang="ru-RU" alt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3077" name="Picture 5" descr="Картинки по запросу первые книги китая">
            <a:hlinkClick r:id="rId5"/>
            <a:extLst>
              <a:ext uri="{FF2B5EF4-FFF2-40B4-BE49-F238E27FC236}">
                <a16:creationId xmlns:a16="http://schemas.microsoft.com/office/drawing/2014/main" id="{8AACD0F7-27B4-F845-B11C-A306A24E16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901" y="3429000"/>
            <a:ext cx="3352800" cy="2425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6328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DC3F9B-212B-EE42-BC48-3D003D070B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Книжное дело на Руси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F6385E4-4A9D-E345-862A-1319DB568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4805363"/>
          </a:xfrm>
        </p:spPr>
        <p:txBody>
          <a:bodyPr/>
          <a:lstStyle/>
          <a:p>
            <a:r>
              <a:rPr lang="ru-RU" dirty="0"/>
              <a:t>На Русь книги пришли вместе с христианством из Византии в пору расцвета Византийской культуры. Книги были рукописными. Одну книгу писали многие месяцы. Писцы писали на пергаменте, а затем на бумаге. Чернила изготавливали из сажи и из отвара дубовой или ольховой коры. Пергамент был очень дорогим, поэтому ремесленники часто использовали бересту, выполнявшую функцию ученической тетради.</a:t>
            </a:r>
          </a:p>
        </p:txBody>
      </p:sp>
      <p:pic>
        <p:nvPicPr>
          <p:cNvPr id="4098" name="Picture 2" descr="Картинки по запросу первые книги на руси пергамент береста">
            <a:hlinkClick r:id="rId2"/>
            <a:extLst>
              <a:ext uri="{FF2B5EF4-FFF2-40B4-BE49-F238E27FC236}">
                <a16:creationId xmlns:a16="http://schemas.microsoft.com/office/drawing/2014/main" id="{57B205EE-8441-BC43-AE82-ADDB05ABC5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4825" y="4229100"/>
            <a:ext cx="4013200" cy="201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>
            <a:extLst>
              <a:ext uri="{FF2B5EF4-FFF2-40B4-BE49-F238E27FC236}">
                <a16:creationId xmlns:a16="http://schemas.microsoft.com/office/drawing/2014/main" id="{2A67E5AB-9726-4D42-95FF-1796123295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5350" y="4624387"/>
            <a:ext cx="25146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ru-RU" altLang="ru-RU" b="0" i="0" u="none" strike="noStrike" cap="none" normalizeH="0" baseline="0">
                <a:ln>
                  <a:noFill/>
                </a:ln>
                <a:solidFill>
                  <a:srgbClr val="660099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</a:br>
            <a:endParaRPr kumimoji="0" lang="ru-RU" alt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BC3CAB-FE3A-344B-A84B-198AAABAAE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04225" y="4229100"/>
            <a:ext cx="16764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sng" strike="noStrike" cap="none" normalizeH="0" baseline="0">
                <a:ln>
                  <a:noFill/>
                </a:ln>
                <a:solidFill>
                  <a:srgbClr val="660099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  </a:t>
            </a:r>
            <a:endParaRPr kumimoji="0" lang="ru-RU" altLang="ru-RU" sz="18000" b="0" i="0" u="sng" strike="noStrike" cap="none" normalizeH="0" baseline="0">
              <a:ln>
                <a:noFill/>
              </a:ln>
              <a:solidFill>
                <a:srgbClr val="660099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800" b="0" i="0" u="sng" strike="noStrike" cap="none" normalizeH="0" baseline="0">
                <a:ln>
                  <a:noFill/>
                </a:ln>
                <a:solidFill>
                  <a:srgbClr val="70757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kumimoji="0" lang="ru-RU" altLang="ru-RU" sz="800" b="0" i="0" u="sng" strike="noStrike" cap="none" normalizeH="0" baseline="0">
                <a:ln>
                  <a:noFill/>
                </a:ln>
                <a:solidFill>
                  <a:srgbClr val="70757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000 × 1000 </a:t>
            </a:r>
            <a:endParaRPr kumimoji="0" lang="ru-RU" altLang="ru-RU" b="0" i="0" u="none" strike="noStrike" cap="none" normalizeH="0" baseline="0">
              <a:ln>
                <a:noFill/>
              </a:ln>
              <a:solidFill>
                <a:srgbClr val="660099"/>
              </a:solidFill>
              <a:effectLst/>
              <a:latin typeface="arial" panose="020B0604020202020204" pitchFamily="34" charset="0"/>
              <a:cs typeface="arial" panose="020B0604020202020204" pitchFamily="34" charset="0"/>
              <a:hlinkClick r:id="rId6"/>
            </a:endParaRPr>
          </a:p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900" b="0" i="0" u="none" strike="noStrike" cap="none" normalizeH="0" baseline="0">
                <a:ln>
                  <a:noFill/>
                </a:ln>
                <a:solidFill>
                  <a:srgbClr val="3C4043"/>
                </a:solidFill>
                <a:effectLst/>
                <a:latin typeface="Roboto-Medium"/>
                <a:cs typeface="arial" panose="020B0604020202020204" pitchFamily="34" charset="0"/>
                <a:hlinkClick r:id="rId6"/>
              </a:rPr>
              <a:t>Когда на Руси появились первые книги и первая азбука ...</a:t>
            </a:r>
            <a:endParaRPr kumimoji="0" lang="ru-RU" altLang="ru-RU" b="0" i="0" u="none" strike="noStrike" cap="none" normalizeH="0" baseline="0">
              <a:ln>
                <a:noFill/>
              </a:ln>
              <a:solidFill>
                <a:srgbClr val="660099"/>
              </a:solidFill>
              <a:effectLst/>
              <a:latin typeface="arial" panose="020B0604020202020204" pitchFamily="34" charset="0"/>
              <a:cs typeface="arial" panose="020B0604020202020204" pitchFamily="34" charset="0"/>
              <a:hlinkClick r:id="rId6"/>
            </a:endParaRPr>
          </a:p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800" b="0" i="0" u="none" strike="noStrike" cap="none" normalizeH="0" baseline="0">
                <a:ln>
                  <a:noFill/>
                </a:ln>
                <a:solidFill>
                  <a:srgbClr val="5F6368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livemaster.ru</a:t>
            </a:r>
            <a:endParaRPr kumimoji="0" lang="ru-RU" altLang="ru-RU" b="0" i="0" u="none" strike="noStrike" cap="none" normalizeH="0" baseline="0">
              <a:ln>
                <a:noFill/>
              </a:ln>
              <a:solidFill>
                <a:srgbClr val="222222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b="0" i="0" u="sng" strike="noStrike" cap="none" normalizeH="0" baseline="0">
              <a:ln>
                <a:noFill/>
              </a:ln>
              <a:solidFill>
                <a:srgbClr val="660099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104" name="Picture 8" descr="Картинки по запросу первые книги на руси пергамент береста">
            <a:hlinkClick r:id="rId5"/>
            <a:extLst>
              <a:ext uri="{FF2B5EF4-FFF2-40B4-BE49-F238E27FC236}">
                <a16:creationId xmlns:a16="http://schemas.microsoft.com/office/drawing/2014/main" id="{15E89696-F54E-3748-90AC-15ED625179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4225" y="3774281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9">
            <a:extLst>
              <a:ext uri="{FF2B5EF4-FFF2-40B4-BE49-F238E27FC236}">
                <a16:creationId xmlns:a16="http://schemas.microsoft.com/office/drawing/2014/main" id="{A40A075E-9BCF-844E-A6E4-72A005F614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04225" y="4229100"/>
            <a:ext cx="1557338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ru-RU" altLang="ru-RU" b="0" i="0" u="none" strike="noStrike" cap="none" normalizeH="0" baseline="0">
                <a:ln>
                  <a:noFill/>
                </a:ln>
                <a:solidFill>
                  <a:srgbClr val="660099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8"/>
              </a:rPr>
            </a:br>
            <a:endParaRPr kumimoji="0" lang="ru-RU" alt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6158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02DA0B-98DC-1A43-8E8B-7B25BCE864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Первая типография</a:t>
            </a: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73AEAC24-9CE5-6D47-86CA-468560F51E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-3663950" y="-461962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ru-RU" altLang="ru-RU" sz="1800" b="0" i="0" u="none" strike="noStrike" cap="none" normalizeH="0" baseline="0">
                <a:ln>
                  <a:noFill/>
                </a:ln>
                <a:solidFill>
                  <a:srgbClr val="2222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endParaRPr kumimoji="0" lang="ru-RU" altLang="ru-RU" sz="1800" b="0" i="0" u="none" strike="noStrike" cap="none" normalizeH="0" baseline="0">
              <a:ln>
                <a:noFill/>
              </a:ln>
              <a:solidFill>
                <a:srgbClr val="222222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9A5937C0-67DA-FC45-B2EE-AFFB312680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-3663950" y="-461962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500" b="1" i="0" u="none" strike="noStrike" cap="none" normalizeH="0" baseline="0">
                <a:ln>
                  <a:noFill/>
                </a:ln>
                <a:solidFill>
                  <a:srgbClr val="2222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Результаты поиска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5">
            <a:hlinkClick r:id="rId2"/>
            <a:extLst>
              <a:ext uri="{FF2B5EF4-FFF2-40B4-BE49-F238E27FC236}">
                <a16:creationId xmlns:a16="http://schemas.microsoft.com/office/drawing/2014/main" id="{1F111549-84B2-3B4A-88E1-F585A6133D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-3663950" y="-4762"/>
            <a:ext cx="2420938" cy="0"/>
          </a:xfrm>
          <a:prstGeom prst="rect">
            <a:avLst/>
          </a:prstGeom>
          <a:solidFill>
            <a:srgbClr val="482E2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6">
            <a:hlinkClick r:id="rId2"/>
            <a:extLst>
              <a:ext uri="{FF2B5EF4-FFF2-40B4-BE49-F238E27FC236}">
                <a16:creationId xmlns:a16="http://schemas.microsoft.com/office/drawing/2014/main" id="{352378F5-F3DC-1247-9509-A307C931F1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-3663950" y="-4762"/>
            <a:ext cx="2074863" cy="0"/>
          </a:xfrm>
          <a:prstGeom prst="rect">
            <a:avLst/>
          </a:prstGeom>
          <a:solidFill>
            <a:srgbClr val="71747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Rectangle 7">
            <a:hlinkClick r:id="rId2"/>
            <a:extLst>
              <a:ext uri="{FF2B5EF4-FFF2-40B4-BE49-F238E27FC236}">
                <a16:creationId xmlns:a16="http://schemas.microsoft.com/office/drawing/2014/main" id="{98067FFA-8A20-5C45-94EE-767ED605B8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-3663950" y="-4762"/>
            <a:ext cx="1557338" cy="0"/>
          </a:xfrm>
          <a:prstGeom prst="rect">
            <a:avLst/>
          </a:prstGeom>
          <a:solidFill>
            <a:srgbClr val="F8EED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" name="Rectangle 8">
            <a:hlinkClick r:id="rId2"/>
            <a:extLst>
              <a:ext uri="{FF2B5EF4-FFF2-40B4-BE49-F238E27FC236}">
                <a16:creationId xmlns:a16="http://schemas.microsoft.com/office/drawing/2014/main" id="{2B59ADA6-070F-794B-BE77-4F7F441963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-3663950" y="-4762"/>
            <a:ext cx="2463800" cy="0"/>
          </a:xfrm>
          <a:prstGeom prst="rect">
            <a:avLst/>
          </a:prstGeom>
          <a:solidFill>
            <a:srgbClr val="F0F0F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106" name="Picture 10" descr="Картинки по запросу первопечатник иван фёдоров">
            <a:hlinkClick r:id="rId3"/>
            <a:extLst>
              <a:ext uri="{FF2B5EF4-FFF2-40B4-BE49-F238E27FC236}">
                <a16:creationId xmlns:a16="http://schemas.microsoft.com/office/drawing/2014/main" id="{5ECDDD49-1F6E-7943-8E46-AB5F8FA8D8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695" y="1568991"/>
            <a:ext cx="3187700" cy="255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AD287FB-74FD-F143-AA31-617151ED42AB}"/>
              </a:ext>
            </a:extLst>
          </p:cNvPr>
          <p:cNvSpPr txBox="1"/>
          <p:nvPr/>
        </p:nvSpPr>
        <p:spPr>
          <a:xfrm>
            <a:off x="3895106" y="1690688"/>
            <a:ext cx="533202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В 16 веке,  царь Иван Грозный повелел наладить печатное дело на Руси, в стране появился первый печатный станок. Устройство позволяло многократно ускорить издание книг и положило начало российским традициям книгоиздательства.</a:t>
            </a:r>
          </a:p>
        </p:txBody>
      </p:sp>
      <p:sp>
        <p:nvSpPr>
          <p:cNvPr id="14" name="Rectangle 11">
            <a:extLst>
              <a:ext uri="{FF2B5EF4-FFF2-40B4-BE49-F238E27FC236}">
                <a16:creationId xmlns:a16="http://schemas.microsoft.com/office/drawing/2014/main" id="{6E629D8C-A0BE-DF4B-8C8E-7DDA516629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98229" y="38218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ru-RU" altLang="ru-RU" sz="1800" b="0" i="0" u="none" strike="noStrike" cap="none" normalizeH="0" baseline="0">
                <a:ln>
                  <a:noFill/>
                </a:ln>
                <a:solidFill>
                  <a:srgbClr val="2222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endParaRPr kumimoji="0" lang="ru-RU" altLang="ru-RU" sz="1800" b="0" i="0" u="none" strike="noStrike" cap="none" normalizeH="0" baseline="0">
              <a:ln>
                <a:noFill/>
              </a:ln>
              <a:solidFill>
                <a:srgbClr val="222222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4109" name="Picture 13" descr="Картинки по запросу первопечатник иван фёдоров">
            <a:hlinkClick r:id="rId3"/>
            <a:extLst>
              <a:ext uri="{FF2B5EF4-FFF2-40B4-BE49-F238E27FC236}">
                <a16:creationId xmlns:a16="http://schemas.microsoft.com/office/drawing/2014/main" id="{D36BB9A8-2696-8041-98BC-7DC307696C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4527" y="4121691"/>
            <a:ext cx="3505200" cy="2324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8300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DB5A648-BD7E-7D45-A53B-92AEEC9668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Первопечатник Иван Фёдоров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FA0D6D8-B481-3D4D-A72D-E4B2E371D6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6"/>
            <a:ext cx="10515600" cy="1641970"/>
          </a:xfrm>
        </p:spPr>
        <p:txBody>
          <a:bodyPr/>
          <a:lstStyle/>
          <a:p>
            <a:r>
              <a:rPr lang="ru-RU" dirty="0"/>
              <a:t>На Руси зачинателем печатного дела стал Иван Фёдоров. Хотя в некоторых напечатанных им книгах он подписывался как Иван Федорович Москвитин. 19 апреля 1563 года Федоров открыл в Москве первую на Руси «печатню», то есть типографию.</a:t>
            </a:r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0F9A469F-A888-7749-936F-A1F0EADA13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6265" y="4006293"/>
            <a:ext cx="2328863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>
                <a:ln>
                  <a:noFill/>
                </a:ln>
                <a:solidFill>
                  <a:srgbClr val="660099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  </a:t>
            </a:r>
            <a:endParaRPr kumimoji="0" lang="ru-RU" altLang="ru-RU" sz="14600" b="0" i="0" u="none" strike="noStrike" cap="none" normalizeH="0" baseline="0">
              <a:ln>
                <a:noFill/>
              </a:ln>
              <a:solidFill>
                <a:srgbClr val="660099"/>
              </a:solidFill>
              <a:effectLst/>
              <a:latin typeface="arial" panose="020B0604020202020204" pitchFamily="34" charset="0"/>
              <a:cs typeface="arial" panose="020B0604020202020204" pitchFamily="34" charset="0"/>
              <a:hlinkClick r:id="rId3"/>
            </a:endParaRPr>
          </a:p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900" b="0" i="0" u="none" strike="noStrike" cap="none" normalizeH="0" baseline="0">
                <a:ln>
                  <a:noFill/>
                </a:ln>
                <a:solidFill>
                  <a:srgbClr val="3C4043"/>
                </a:solidFill>
                <a:effectLst/>
                <a:latin typeface="Roboto-Medium"/>
                <a:cs typeface="arial" panose="020B0604020202020204" pitchFamily="34" charset="0"/>
                <a:hlinkClick r:id="rId3"/>
              </a:rPr>
              <a:t>Первопечатник. История Ивана Федорова — История России</a:t>
            </a:r>
            <a:endParaRPr kumimoji="0" lang="ru-RU" altLang="ru-RU" b="0" i="0" u="none" strike="noStrike" cap="none" normalizeH="0" baseline="0">
              <a:ln>
                <a:noFill/>
              </a:ln>
              <a:solidFill>
                <a:srgbClr val="660099"/>
              </a:solidFill>
              <a:effectLst/>
              <a:latin typeface="arial" panose="020B0604020202020204" pitchFamily="34" charset="0"/>
              <a:cs typeface="arial" panose="020B0604020202020204" pitchFamily="34" charset="0"/>
              <a:hlinkClick r:id="rId3"/>
            </a:endParaRPr>
          </a:p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800" b="0" i="0" u="none" strike="noStrike" cap="none" normalizeH="0" baseline="0">
                <a:ln>
                  <a:noFill/>
                </a:ln>
                <a:solidFill>
                  <a:srgbClr val="5F6368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histrf.ru</a:t>
            </a:r>
            <a:endParaRPr kumimoji="0" lang="ru-RU" altLang="ru-RU" b="0" i="0" u="none" strike="noStrike" cap="none" normalizeH="0" baseline="0">
              <a:ln>
                <a:noFill/>
              </a:ln>
              <a:solidFill>
                <a:srgbClr val="222222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b="0" i="0" u="none" strike="noStrike" cap="none" normalizeH="0" baseline="0">
              <a:ln>
                <a:noFill/>
              </a:ln>
              <a:solidFill>
                <a:srgbClr val="660099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4" name="Picture 2" descr="Картинки по запросу первопечатник иван фёдоров">
            <a:hlinkClick r:id="rId2"/>
            <a:extLst>
              <a:ext uri="{FF2B5EF4-FFF2-40B4-BE49-F238E27FC236}">
                <a16:creationId xmlns:a16="http://schemas.microsoft.com/office/drawing/2014/main" id="{49B7F907-EA4F-0642-B157-659D0718D9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340" y="4006293"/>
            <a:ext cx="3492500" cy="2324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3">
            <a:extLst>
              <a:ext uri="{FF2B5EF4-FFF2-40B4-BE49-F238E27FC236}">
                <a16:creationId xmlns:a16="http://schemas.microsoft.com/office/drawing/2014/main" id="{9E2E126E-9364-3049-AA42-3EC0476384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6265" y="4006293"/>
            <a:ext cx="21336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ru-RU" altLang="ru-RU" b="0" i="0" u="none" strike="noStrike" cap="none" normalizeH="0" baseline="0">
                <a:ln>
                  <a:noFill/>
                </a:ln>
                <a:solidFill>
                  <a:srgbClr val="660099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</a:br>
            <a:endParaRPr kumimoji="0" lang="ru-RU" alt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Rectangle 7">
            <a:extLst>
              <a:ext uri="{FF2B5EF4-FFF2-40B4-BE49-F238E27FC236}">
                <a16:creationId xmlns:a16="http://schemas.microsoft.com/office/drawing/2014/main" id="{67E4699E-27B9-D047-B3B2-9DF304FFB7F7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5308270" y="3467596"/>
            <a:ext cx="1054276" cy="158504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sng" strike="noStrike" cap="none" normalizeH="0" baseline="0">
                <a:ln>
                  <a:noFill/>
                </a:ln>
                <a:solidFill>
                  <a:srgbClr val="660099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  </a:t>
            </a:r>
            <a:endParaRPr kumimoji="0" lang="ru-RU" altLang="ru-RU" sz="20700" b="0" i="0" u="sng" strike="noStrike" cap="none" normalizeH="0" baseline="0">
              <a:ln>
                <a:noFill/>
              </a:ln>
              <a:solidFill>
                <a:srgbClr val="660099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800" b="0" i="0" u="sng" strike="noStrike" cap="none" normalizeH="0" baseline="0">
                <a:ln>
                  <a:noFill/>
                </a:ln>
                <a:solidFill>
                  <a:srgbClr val="70757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kumimoji="0" lang="ru-RU" altLang="ru-RU" sz="800" b="0" i="0" u="sng" strike="noStrike" cap="none" normalizeH="0" baseline="0">
                <a:ln>
                  <a:noFill/>
                </a:ln>
                <a:solidFill>
                  <a:srgbClr val="70757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75 × 500 </a:t>
            </a:r>
            <a:endParaRPr kumimoji="0" lang="ru-RU" altLang="ru-RU" b="0" i="0" u="none" strike="noStrike" cap="none" normalizeH="0" baseline="0">
              <a:ln>
                <a:noFill/>
              </a:ln>
              <a:solidFill>
                <a:srgbClr val="660099"/>
              </a:solidFill>
              <a:effectLst/>
              <a:latin typeface="arial" panose="020B0604020202020204" pitchFamily="34" charset="0"/>
              <a:cs typeface="arial" panose="020B0604020202020204" pitchFamily="34" charset="0"/>
              <a:hlinkClick r:id="rId7"/>
            </a:endParaRPr>
          </a:p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900" b="0" i="0" u="none" strike="noStrike" cap="none" normalizeH="0" baseline="0">
                <a:ln>
                  <a:noFill/>
                </a:ln>
                <a:solidFill>
                  <a:srgbClr val="3C4043"/>
                </a:solidFill>
                <a:effectLst/>
                <a:latin typeface="Roboto-Medium"/>
                <a:cs typeface="arial" panose="020B0604020202020204" pitchFamily="34" charset="0"/>
                <a:hlinkClick r:id="rId7"/>
              </a:rPr>
              <a:t>Иван федоров о роли в развитии книгопечатания. История книги</a:t>
            </a:r>
            <a:endParaRPr kumimoji="0" lang="ru-RU" altLang="ru-RU" b="0" i="0" u="none" strike="noStrike" cap="none" normalizeH="0" baseline="0">
              <a:ln>
                <a:noFill/>
              </a:ln>
              <a:solidFill>
                <a:srgbClr val="660099"/>
              </a:solidFill>
              <a:effectLst/>
              <a:latin typeface="arial" panose="020B0604020202020204" pitchFamily="34" charset="0"/>
              <a:cs typeface="arial" panose="020B0604020202020204" pitchFamily="34" charset="0"/>
              <a:hlinkClick r:id="rId7"/>
            </a:endParaRPr>
          </a:p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800" b="0" i="0" u="none" strike="noStrike" cap="none" normalizeH="0" baseline="0">
                <a:ln>
                  <a:noFill/>
                </a:ln>
                <a:solidFill>
                  <a:srgbClr val="5F6368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chebaki.ru</a:t>
            </a:r>
            <a:endParaRPr kumimoji="0" lang="ru-RU" altLang="ru-RU" b="0" i="0" u="none" strike="noStrike" cap="none" normalizeH="0" baseline="0">
              <a:ln>
                <a:noFill/>
              </a:ln>
              <a:solidFill>
                <a:srgbClr val="222222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b="0" i="0" u="sng" strike="noStrike" cap="none" normalizeH="0" baseline="0">
              <a:ln>
                <a:noFill/>
              </a:ln>
              <a:solidFill>
                <a:srgbClr val="660099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80" name="Picture 8" descr="Картинки по запросу первопечатник иван фёдоров">
            <a:hlinkClick r:id="rId6"/>
            <a:extLst>
              <a:ext uri="{FF2B5EF4-FFF2-40B4-BE49-F238E27FC236}">
                <a16:creationId xmlns:a16="http://schemas.microsoft.com/office/drawing/2014/main" id="{8DC175BA-3C89-0544-9B24-251EC16D0C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0345" y="3887543"/>
            <a:ext cx="2149245" cy="2869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9">
            <a:extLst>
              <a:ext uri="{FF2B5EF4-FFF2-40B4-BE49-F238E27FC236}">
                <a16:creationId xmlns:a16="http://schemas.microsoft.com/office/drawing/2014/main" id="{7581C7EC-329D-3A4F-975D-21E8EFE31FAF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5308271" y="3467596"/>
            <a:ext cx="1389790" cy="64633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ru-RU" altLang="ru-RU" b="0" i="0" u="none" strike="noStrike" cap="none" normalizeH="0" baseline="0">
                <a:ln>
                  <a:noFill/>
                </a:ln>
                <a:solidFill>
                  <a:srgbClr val="660099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9"/>
              </a:rPr>
            </a:br>
            <a:endParaRPr kumimoji="0" lang="ru-RU" alt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0463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6E5631-A59C-0F49-A4D9-F52591D6E4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Первые печатные книги на Руси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C391205-61F4-E446-A084-85466F8184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6980" y="2184000"/>
            <a:ext cx="10515600" cy="881949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«Апостол»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567203DE-B2CA-BF4A-A160-ECF6976937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4389" y="2842511"/>
            <a:ext cx="21336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>
                <a:ln>
                  <a:noFill/>
                </a:ln>
                <a:solidFill>
                  <a:srgbClr val="660099"/>
                </a:solidFill>
                <a:effectLst/>
                <a:latin typeface="arial" panose="020B0604020202020204" pitchFamily="34" charset="0"/>
                <a:hlinkClick r:id="rId2"/>
              </a:rPr>
              <a:t>  </a:t>
            </a:r>
            <a:endParaRPr kumimoji="0" lang="ru-RU" altLang="ru-RU" sz="14600" b="0" i="0" u="none" strike="noStrike" cap="none" normalizeH="0" baseline="0">
              <a:ln>
                <a:noFill/>
              </a:ln>
              <a:solidFill>
                <a:srgbClr val="660099"/>
              </a:solidFill>
              <a:effectLst/>
              <a:latin typeface="arial" panose="020B0604020202020204" pitchFamily="34" charset="0"/>
              <a:hlinkClick r:id="rId3"/>
            </a:endParaRPr>
          </a:p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900" b="0" i="0" u="none" strike="noStrike" cap="none" normalizeH="0" baseline="0">
                <a:ln>
                  <a:noFill/>
                </a:ln>
                <a:solidFill>
                  <a:srgbClr val="3C4043"/>
                </a:solidFill>
                <a:effectLst/>
                <a:latin typeface="Roboto-Medium"/>
                <a:hlinkClick r:id="rId3"/>
              </a:rPr>
              <a:t>Как называлась первая русская печатная книга ...</a:t>
            </a:r>
            <a:endParaRPr kumimoji="0" lang="ru-RU" altLang="ru-RU" b="0" i="0" u="none" strike="noStrike" cap="none" normalizeH="0" baseline="0">
              <a:ln>
                <a:noFill/>
              </a:ln>
              <a:solidFill>
                <a:srgbClr val="660099"/>
              </a:solidFill>
              <a:effectLst/>
              <a:latin typeface="arial" panose="020B0604020202020204" pitchFamily="34" charset="0"/>
              <a:hlinkClick r:id="rId3"/>
            </a:endParaRPr>
          </a:p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800" b="0" i="0" u="none" strike="noStrike" cap="none" normalizeH="0" baseline="0">
                <a:ln>
                  <a:noFill/>
                </a:ln>
                <a:solidFill>
                  <a:srgbClr val="5F6368"/>
                </a:solidFill>
                <a:effectLst/>
                <a:latin typeface="arial" panose="020B0604020202020204" pitchFamily="34" charset="0"/>
                <a:hlinkClick r:id="rId3"/>
              </a:rPr>
              <a:t>pnp.ru</a:t>
            </a:r>
            <a:endParaRPr kumimoji="0" lang="ru-RU" altLang="ru-RU" b="0" i="0" u="none" strike="noStrike" cap="none" normalizeH="0" baseline="0">
              <a:ln>
                <a:noFill/>
              </a:ln>
              <a:solidFill>
                <a:srgbClr val="222222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b="0" i="0" u="none" strike="noStrike" cap="none" normalizeH="0" baseline="0">
              <a:ln>
                <a:noFill/>
              </a:ln>
              <a:solidFill>
                <a:srgbClr val="660099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050" name="Picture 2" descr="Картинки по запросу первая печатная книга">
            <a:hlinkClick r:id="rId2"/>
            <a:extLst>
              <a:ext uri="{FF2B5EF4-FFF2-40B4-BE49-F238E27FC236}">
                <a16:creationId xmlns:a16="http://schemas.microsoft.com/office/drawing/2014/main" id="{1DC8D400-5C72-2544-A1C5-035BDCA459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464" y="2842511"/>
            <a:ext cx="3505200" cy="2324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>
            <a:extLst>
              <a:ext uri="{FF2B5EF4-FFF2-40B4-BE49-F238E27FC236}">
                <a16:creationId xmlns:a16="http://schemas.microsoft.com/office/drawing/2014/main" id="{1F2CD999-AA0F-044C-AD2D-2E88297833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4389" y="2842511"/>
            <a:ext cx="2090738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ru-RU" altLang="ru-RU" b="0" i="0" u="none" strike="noStrike" cap="none" normalizeH="0" baseline="0">
                <a:ln>
                  <a:noFill/>
                </a:ln>
                <a:solidFill>
                  <a:srgbClr val="660099"/>
                </a:solidFill>
                <a:effectLst/>
                <a:latin typeface="arial" panose="020B0604020202020204" pitchFamily="34" charset="0"/>
                <a:hlinkClick r:id="rId5"/>
              </a:rPr>
            </a:br>
            <a:endParaRPr kumimoji="0" lang="ru-RU" alt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053" name="Picture 5" descr="Картинки по запросу первая азбука">
            <a:hlinkClick r:id="rId6"/>
            <a:extLst>
              <a:ext uri="{FF2B5EF4-FFF2-40B4-BE49-F238E27FC236}">
                <a16:creationId xmlns:a16="http://schemas.microsoft.com/office/drawing/2014/main" id="{A08BA8AC-4B07-F64B-9E3B-664F407E93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2562" y="3717330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DF5971E-D5DD-F346-8FE4-A36E668A89A3}"/>
              </a:ext>
            </a:extLst>
          </p:cNvPr>
          <p:cNvSpPr txBox="1"/>
          <p:nvPr/>
        </p:nvSpPr>
        <p:spPr>
          <a:xfrm>
            <a:off x="4131664" y="1399170"/>
            <a:ext cx="47896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Под руководством Ивана Федорова в 1564 году была </a:t>
            </a:r>
            <a:r>
              <a:rPr lang="ru-RU" sz="2000" b="1" dirty="0"/>
              <a:t>изда</a:t>
            </a:r>
            <a:r>
              <a:rPr lang="ru-RU" sz="2400" b="1" dirty="0"/>
              <a:t>на первая книга московского Печатного двора – «Апостол».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A8E3FFB-485D-E44A-B928-706CA2F77845}"/>
              </a:ext>
            </a:extLst>
          </p:cNvPr>
          <p:cNvSpPr txBox="1"/>
          <p:nvPr/>
        </p:nvSpPr>
        <p:spPr>
          <a:xfrm>
            <a:off x="7896015" y="3194110"/>
            <a:ext cx="20088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/>
              <a:t>«Часослов»</a:t>
            </a:r>
          </a:p>
        </p:txBody>
      </p:sp>
    </p:spTree>
    <p:extLst>
      <p:ext uri="{BB962C8B-B14F-4D97-AF65-F5344CB8AC3E}">
        <p14:creationId xmlns:p14="http://schemas.microsoft.com/office/powerpoint/2010/main" val="3605547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A52B4EC1-A5FB-4E43-AF82-210900F0FD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2804" y="434898"/>
            <a:ext cx="10515600" cy="5820125"/>
          </a:xfrm>
        </p:spPr>
        <p:txBody>
          <a:bodyPr/>
          <a:lstStyle/>
          <a:p>
            <a:r>
              <a:rPr lang="ru-RU" dirty="0"/>
              <a:t>Сейчас книги печатаются очень быстро. В каждую секунду у нас появляется 45 книг, из них – 7-8 – для детей. Чтобы мы получили книгу над ней потрудилось много людей. В бумагу вложен труд лесорубов и сплавщиков, ведь бумагу для книг делают из древесины. Писатели, учёные, художники написали текст, нарисовали иллюстрации, наборщики, печатники, переплётчики создавали книгу в типографии. Книгопечатание – огромный труд!</a:t>
            </a:r>
          </a:p>
        </p:txBody>
      </p:sp>
      <p:pic>
        <p:nvPicPr>
          <p:cNvPr id="5122" name="Picture 2" descr="Картинки по запросу процесс создания книг в современном мире">
            <a:hlinkClick r:id="rId2"/>
            <a:extLst>
              <a:ext uri="{FF2B5EF4-FFF2-40B4-BE49-F238E27FC236}">
                <a16:creationId xmlns:a16="http://schemas.microsoft.com/office/drawing/2014/main" id="{F1517F6F-6C0A-7E48-8525-F6F98450F0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331" y="4055325"/>
            <a:ext cx="2769841" cy="2022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>
            <a:extLst>
              <a:ext uri="{FF2B5EF4-FFF2-40B4-BE49-F238E27FC236}">
                <a16:creationId xmlns:a16="http://schemas.microsoft.com/office/drawing/2014/main" id="{55D9536E-C761-AD46-970F-5727BDA2B7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604" y="78060"/>
            <a:ext cx="1227138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ru-RU" altLang="ru-RU" b="0" i="0" u="none" strike="noStrike" cap="none" normalizeH="0" baseline="0">
                <a:ln>
                  <a:noFill/>
                </a:ln>
                <a:solidFill>
                  <a:srgbClr val="660099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</a:br>
            <a:endParaRPr kumimoji="0" lang="ru-RU" alt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5125" name="Picture 5" descr="Картинки по запросу типография  книжная фото">
            <a:hlinkClick r:id="rId5"/>
            <a:extLst>
              <a:ext uri="{FF2B5EF4-FFF2-40B4-BE49-F238E27FC236}">
                <a16:creationId xmlns:a16="http://schemas.microsoft.com/office/drawing/2014/main" id="{D5E9FE7C-8864-7E43-AD9C-6B973D2EF5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9975" y="3490331"/>
            <a:ext cx="2659523" cy="1769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9">
            <a:extLst>
              <a:ext uri="{FF2B5EF4-FFF2-40B4-BE49-F238E27FC236}">
                <a16:creationId xmlns:a16="http://schemas.microsoft.com/office/drawing/2014/main" id="{9F526E53-0525-B140-8807-3B6E9E43EA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92537" y="3743556"/>
            <a:ext cx="2354263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sng" strike="noStrike" cap="none" normalizeH="0" baseline="0">
                <a:ln>
                  <a:noFill/>
                </a:ln>
                <a:solidFill>
                  <a:srgbClr val="660099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  </a:t>
            </a:r>
            <a:endParaRPr kumimoji="0" lang="ru-RU" altLang="ru-RU" sz="14600" b="0" i="0" u="sng" strike="noStrike" cap="none" normalizeH="0" baseline="0">
              <a:ln>
                <a:noFill/>
              </a:ln>
              <a:solidFill>
                <a:srgbClr val="660099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800" b="0" i="0" u="sng" strike="noStrike" cap="none" normalizeH="0" baseline="0">
                <a:ln>
                  <a:noFill/>
                </a:ln>
                <a:solidFill>
                  <a:srgbClr val="70757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kumimoji="0" lang="ru-RU" altLang="ru-RU" sz="800" b="0" i="0" u="sng" strike="noStrike" cap="none" normalizeH="0" baseline="0">
                <a:ln>
                  <a:noFill/>
                </a:ln>
                <a:solidFill>
                  <a:srgbClr val="70757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10 × 540 </a:t>
            </a:r>
            <a:endParaRPr kumimoji="0" lang="ru-RU" altLang="ru-RU" b="0" i="0" u="none" strike="noStrike" cap="none" normalizeH="0" baseline="0">
              <a:ln>
                <a:noFill/>
              </a:ln>
              <a:solidFill>
                <a:srgbClr val="660099"/>
              </a:solidFill>
              <a:effectLst/>
              <a:latin typeface="arial" panose="020B0604020202020204" pitchFamily="34" charset="0"/>
              <a:cs typeface="arial" panose="020B0604020202020204" pitchFamily="34" charset="0"/>
              <a:hlinkClick r:id="rId8"/>
            </a:endParaRPr>
          </a:p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900" b="0" i="0" u="none" strike="noStrike" cap="none" normalizeH="0" baseline="0">
                <a:ln>
                  <a:noFill/>
                </a:ln>
                <a:solidFill>
                  <a:srgbClr val="3C4043"/>
                </a:solidFill>
                <a:effectLst/>
                <a:latin typeface="Roboto-Medium"/>
                <a:cs typeface="arial" panose="020B0604020202020204" pitchFamily="34" charset="0"/>
                <a:hlinkClick r:id="rId8"/>
              </a:rPr>
              <a:t>Лучшие детские книги с обзором и кратким содержанием</a:t>
            </a:r>
            <a:endParaRPr kumimoji="0" lang="ru-RU" altLang="ru-RU" b="0" i="0" u="none" strike="noStrike" cap="none" normalizeH="0" baseline="0">
              <a:ln>
                <a:noFill/>
              </a:ln>
              <a:solidFill>
                <a:srgbClr val="660099"/>
              </a:solidFill>
              <a:effectLst/>
              <a:latin typeface="arial" panose="020B0604020202020204" pitchFamily="34" charset="0"/>
              <a:cs typeface="arial" panose="020B0604020202020204" pitchFamily="34" charset="0"/>
              <a:hlinkClick r:id="rId8"/>
            </a:endParaRPr>
          </a:p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800" b="0" i="0" u="none" strike="noStrike" cap="none" normalizeH="0" baseline="0">
                <a:ln>
                  <a:noFill/>
                </a:ln>
                <a:solidFill>
                  <a:srgbClr val="5F6368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8"/>
              </a:rPr>
              <a:t>storymil.com</a:t>
            </a:r>
            <a:endParaRPr kumimoji="0" lang="ru-RU" altLang="ru-RU" b="0" i="0" u="none" strike="noStrike" cap="none" normalizeH="0" baseline="0">
              <a:ln>
                <a:noFill/>
              </a:ln>
              <a:solidFill>
                <a:srgbClr val="222222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b="0" i="0" u="sng" strike="noStrike" cap="none" normalizeH="0" baseline="0">
              <a:ln>
                <a:noFill/>
              </a:ln>
              <a:solidFill>
                <a:srgbClr val="660099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30" name="Picture 10" descr="Картинки по запросу детские книги">
            <a:hlinkClick r:id="rId7"/>
            <a:extLst>
              <a:ext uri="{FF2B5EF4-FFF2-40B4-BE49-F238E27FC236}">
                <a16:creationId xmlns:a16="http://schemas.microsoft.com/office/drawing/2014/main" id="{F1112214-9E8F-1344-95A2-5E0A2326E7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4612" y="3743556"/>
            <a:ext cx="3492500" cy="2324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11">
            <a:extLst>
              <a:ext uri="{FF2B5EF4-FFF2-40B4-BE49-F238E27FC236}">
                <a16:creationId xmlns:a16="http://schemas.microsoft.com/office/drawing/2014/main" id="{9D8F37F1-0FCB-A641-999F-A725B0C6B9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92537" y="3743556"/>
            <a:ext cx="24892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ru-RU" altLang="ru-RU" b="0" i="0" u="none" strike="noStrike" cap="none" normalizeH="0" baseline="0">
                <a:ln>
                  <a:noFill/>
                </a:ln>
                <a:solidFill>
                  <a:srgbClr val="660099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10"/>
              </a:rPr>
            </a:br>
            <a:endParaRPr kumimoji="0" lang="ru-RU" alt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0290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591</Words>
  <Application>Microsoft Macintosh PowerPoint</Application>
  <PresentationFormat>Широкоэкранный</PresentationFormat>
  <Paragraphs>67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Arial</vt:lpstr>
      <vt:lpstr>Calibri</vt:lpstr>
      <vt:lpstr>Calibri Light</vt:lpstr>
      <vt:lpstr>Roboto-Medium</vt:lpstr>
      <vt:lpstr>Тема Office</vt:lpstr>
      <vt:lpstr>Первые книги</vt:lpstr>
      <vt:lpstr>Презентация PowerPoint</vt:lpstr>
      <vt:lpstr>Книги Древнего Египта</vt:lpstr>
      <vt:lpstr>Книги Китая</vt:lpstr>
      <vt:lpstr>Книжное дело на Руси</vt:lpstr>
      <vt:lpstr>Первая типография</vt:lpstr>
      <vt:lpstr>Первопечатник Иван Фёдоров</vt:lpstr>
      <vt:lpstr>Первые печатные книги на Руси</vt:lpstr>
      <vt:lpstr>Презентация PowerPoint</vt:lpstr>
      <vt:lpstr>Бережно относитесь к книгам!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Первые книги</dc:title>
  <dc:creator>Пользователь Microsoft Office</dc:creator>
  <cp:lastModifiedBy>Пользователь Microsoft Office</cp:lastModifiedBy>
  <cp:revision>19</cp:revision>
  <cp:lastPrinted>2019-12-12T04:37:02Z</cp:lastPrinted>
  <dcterms:created xsi:type="dcterms:W3CDTF">2019-11-24T18:24:37Z</dcterms:created>
  <dcterms:modified xsi:type="dcterms:W3CDTF">2019-12-12T04:37:30Z</dcterms:modified>
</cp:coreProperties>
</file>