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Светлый стиль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17440" autoAdjust="0"/>
    <p:restoredTop sz="94660"/>
  </p:normalViewPr>
  <p:slideViewPr>
    <p:cSldViewPr>
      <p:cViewPr varScale="1">
        <p:scale>
          <a:sx n="86" d="100"/>
          <a:sy n="86" d="100"/>
        </p:scale>
        <p:origin x="-137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7EAF463A-BC7C-46EE-9F1E-7F377CCA4891}" type="datetimeFigureOut">
              <a:rPr lang="en-US" smtClean="0"/>
              <a:pPr/>
              <a:t>10/17/2019</a:t>
            </a:fld>
            <a:endParaRPr lang="en-US"/>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en-US"/>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A483448D-3A78-4528-A469-B745A65DA48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10/17/2019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10/17/2019</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7EAF463A-BC7C-46EE-9F1E-7F377CCA4891}" type="datetimeFigureOut">
              <a:rPr lang="en-US" smtClean="0"/>
              <a:pPr/>
              <a:t>10/17/2019</a:t>
            </a:fld>
            <a:endParaRPr lang="en-US"/>
          </a:p>
        </p:txBody>
      </p:sp>
      <p:sp>
        <p:nvSpPr>
          <p:cNvPr id="9" name="Номер слайда 8"/>
          <p:cNvSpPr>
            <a:spLocks noGrp="1"/>
          </p:cNvSpPr>
          <p:nvPr>
            <p:ph type="sldNum" sz="quarter" idx="15"/>
          </p:nvPr>
        </p:nvSpPr>
        <p:spPr/>
        <p:txBody>
          <a:bodyPr rtlCol="0"/>
          <a:lstStyle/>
          <a:p>
            <a:fld id="{A483448D-3A78-4528-A469-B745A65DA480}" type="slidenum">
              <a:rPr lang="en-US" smtClean="0"/>
              <a:pPr/>
              <a:t>‹#›</a:t>
            </a:fld>
            <a:endParaRPr lang="en-US"/>
          </a:p>
        </p:txBody>
      </p:sp>
      <p:sp>
        <p:nvSpPr>
          <p:cNvPr id="10" name="Нижний колонтитул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7EAF463A-BC7C-46EE-9F1E-7F377CCA4891}" type="datetimeFigureOut">
              <a:rPr lang="en-US" smtClean="0"/>
              <a:pPr/>
              <a:t>10/17/2019</a:t>
            </a:fld>
            <a:endParaRPr lang="en-US"/>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en-US"/>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10/17/2019</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10/17/2019</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7EAF463A-BC7C-46EE-9F1E-7F377CCA4891}" type="datetimeFigureOut">
              <a:rPr lang="en-US" smtClean="0"/>
              <a:pPr/>
              <a:t>10/17/2019</a:t>
            </a:fld>
            <a:endParaRPr lang="en-US"/>
          </a:p>
        </p:txBody>
      </p:sp>
      <p:sp>
        <p:nvSpPr>
          <p:cNvPr id="7" name="Номер слайда 6"/>
          <p:cNvSpPr>
            <a:spLocks noGrp="1"/>
          </p:cNvSpPr>
          <p:nvPr>
            <p:ph type="sldNum" sz="quarter" idx="11"/>
          </p:nvPr>
        </p:nvSpPr>
        <p:spPr/>
        <p:txBody>
          <a:bodyPr rtlCol="0"/>
          <a:lstStyle/>
          <a:p>
            <a:fld id="{A483448D-3A78-4528-A469-B745A65DA480}" type="slidenum">
              <a:rPr lang="en-US" smtClean="0"/>
              <a:pPr/>
              <a:t>‹#›</a:t>
            </a:fld>
            <a:endParaRPr lang="en-US"/>
          </a:p>
        </p:txBody>
      </p:sp>
      <p:sp>
        <p:nvSpPr>
          <p:cNvPr id="8" name="Нижний колонтитул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10/17/2019</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7EAF463A-BC7C-46EE-9F1E-7F377CCA4891}" type="datetimeFigureOut">
              <a:rPr lang="en-US" smtClean="0"/>
              <a:pPr/>
              <a:t>10/17/2019</a:t>
            </a:fld>
            <a:endParaRPr lang="en-US"/>
          </a:p>
        </p:txBody>
      </p:sp>
      <p:sp>
        <p:nvSpPr>
          <p:cNvPr id="22" name="Номер слайда 21"/>
          <p:cNvSpPr>
            <a:spLocks noGrp="1"/>
          </p:cNvSpPr>
          <p:nvPr>
            <p:ph type="sldNum" sz="quarter" idx="15"/>
          </p:nvPr>
        </p:nvSpPr>
        <p:spPr/>
        <p:txBody>
          <a:bodyPr rtlCol="0"/>
          <a:lstStyle/>
          <a:p>
            <a:fld id="{A483448D-3A78-4528-A469-B745A65DA480}" type="slidenum">
              <a:rPr lang="en-US" smtClean="0"/>
              <a:pPr/>
              <a:t>‹#›</a:t>
            </a:fld>
            <a:endParaRPr lang="en-US"/>
          </a:p>
        </p:txBody>
      </p:sp>
      <p:sp>
        <p:nvSpPr>
          <p:cNvPr id="23" name="Нижний колонтитул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7EAF463A-BC7C-46EE-9F1E-7F377CCA4891}" type="datetimeFigureOut">
              <a:rPr lang="en-US" smtClean="0"/>
              <a:pPr/>
              <a:t>10/17/2019</a:t>
            </a:fld>
            <a:endParaRPr lang="en-US"/>
          </a:p>
        </p:txBody>
      </p:sp>
      <p:sp>
        <p:nvSpPr>
          <p:cNvPr id="18" name="Номер слайда 17"/>
          <p:cNvSpPr>
            <a:spLocks noGrp="1"/>
          </p:cNvSpPr>
          <p:nvPr>
            <p:ph type="sldNum" sz="quarter" idx="11"/>
          </p:nvPr>
        </p:nvSpPr>
        <p:spPr/>
        <p:txBody>
          <a:bodyPr rtlCol="0"/>
          <a:lstStyle/>
          <a:p>
            <a:fld id="{A483448D-3A78-4528-A469-B745A65DA480}" type="slidenum">
              <a:rPr lang="en-US" smtClean="0"/>
              <a:pPr/>
              <a:t>‹#›</a:t>
            </a:fld>
            <a:endParaRPr lang="en-US"/>
          </a:p>
        </p:txBody>
      </p:sp>
      <p:sp>
        <p:nvSpPr>
          <p:cNvPr id="21" name="Нижний колонтитул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EAF463A-BC7C-46EE-9F1E-7F377CCA4891}" type="datetimeFigureOut">
              <a:rPr lang="en-US" smtClean="0"/>
              <a:pPr/>
              <a:t>10/17/2019</a:t>
            </a:fld>
            <a:endParaRPr lang="en-US"/>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14.xml"/><Relationship Id="rId18" Type="http://schemas.openxmlformats.org/officeDocument/2006/relationships/slide" Target="slide19.xml"/><Relationship Id="rId3" Type="http://schemas.openxmlformats.org/officeDocument/2006/relationships/slide" Target="slide4.xml"/><Relationship Id="rId21" Type="http://schemas.openxmlformats.org/officeDocument/2006/relationships/slide" Target="slide22.xml"/><Relationship Id="rId7" Type="http://schemas.openxmlformats.org/officeDocument/2006/relationships/slide" Target="slide8.xml"/><Relationship Id="rId12" Type="http://schemas.openxmlformats.org/officeDocument/2006/relationships/slide" Target="slide13.xml"/><Relationship Id="rId17" Type="http://schemas.openxmlformats.org/officeDocument/2006/relationships/slide" Target="slide18.xml"/><Relationship Id="rId25" Type="http://schemas.openxmlformats.org/officeDocument/2006/relationships/slide" Target="slide26.xml"/><Relationship Id="rId2" Type="http://schemas.openxmlformats.org/officeDocument/2006/relationships/slide" Target="slide3.xml"/><Relationship Id="rId16" Type="http://schemas.openxmlformats.org/officeDocument/2006/relationships/slide" Target="slide17.xml"/><Relationship Id="rId20"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7.xml"/><Relationship Id="rId11" Type="http://schemas.openxmlformats.org/officeDocument/2006/relationships/slide" Target="slide12.xml"/><Relationship Id="rId24" Type="http://schemas.openxmlformats.org/officeDocument/2006/relationships/slide" Target="slide25.xml"/><Relationship Id="rId5" Type="http://schemas.openxmlformats.org/officeDocument/2006/relationships/slide" Target="slide6.xml"/><Relationship Id="rId15" Type="http://schemas.openxmlformats.org/officeDocument/2006/relationships/slide" Target="slide16.xml"/><Relationship Id="rId23" Type="http://schemas.openxmlformats.org/officeDocument/2006/relationships/slide" Target="slide24.xml"/><Relationship Id="rId10" Type="http://schemas.openxmlformats.org/officeDocument/2006/relationships/slide" Target="slide11.xml"/><Relationship Id="rId19" Type="http://schemas.openxmlformats.org/officeDocument/2006/relationships/slide" Target="slide20.xml"/><Relationship Id="rId4" Type="http://schemas.openxmlformats.org/officeDocument/2006/relationships/slide" Target="slide5.xml"/><Relationship Id="rId9" Type="http://schemas.openxmlformats.org/officeDocument/2006/relationships/slide" Target="slide10.xml"/><Relationship Id="rId14" Type="http://schemas.openxmlformats.org/officeDocument/2006/relationships/slide" Target="slide15.xml"/><Relationship Id="rId22" Type="http://schemas.openxmlformats.org/officeDocument/2006/relationships/slide" Target="slide23.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Игра «Умники и умницы», 7 класс.</a:t>
            </a:r>
            <a:endParaRPr lang="ru-RU" dirty="0"/>
          </a:p>
        </p:txBody>
      </p:sp>
      <p:sp>
        <p:nvSpPr>
          <p:cNvPr id="3" name="Подзаголовок 2"/>
          <p:cNvSpPr>
            <a:spLocks noGrp="1"/>
          </p:cNvSpPr>
          <p:nvPr>
            <p:ph type="subTitle" idx="1"/>
          </p:nvPr>
        </p:nvSpPr>
        <p:spPr>
          <a:xfrm>
            <a:off x="5486400" y="5715000"/>
            <a:ext cx="3276600" cy="990600"/>
          </a:xfrm>
        </p:spPr>
        <p:txBody>
          <a:bodyPr/>
          <a:lstStyle/>
          <a:p>
            <a:r>
              <a:rPr lang="ru-RU" dirty="0" smtClean="0"/>
              <a:t>Составитель игры: </a:t>
            </a:r>
            <a:r>
              <a:rPr lang="ru-RU" dirty="0" err="1" smtClean="0"/>
              <a:t>Кадиева</a:t>
            </a:r>
            <a:r>
              <a:rPr lang="ru-RU" dirty="0" smtClean="0"/>
              <a:t> </a:t>
            </a:r>
            <a:r>
              <a:rPr lang="ru-RU" dirty="0" err="1" smtClean="0"/>
              <a:t>Хадижат</a:t>
            </a:r>
            <a:r>
              <a:rPr lang="ru-RU" dirty="0" smtClean="0"/>
              <a:t> Магомедовна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373562"/>
          </a:xfrm>
        </p:spPr>
        <p:txBody>
          <a:bodyPr>
            <a:normAutofit/>
          </a:bodyPr>
          <a:lstStyle/>
          <a:p>
            <a:r>
              <a:rPr lang="ru-RU" sz="4000" b="1" dirty="0" smtClean="0">
                <a:solidFill>
                  <a:schemeClr val="tx1"/>
                </a:solidFill>
              </a:rPr>
              <a:t>8.Приведите по 2 примера кратких и полных страдательных причастий</a:t>
            </a:r>
            <a:r>
              <a:rPr lang="ru-RU" dirty="0" smtClean="0"/>
              <a:t>. </a:t>
            </a:r>
            <a:br>
              <a:rPr lang="ru-RU" dirty="0" smtClean="0"/>
            </a:br>
            <a:endParaRPr lang="ru-RU" dirty="0"/>
          </a:p>
        </p:txBody>
      </p:sp>
      <p:sp>
        <p:nvSpPr>
          <p:cNvPr id="3" name="Содержимое 2"/>
          <p:cNvSpPr>
            <a:spLocks noGrp="1"/>
          </p:cNvSpPr>
          <p:nvPr>
            <p:ph sz="quarter" idx="1"/>
          </p:nvPr>
        </p:nvSpPr>
        <p:spPr>
          <a:xfrm>
            <a:off x="5105400" y="5791200"/>
            <a:ext cx="2819400" cy="6827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440362"/>
          </a:xfrm>
        </p:spPr>
        <p:txBody>
          <a:bodyPr>
            <a:normAutofit/>
          </a:bodyPr>
          <a:lstStyle/>
          <a:p>
            <a:r>
              <a:rPr lang="ru-RU" sz="4000" b="1" dirty="0" smtClean="0">
                <a:solidFill>
                  <a:schemeClr val="tx1"/>
                </a:solidFill>
              </a:rPr>
              <a:t>9.Какими членами предложения могут быть причастие и причастный оборот в предложении?</a:t>
            </a:r>
            <a:r>
              <a:rPr lang="ru-RU" dirty="0" smtClean="0"/>
              <a:t/>
            </a:r>
            <a:br>
              <a:rPr lang="ru-RU" dirty="0" smtClean="0"/>
            </a:br>
            <a:endParaRPr lang="ru-RU" dirty="0"/>
          </a:p>
        </p:txBody>
      </p:sp>
      <p:sp>
        <p:nvSpPr>
          <p:cNvPr id="3" name="Содержимое 2"/>
          <p:cNvSpPr>
            <a:spLocks noGrp="1"/>
          </p:cNvSpPr>
          <p:nvPr>
            <p:ph sz="quarter" idx="1"/>
          </p:nvPr>
        </p:nvSpPr>
        <p:spPr>
          <a:xfrm>
            <a:off x="5334000" y="5867400"/>
            <a:ext cx="2590800" cy="6065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211762"/>
          </a:xfrm>
        </p:spPr>
        <p:txBody>
          <a:bodyPr>
            <a:normAutofit/>
          </a:bodyPr>
          <a:lstStyle/>
          <a:p>
            <a:r>
              <a:rPr lang="ru-RU" sz="4000" b="1" dirty="0" smtClean="0">
                <a:solidFill>
                  <a:schemeClr val="tx1"/>
                </a:solidFill>
              </a:rPr>
              <a:t>10.От чего зависит написание гласных в суффиксах действительных причастий настоящего времени? (бор..</a:t>
            </a:r>
            <a:r>
              <a:rPr lang="ru-RU" sz="4000" b="1" dirty="0" err="1" smtClean="0">
                <a:solidFill>
                  <a:schemeClr val="tx1"/>
                </a:solidFill>
              </a:rPr>
              <a:t>щийся</a:t>
            </a:r>
            <a:r>
              <a:rPr lang="ru-RU" sz="4000" b="1" dirty="0" smtClean="0">
                <a:solidFill>
                  <a:schemeClr val="tx1"/>
                </a:solidFill>
              </a:rPr>
              <a:t>, люб..</a:t>
            </a:r>
            <a:r>
              <a:rPr lang="ru-RU" sz="4000" b="1" dirty="0" err="1" smtClean="0">
                <a:solidFill>
                  <a:schemeClr val="tx1"/>
                </a:solidFill>
              </a:rPr>
              <a:t>щий</a:t>
            </a:r>
            <a:r>
              <a:rPr lang="ru-RU" sz="4000" b="1" dirty="0" smtClean="0">
                <a:solidFill>
                  <a:schemeClr val="tx1"/>
                </a:solidFill>
              </a:rPr>
              <a:t>)</a:t>
            </a:r>
            <a:r>
              <a:rPr lang="ru-RU" dirty="0" smtClean="0"/>
              <a:t/>
            </a:r>
            <a:br>
              <a:rPr lang="ru-RU" dirty="0" smtClean="0"/>
            </a:br>
            <a:endParaRPr lang="ru-RU" dirty="0"/>
          </a:p>
        </p:txBody>
      </p:sp>
      <p:sp>
        <p:nvSpPr>
          <p:cNvPr id="3" name="Содержимое 2"/>
          <p:cNvSpPr>
            <a:spLocks noGrp="1"/>
          </p:cNvSpPr>
          <p:nvPr>
            <p:ph sz="quarter" idx="1"/>
          </p:nvPr>
        </p:nvSpPr>
        <p:spPr>
          <a:xfrm>
            <a:off x="4724400" y="5715000"/>
            <a:ext cx="3200400" cy="7589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7467600" cy="4648200"/>
          </a:xfrm>
        </p:spPr>
        <p:txBody>
          <a:bodyPr>
            <a:normAutofit fontScale="90000"/>
          </a:bodyPr>
          <a:lstStyle/>
          <a:p>
            <a:r>
              <a:rPr lang="ru-RU" sz="4000" b="1" dirty="0" smtClean="0">
                <a:solidFill>
                  <a:schemeClr val="tx1"/>
                </a:solidFill>
              </a:rPr>
              <a:t>11. Укажите словосочетание, в котором есть действительное причастие.</a:t>
            </a:r>
            <a:br>
              <a:rPr lang="ru-RU" sz="4000" b="1" dirty="0" smtClean="0">
                <a:solidFill>
                  <a:schemeClr val="tx1"/>
                </a:solidFill>
              </a:rPr>
            </a:br>
            <a:r>
              <a:rPr lang="ru-RU" sz="4000" b="1" dirty="0" smtClean="0">
                <a:solidFill>
                  <a:schemeClr val="tx1"/>
                </a:solidFill>
              </a:rPr>
              <a:t>а) гонимый осенним ветром</a:t>
            </a:r>
            <a:br>
              <a:rPr lang="ru-RU" sz="4000" b="1" dirty="0" smtClean="0">
                <a:solidFill>
                  <a:schemeClr val="tx1"/>
                </a:solidFill>
              </a:rPr>
            </a:br>
            <a:r>
              <a:rPr lang="ru-RU" sz="4000" b="1" dirty="0" smtClean="0">
                <a:solidFill>
                  <a:schemeClr val="tx1"/>
                </a:solidFill>
              </a:rPr>
              <a:t>б) цветущие поздней осенью</a:t>
            </a:r>
            <a:br>
              <a:rPr lang="ru-RU" sz="4000" b="1" dirty="0" smtClean="0">
                <a:solidFill>
                  <a:schemeClr val="tx1"/>
                </a:solidFill>
              </a:rPr>
            </a:br>
            <a:r>
              <a:rPr lang="ru-RU" sz="4000" b="1" dirty="0" smtClean="0">
                <a:solidFill>
                  <a:schemeClr val="tx1"/>
                </a:solidFill>
              </a:rPr>
              <a:t>в) колеблемые ветром</a:t>
            </a:r>
            <a:r>
              <a:rPr lang="ru-RU" dirty="0" smtClean="0"/>
              <a:t/>
            </a:r>
            <a:br>
              <a:rPr lang="ru-RU" dirty="0" smtClean="0"/>
            </a:br>
            <a:endParaRPr lang="ru-RU" dirty="0"/>
          </a:p>
        </p:txBody>
      </p:sp>
      <p:sp>
        <p:nvSpPr>
          <p:cNvPr id="3" name="Содержимое 2"/>
          <p:cNvSpPr>
            <a:spLocks noGrp="1"/>
          </p:cNvSpPr>
          <p:nvPr>
            <p:ph sz="quarter" idx="1"/>
          </p:nvPr>
        </p:nvSpPr>
        <p:spPr>
          <a:xfrm>
            <a:off x="5334000" y="5715000"/>
            <a:ext cx="2590800" cy="7589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287962"/>
          </a:xfrm>
        </p:spPr>
        <p:txBody>
          <a:bodyPr>
            <a:noAutofit/>
          </a:bodyPr>
          <a:lstStyle/>
          <a:p>
            <a:r>
              <a:rPr lang="ru-RU" sz="3600" b="1" dirty="0" smtClean="0">
                <a:solidFill>
                  <a:schemeClr val="tx1"/>
                </a:solidFill>
              </a:rPr>
              <a:t>12. Укажите словосочетание, в котором есть страдательное причастие.</a:t>
            </a:r>
            <a:br>
              <a:rPr lang="ru-RU" sz="3600" b="1" dirty="0" smtClean="0">
                <a:solidFill>
                  <a:schemeClr val="tx1"/>
                </a:solidFill>
              </a:rPr>
            </a:br>
            <a:r>
              <a:rPr lang="ru-RU" sz="3600" b="1" dirty="0" smtClean="0">
                <a:solidFill>
                  <a:schemeClr val="tx1"/>
                </a:solidFill>
              </a:rPr>
              <a:t>а) любимый учениками</a:t>
            </a:r>
            <a:br>
              <a:rPr lang="ru-RU" sz="3600" b="1" dirty="0" smtClean="0">
                <a:solidFill>
                  <a:schemeClr val="tx1"/>
                </a:solidFill>
              </a:rPr>
            </a:br>
            <a:r>
              <a:rPr lang="ru-RU" sz="3600" b="1" dirty="0" smtClean="0">
                <a:solidFill>
                  <a:schemeClr val="tx1"/>
                </a:solidFill>
              </a:rPr>
              <a:t>б) исследуемый почву ученый</a:t>
            </a:r>
            <a:br>
              <a:rPr lang="ru-RU" sz="3600" b="1" dirty="0" smtClean="0">
                <a:solidFill>
                  <a:schemeClr val="tx1"/>
                </a:solidFill>
              </a:rPr>
            </a:br>
            <a:r>
              <a:rPr lang="ru-RU" sz="3600" b="1" dirty="0" smtClean="0">
                <a:solidFill>
                  <a:schemeClr val="tx1"/>
                </a:solidFill>
              </a:rPr>
              <a:t>в) пишущий историю</a:t>
            </a:r>
            <a:br>
              <a:rPr lang="ru-RU" sz="3600" b="1" dirty="0" smtClean="0">
                <a:solidFill>
                  <a:schemeClr val="tx1"/>
                </a:solidFill>
              </a:rPr>
            </a:br>
            <a:endParaRPr lang="ru-RU" sz="3600" b="1" dirty="0">
              <a:solidFill>
                <a:schemeClr val="tx1"/>
              </a:solidFill>
            </a:endParaRPr>
          </a:p>
        </p:txBody>
      </p:sp>
      <p:sp>
        <p:nvSpPr>
          <p:cNvPr id="3" name="Содержимое 2"/>
          <p:cNvSpPr>
            <a:spLocks noGrp="1"/>
          </p:cNvSpPr>
          <p:nvPr>
            <p:ph sz="quarter" idx="1"/>
          </p:nvPr>
        </p:nvSpPr>
        <p:spPr>
          <a:xfrm>
            <a:off x="5181600" y="5867400"/>
            <a:ext cx="2743200" cy="6065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592762"/>
          </a:xfrm>
        </p:spPr>
        <p:txBody>
          <a:bodyPr>
            <a:noAutofit/>
          </a:bodyPr>
          <a:lstStyle/>
          <a:p>
            <a:r>
              <a:rPr lang="ru-RU" sz="4000" b="1" dirty="0" smtClean="0">
                <a:solidFill>
                  <a:schemeClr val="tx1"/>
                </a:solidFill>
              </a:rPr>
              <a:t>13. Укажите словосочетание со страдательным причастием:</a:t>
            </a:r>
            <a:br>
              <a:rPr lang="ru-RU" sz="4000" b="1" dirty="0" smtClean="0">
                <a:solidFill>
                  <a:schemeClr val="tx1"/>
                </a:solidFill>
              </a:rPr>
            </a:br>
            <a:r>
              <a:rPr lang="ru-RU" sz="4000" b="1" dirty="0" smtClean="0">
                <a:solidFill>
                  <a:schemeClr val="tx1"/>
                </a:solidFill>
              </a:rPr>
              <a:t> а)белеющий парус</a:t>
            </a:r>
            <a:br>
              <a:rPr lang="ru-RU" sz="4000" b="1" dirty="0" smtClean="0">
                <a:solidFill>
                  <a:schemeClr val="tx1"/>
                </a:solidFill>
              </a:rPr>
            </a:br>
            <a:r>
              <a:rPr lang="ru-RU" sz="4000" b="1" dirty="0" smtClean="0">
                <a:solidFill>
                  <a:schemeClr val="tx1"/>
                </a:solidFill>
              </a:rPr>
              <a:t> б)разрушившийся дом</a:t>
            </a:r>
            <a:br>
              <a:rPr lang="ru-RU" sz="4000" b="1" dirty="0" smtClean="0">
                <a:solidFill>
                  <a:schemeClr val="tx1"/>
                </a:solidFill>
              </a:rPr>
            </a:br>
            <a:r>
              <a:rPr lang="ru-RU" sz="4000" b="1" dirty="0" smtClean="0">
                <a:solidFill>
                  <a:schemeClr val="tx1"/>
                </a:solidFill>
              </a:rPr>
              <a:t> в)сломанные стулья</a:t>
            </a:r>
            <a:br>
              <a:rPr lang="ru-RU" sz="4000" b="1" dirty="0" smtClean="0">
                <a:solidFill>
                  <a:schemeClr val="tx1"/>
                </a:solidFill>
              </a:rPr>
            </a:br>
            <a:r>
              <a:rPr lang="ru-RU" sz="4000" b="1" dirty="0" smtClean="0">
                <a:solidFill>
                  <a:schemeClr val="tx1"/>
                </a:solidFill>
              </a:rPr>
              <a:t> г)лечащий врач</a:t>
            </a:r>
            <a:r>
              <a:rPr lang="ru-RU" sz="2800" dirty="0" smtClean="0"/>
              <a:t/>
            </a:r>
            <a:br>
              <a:rPr lang="ru-RU" sz="2800" dirty="0" smtClean="0"/>
            </a:br>
            <a:endParaRPr lang="ru-RU" sz="2800" dirty="0"/>
          </a:p>
        </p:txBody>
      </p:sp>
      <p:sp>
        <p:nvSpPr>
          <p:cNvPr id="3" name="Содержимое 2"/>
          <p:cNvSpPr>
            <a:spLocks noGrp="1"/>
          </p:cNvSpPr>
          <p:nvPr>
            <p:ph sz="quarter" idx="1"/>
          </p:nvPr>
        </p:nvSpPr>
        <p:spPr>
          <a:xfrm>
            <a:off x="5029200" y="5943600"/>
            <a:ext cx="2895600" cy="5303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211762"/>
          </a:xfrm>
        </p:spPr>
        <p:txBody>
          <a:bodyPr>
            <a:normAutofit fontScale="90000"/>
          </a:bodyPr>
          <a:lstStyle/>
          <a:p>
            <a:r>
              <a:rPr lang="ru-RU" sz="4000" b="1" dirty="0" smtClean="0">
                <a:solidFill>
                  <a:schemeClr val="tx1"/>
                </a:solidFill>
              </a:rPr>
              <a:t>14. Укажите причастие с окончанием -ей:</a:t>
            </a:r>
            <a:br>
              <a:rPr lang="ru-RU" sz="4000" b="1" dirty="0" smtClean="0">
                <a:solidFill>
                  <a:schemeClr val="tx1"/>
                </a:solidFill>
              </a:rPr>
            </a:br>
            <a:r>
              <a:rPr lang="ru-RU" sz="4000" b="1" dirty="0" smtClean="0">
                <a:solidFill>
                  <a:schemeClr val="tx1"/>
                </a:solidFill>
              </a:rPr>
              <a:t> а)</a:t>
            </a:r>
            <a:r>
              <a:rPr lang="ru-RU" sz="4000" b="1" dirty="0" err="1" smtClean="0">
                <a:solidFill>
                  <a:schemeClr val="tx1"/>
                </a:solidFill>
              </a:rPr>
              <a:t>бущующ</a:t>
            </a:r>
            <a:r>
              <a:rPr lang="ru-RU" sz="4000" b="1" dirty="0" smtClean="0">
                <a:solidFill>
                  <a:schemeClr val="tx1"/>
                </a:solidFill>
              </a:rPr>
              <a:t>... морем</a:t>
            </a:r>
            <a:br>
              <a:rPr lang="ru-RU" sz="4000" b="1" dirty="0" smtClean="0">
                <a:solidFill>
                  <a:schemeClr val="tx1"/>
                </a:solidFill>
              </a:rPr>
            </a:br>
            <a:r>
              <a:rPr lang="ru-RU" sz="4000" b="1" dirty="0" smtClean="0">
                <a:solidFill>
                  <a:schemeClr val="tx1"/>
                </a:solidFill>
              </a:rPr>
              <a:t> б)</a:t>
            </a:r>
            <a:r>
              <a:rPr lang="ru-RU" sz="4000" b="1" dirty="0" err="1" smtClean="0">
                <a:solidFill>
                  <a:schemeClr val="tx1"/>
                </a:solidFill>
              </a:rPr>
              <a:t>порученн</a:t>
            </a:r>
            <a:r>
              <a:rPr lang="ru-RU" sz="4000" b="1" dirty="0" smtClean="0">
                <a:solidFill>
                  <a:schemeClr val="tx1"/>
                </a:solidFill>
              </a:rPr>
              <a:t>... работу</a:t>
            </a:r>
            <a:br>
              <a:rPr lang="ru-RU" sz="4000" b="1" dirty="0" smtClean="0">
                <a:solidFill>
                  <a:schemeClr val="tx1"/>
                </a:solidFill>
              </a:rPr>
            </a:br>
            <a:r>
              <a:rPr lang="ru-RU" sz="4000" b="1" dirty="0" smtClean="0">
                <a:solidFill>
                  <a:schemeClr val="tx1"/>
                </a:solidFill>
              </a:rPr>
              <a:t> в)за </a:t>
            </a:r>
            <a:r>
              <a:rPr lang="ru-RU" sz="4000" b="1" dirty="0" err="1" smtClean="0">
                <a:solidFill>
                  <a:schemeClr val="tx1"/>
                </a:solidFill>
              </a:rPr>
              <a:t>взбиравш...ся</a:t>
            </a:r>
            <a:r>
              <a:rPr lang="ru-RU" sz="4000" b="1" dirty="0" smtClean="0">
                <a:solidFill>
                  <a:schemeClr val="tx1"/>
                </a:solidFill>
              </a:rPr>
              <a:t> альпинистами</a:t>
            </a:r>
            <a:br>
              <a:rPr lang="ru-RU" sz="4000" b="1" dirty="0" smtClean="0">
                <a:solidFill>
                  <a:schemeClr val="tx1"/>
                </a:solidFill>
              </a:rPr>
            </a:br>
            <a:r>
              <a:rPr lang="ru-RU" sz="4000" b="1" dirty="0" smtClean="0">
                <a:solidFill>
                  <a:schemeClr val="tx1"/>
                </a:solidFill>
              </a:rPr>
              <a:t> г)по </a:t>
            </a:r>
            <a:r>
              <a:rPr lang="ru-RU" sz="4000" b="1" dirty="0" err="1" smtClean="0">
                <a:solidFill>
                  <a:schemeClr val="tx1"/>
                </a:solidFill>
              </a:rPr>
              <a:t>извивающ...ся</a:t>
            </a:r>
            <a:r>
              <a:rPr lang="ru-RU" sz="4000" b="1" dirty="0" smtClean="0">
                <a:solidFill>
                  <a:schemeClr val="tx1"/>
                </a:solidFill>
              </a:rPr>
              <a:t> тропинке</a:t>
            </a:r>
            <a:r>
              <a:rPr lang="ru-RU" dirty="0" smtClean="0"/>
              <a:t/>
            </a:r>
            <a:br>
              <a:rPr lang="ru-RU" dirty="0" smtClean="0"/>
            </a:br>
            <a:endParaRPr lang="ru-RU" b="1" dirty="0"/>
          </a:p>
        </p:txBody>
      </p:sp>
      <p:sp>
        <p:nvSpPr>
          <p:cNvPr id="3" name="Содержимое 2"/>
          <p:cNvSpPr>
            <a:spLocks noGrp="1"/>
          </p:cNvSpPr>
          <p:nvPr>
            <p:ph sz="quarter" idx="1"/>
          </p:nvPr>
        </p:nvSpPr>
        <p:spPr>
          <a:xfrm>
            <a:off x="5562600" y="5715000"/>
            <a:ext cx="2362200" cy="7589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440362"/>
          </a:xfrm>
        </p:spPr>
        <p:txBody>
          <a:bodyPr>
            <a:normAutofit/>
          </a:bodyPr>
          <a:lstStyle/>
          <a:p>
            <a:r>
              <a:rPr lang="ru-RU" sz="3600" b="1" dirty="0" smtClean="0">
                <a:solidFill>
                  <a:schemeClr val="tx1"/>
                </a:solidFill>
              </a:rPr>
              <a:t>15.Укажите словосочетание, в котором причастие является зависимым словом.</a:t>
            </a:r>
            <a:br>
              <a:rPr lang="ru-RU" sz="3600" b="1" dirty="0" smtClean="0">
                <a:solidFill>
                  <a:schemeClr val="tx1"/>
                </a:solidFill>
              </a:rPr>
            </a:br>
            <a:r>
              <a:rPr lang="ru-RU" sz="3600" b="1" dirty="0" smtClean="0">
                <a:solidFill>
                  <a:schemeClr val="tx1"/>
                </a:solidFill>
              </a:rPr>
              <a:t>А) Собравший урожай</a:t>
            </a:r>
            <a:br>
              <a:rPr lang="ru-RU" sz="3600" b="1" dirty="0" smtClean="0">
                <a:solidFill>
                  <a:schemeClr val="tx1"/>
                </a:solidFill>
              </a:rPr>
            </a:br>
            <a:r>
              <a:rPr lang="ru-RU" sz="3600" b="1" dirty="0" smtClean="0">
                <a:solidFill>
                  <a:schemeClr val="tx1"/>
                </a:solidFill>
              </a:rPr>
              <a:t>Б) Убежавшее молоко</a:t>
            </a:r>
            <a:br>
              <a:rPr lang="ru-RU" sz="3600" b="1" dirty="0" smtClean="0">
                <a:solidFill>
                  <a:schemeClr val="tx1"/>
                </a:solidFill>
              </a:rPr>
            </a:br>
            <a:r>
              <a:rPr lang="ru-RU" sz="3600" b="1" dirty="0" smtClean="0">
                <a:solidFill>
                  <a:schemeClr val="tx1"/>
                </a:solidFill>
              </a:rPr>
              <a:t>В) Заглянувший в окно</a:t>
            </a:r>
            <a:br>
              <a:rPr lang="ru-RU" sz="3600" b="1" dirty="0" smtClean="0">
                <a:solidFill>
                  <a:schemeClr val="tx1"/>
                </a:solidFill>
              </a:rPr>
            </a:br>
            <a:r>
              <a:rPr lang="ru-RU" sz="3600" b="1" dirty="0" smtClean="0">
                <a:solidFill>
                  <a:schemeClr val="tx1"/>
                </a:solidFill>
              </a:rPr>
              <a:t>Г) Читающий текст</a:t>
            </a:r>
            <a:r>
              <a:rPr lang="ru-RU" dirty="0" smtClean="0"/>
              <a:t/>
            </a:r>
            <a:br>
              <a:rPr lang="ru-RU" dirty="0" smtClean="0"/>
            </a:br>
            <a:endParaRPr lang="ru-RU" dirty="0"/>
          </a:p>
        </p:txBody>
      </p:sp>
      <p:sp>
        <p:nvSpPr>
          <p:cNvPr id="3" name="Содержимое 2"/>
          <p:cNvSpPr>
            <a:spLocks noGrp="1"/>
          </p:cNvSpPr>
          <p:nvPr>
            <p:ph sz="quarter" idx="1"/>
          </p:nvPr>
        </p:nvSpPr>
        <p:spPr>
          <a:xfrm>
            <a:off x="5181600" y="5867400"/>
            <a:ext cx="2743200" cy="6065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135562"/>
          </a:xfrm>
        </p:spPr>
        <p:txBody>
          <a:bodyPr>
            <a:normAutofit/>
          </a:bodyPr>
          <a:lstStyle/>
          <a:p>
            <a:r>
              <a:rPr lang="ru-RU" sz="3600" b="1" dirty="0" smtClean="0">
                <a:solidFill>
                  <a:schemeClr val="tx1"/>
                </a:solidFill>
              </a:rPr>
              <a:t>16. Выберите, в каком из данных рядов в обоих словах на месте пропуска пишется буква Е ?</a:t>
            </a:r>
            <a:br>
              <a:rPr lang="ru-RU" sz="3600" b="1" dirty="0" smtClean="0">
                <a:solidFill>
                  <a:schemeClr val="tx1"/>
                </a:solidFill>
              </a:rPr>
            </a:br>
            <a:r>
              <a:rPr lang="ru-RU" sz="3600" b="1" dirty="0" smtClean="0">
                <a:solidFill>
                  <a:schemeClr val="tx1"/>
                </a:solidFill>
              </a:rPr>
              <a:t>А) О </a:t>
            </a:r>
            <a:r>
              <a:rPr lang="ru-RU" sz="3600" b="1" dirty="0" err="1" smtClean="0">
                <a:solidFill>
                  <a:schemeClr val="tx1"/>
                </a:solidFill>
              </a:rPr>
              <a:t>выпавш</a:t>
            </a:r>
            <a:r>
              <a:rPr lang="ru-RU" sz="3600" b="1" dirty="0" smtClean="0">
                <a:solidFill>
                  <a:schemeClr val="tx1"/>
                </a:solidFill>
              </a:rPr>
              <a:t>..м снег..</a:t>
            </a:r>
            <a:br>
              <a:rPr lang="ru-RU" sz="3600" b="1" dirty="0" smtClean="0">
                <a:solidFill>
                  <a:schemeClr val="tx1"/>
                </a:solidFill>
              </a:rPr>
            </a:br>
            <a:r>
              <a:rPr lang="ru-RU" sz="3600" b="1" dirty="0" smtClean="0">
                <a:solidFill>
                  <a:schemeClr val="tx1"/>
                </a:solidFill>
              </a:rPr>
              <a:t>Б) О </a:t>
            </a:r>
            <a:r>
              <a:rPr lang="ru-RU" sz="3600" b="1" dirty="0" err="1" smtClean="0">
                <a:solidFill>
                  <a:schemeClr val="tx1"/>
                </a:solidFill>
              </a:rPr>
              <a:t>затаивш</a:t>
            </a:r>
            <a:r>
              <a:rPr lang="ru-RU" sz="3600" b="1" dirty="0" smtClean="0">
                <a:solidFill>
                  <a:schemeClr val="tx1"/>
                </a:solidFill>
              </a:rPr>
              <a:t>..</a:t>
            </a:r>
            <a:r>
              <a:rPr lang="ru-RU" sz="3600" b="1" dirty="0" err="1" smtClean="0">
                <a:solidFill>
                  <a:schemeClr val="tx1"/>
                </a:solidFill>
              </a:rPr>
              <a:t>йся</a:t>
            </a:r>
            <a:r>
              <a:rPr lang="ru-RU" sz="3600" b="1" dirty="0" smtClean="0">
                <a:solidFill>
                  <a:schemeClr val="tx1"/>
                </a:solidFill>
              </a:rPr>
              <a:t> </a:t>
            </a:r>
            <a:r>
              <a:rPr lang="ru-RU" sz="3600" b="1" dirty="0" err="1" smtClean="0">
                <a:solidFill>
                  <a:schemeClr val="tx1"/>
                </a:solidFill>
              </a:rPr>
              <a:t>мыш</a:t>
            </a:r>
            <a:r>
              <a:rPr lang="ru-RU" sz="3600" b="1" dirty="0" smtClean="0">
                <a:solidFill>
                  <a:schemeClr val="tx1"/>
                </a:solidFill>
              </a:rPr>
              <a:t>..</a:t>
            </a:r>
            <a:br>
              <a:rPr lang="ru-RU" sz="3600" b="1" dirty="0" smtClean="0">
                <a:solidFill>
                  <a:schemeClr val="tx1"/>
                </a:solidFill>
              </a:rPr>
            </a:br>
            <a:r>
              <a:rPr lang="ru-RU" sz="3600" b="1" dirty="0" smtClean="0">
                <a:solidFill>
                  <a:schemeClr val="tx1"/>
                </a:solidFill>
              </a:rPr>
              <a:t>В) О </a:t>
            </a:r>
            <a:r>
              <a:rPr lang="ru-RU" sz="3600" b="1" dirty="0" err="1" smtClean="0">
                <a:solidFill>
                  <a:schemeClr val="tx1"/>
                </a:solidFill>
              </a:rPr>
              <a:t>скачущ</a:t>
            </a:r>
            <a:r>
              <a:rPr lang="ru-RU" sz="3600" b="1" dirty="0" smtClean="0">
                <a:solidFill>
                  <a:schemeClr val="tx1"/>
                </a:solidFill>
              </a:rPr>
              <a:t>..</a:t>
            </a:r>
            <a:r>
              <a:rPr lang="ru-RU" sz="3600" b="1" dirty="0" err="1" smtClean="0">
                <a:solidFill>
                  <a:schemeClr val="tx1"/>
                </a:solidFill>
              </a:rPr>
              <a:t>й</a:t>
            </a:r>
            <a:r>
              <a:rPr lang="ru-RU" sz="3600" b="1" dirty="0" smtClean="0">
                <a:solidFill>
                  <a:schemeClr val="tx1"/>
                </a:solidFill>
              </a:rPr>
              <a:t> </a:t>
            </a:r>
            <a:r>
              <a:rPr lang="ru-RU" sz="3600" b="1" dirty="0" err="1" smtClean="0">
                <a:solidFill>
                  <a:schemeClr val="tx1"/>
                </a:solidFill>
              </a:rPr>
              <a:t>лошад</a:t>
            </a:r>
            <a:r>
              <a:rPr lang="ru-RU" sz="3600" b="1" dirty="0" smtClean="0">
                <a:solidFill>
                  <a:schemeClr val="tx1"/>
                </a:solidFill>
              </a:rPr>
              <a:t>..</a:t>
            </a:r>
            <a:br>
              <a:rPr lang="ru-RU" sz="3600" b="1" dirty="0" smtClean="0">
                <a:solidFill>
                  <a:schemeClr val="tx1"/>
                </a:solidFill>
              </a:rPr>
            </a:br>
            <a:r>
              <a:rPr lang="ru-RU" sz="3600" b="1" dirty="0" smtClean="0">
                <a:solidFill>
                  <a:schemeClr val="tx1"/>
                </a:solidFill>
              </a:rPr>
              <a:t>Г) С </a:t>
            </a:r>
            <a:r>
              <a:rPr lang="ru-RU" sz="3600" b="1" dirty="0" err="1" smtClean="0">
                <a:solidFill>
                  <a:schemeClr val="tx1"/>
                </a:solidFill>
              </a:rPr>
              <a:t>бьющ</a:t>
            </a:r>
            <a:r>
              <a:rPr lang="ru-RU" sz="3600" b="1" dirty="0" smtClean="0">
                <a:solidFill>
                  <a:schemeClr val="tx1"/>
                </a:solidFill>
              </a:rPr>
              <a:t>..</a:t>
            </a:r>
            <a:r>
              <a:rPr lang="ru-RU" sz="3600" b="1" dirty="0" err="1" smtClean="0">
                <a:solidFill>
                  <a:schemeClr val="tx1"/>
                </a:solidFill>
              </a:rPr>
              <a:t>мся</a:t>
            </a:r>
            <a:r>
              <a:rPr lang="ru-RU" sz="3600" b="1" dirty="0" smtClean="0">
                <a:solidFill>
                  <a:schemeClr val="tx1"/>
                </a:solidFill>
              </a:rPr>
              <a:t> </a:t>
            </a:r>
            <a:r>
              <a:rPr lang="ru-RU" sz="3600" b="1" dirty="0" err="1" smtClean="0">
                <a:solidFill>
                  <a:schemeClr val="tx1"/>
                </a:solidFill>
              </a:rPr>
              <a:t>сердц</a:t>
            </a:r>
            <a:r>
              <a:rPr lang="ru-RU" sz="3600" b="1" dirty="0" smtClean="0">
                <a:solidFill>
                  <a:schemeClr val="tx1"/>
                </a:solidFill>
              </a:rPr>
              <a:t>..м</a:t>
            </a:r>
            <a:r>
              <a:rPr lang="ru-RU" dirty="0" smtClean="0"/>
              <a:t/>
            </a:r>
            <a:br>
              <a:rPr lang="ru-RU" dirty="0" smtClean="0"/>
            </a:br>
            <a:endParaRPr lang="ru-RU" dirty="0"/>
          </a:p>
        </p:txBody>
      </p:sp>
      <p:sp>
        <p:nvSpPr>
          <p:cNvPr id="3" name="Содержимое 2"/>
          <p:cNvSpPr>
            <a:spLocks noGrp="1"/>
          </p:cNvSpPr>
          <p:nvPr>
            <p:ph sz="quarter" idx="1"/>
          </p:nvPr>
        </p:nvSpPr>
        <p:spPr>
          <a:xfrm>
            <a:off x="5105400" y="5791200"/>
            <a:ext cx="2819400" cy="6827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602162"/>
          </a:xfrm>
        </p:spPr>
        <p:txBody>
          <a:bodyPr>
            <a:normAutofit/>
          </a:bodyPr>
          <a:lstStyle/>
          <a:p>
            <a:r>
              <a:rPr lang="ru-RU" sz="4000" b="1" dirty="0" smtClean="0">
                <a:solidFill>
                  <a:schemeClr val="tx1"/>
                </a:solidFill>
              </a:rPr>
              <a:t>17.Какие суффиксы характерны для действительных причастий прошедшего времени?</a:t>
            </a:r>
            <a:r>
              <a:rPr lang="ru-RU" dirty="0" smtClean="0"/>
              <a:t/>
            </a:r>
            <a:br>
              <a:rPr lang="ru-RU" dirty="0" smtClean="0"/>
            </a:br>
            <a:endParaRPr lang="ru-RU" dirty="0"/>
          </a:p>
        </p:txBody>
      </p:sp>
      <p:sp>
        <p:nvSpPr>
          <p:cNvPr id="3" name="Содержимое 2"/>
          <p:cNvSpPr>
            <a:spLocks noGrp="1"/>
          </p:cNvSpPr>
          <p:nvPr>
            <p:ph sz="quarter" idx="1"/>
          </p:nvPr>
        </p:nvSpPr>
        <p:spPr>
          <a:xfrm>
            <a:off x="5715000" y="5867400"/>
            <a:ext cx="2209800" cy="6065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7467600" cy="1143000"/>
          </a:xfrm>
        </p:spPr>
        <p:txBody>
          <a:bodyPr/>
          <a:lstStyle/>
          <a:p>
            <a:pPr algn="ctr"/>
            <a:r>
              <a:rPr lang="ru-RU" dirty="0" smtClean="0">
                <a:solidFill>
                  <a:schemeClr val="tx1"/>
                </a:solidFill>
              </a:rPr>
              <a:t>Вопросы</a:t>
            </a:r>
            <a:endParaRPr lang="ru-RU" dirty="0">
              <a:solidFill>
                <a:schemeClr val="tx1"/>
              </a:solidFill>
            </a:endParaRPr>
          </a:p>
        </p:txBody>
      </p:sp>
      <p:graphicFrame>
        <p:nvGraphicFramePr>
          <p:cNvPr id="4" name="Таблица 3"/>
          <p:cNvGraphicFramePr>
            <a:graphicFrameLocks noGrp="1"/>
          </p:cNvGraphicFramePr>
          <p:nvPr/>
        </p:nvGraphicFramePr>
        <p:xfrm>
          <a:off x="1219200" y="1371600"/>
          <a:ext cx="6019800" cy="5105400"/>
        </p:xfrm>
        <a:graphic>
          <a:graphicData uri="http://schemas.openxmlformats.org/drawingml/2006/table">
            <a:tbl>
              <a:tblPr firstRow="1" bandRow="1">
                <a:tableStyleId>{BC89EF96-8CEA-46FF-86C4-4CE0E7609802}</a:tableStyleId>
              </a:tblPr>
              <a:tblGrid>
                <a:gridCol w="2006600"/>
                <a:gridCol w="2006600"/>
                <a:gridCol w="2006600"/>
              </a:tblGrid>
              <a:tr h="638175">
                <a:tc>
                  <a:txBody>
                    <a:bodyPr/>
                    <a:lstStyle/>
                    <a:p>
                      <a:r>
                        <a:rPr lang="ru-RU" dirty="0" smtClean="0">
                          <a:hlinkClick r:id="rId2" action="ppaction://hlinksldjump"/>
                        </a:rPr>
                        <a:t>1</a:t>
                      </a:r>
                      <a:endParaRPr lang="ru-RU" dirty="0"/>
                    </a:p>
                  </a:txBody>
                  <a:tcPr/>
                </a:tc>
                <a:tc>
                  <a:txBody>
                    <a:bodyPr/>
                    <a:lstStyle/>
                    <a:p>
                      <a:r>
                        <a:rPr lang="ru-RU" dirty="0" smtClean="0">
                          <a:hlinkClick r:id="rId3" action="ppaction://hlinksldjump"/>
                        </a:rPr>
                        <a:t>2</a:t>
                      </a:r>
                      <a:endParaRPr lang="ru-RU" dirty="0"/>
                    </a:p>
                  </a:txBody>
                  <a:tcPr/>
                </a:tc>
                <a:tc>
                  <a:txBody>
                    <a:bodyPr/>
                    <a:lstStyle/>
                    <a:p>
                      <a:r>
                        <a:rPr lang="ru-RU" dirty="0" smtClean="0">
                          <a:hlinkClick r:id="rId4" action="ppaction://hlinksldjump"/>
                        </a:rPr>
                        <a:t>3</a:t>
                      </a:r>
                      <a:endParaRPr lang="ru-RU" dirty="0"/>
                    </a:p>
                  </a:txBody>
                  <a:tcPr/>
                </a:tc>
              </a:tr>
              <a:tr h="638175">
                <a:tc>
                  <a:txBody>
                    <a:bodyPr/>
                    <a:lstStyle/>
                    <a:p>
                      <a:r>
                        <a:rPr lang="ru-RU" dirty="0" smtClean="0">
                          <a:hlinkClick r:id="rId5" action="ppaction://hlinksldjump"/>
                        </a:rPr>
                        <a:t>4</a:t>
                      </a:r>
                      <a:endParaRPr lang="ru-RU" dirty="0"/>
                    </a:p>
                  </a:txBody>
                  <a:tcPr/>
                </a:tc>
                <a:tc>
                  <a:txBody>
                    <a:bodyPr/>
                    <a:lstStyle/>
                    <a:p>
                      <a:r>
                        <a:rPr lang="ru-RU" dirty="0" smtClean="0">
                          <a:hlinkClick r:id="rId6" action="ppaction://hlinksldjump"/>
                        </a:rPr>
                        <a:t>5</a:t>
                      </a:r>
                      <a:endParaRPr lang="ru-RU" dirty="0"/>
                    </a:p>
                  </a:txBody>
                  <a:tcPr/>
                </a:tc>
                <a:tc>
                  <a:txBody>
                    <a:bodyPr/>
                    <a:lstStyle/>
                    <a:p>
                      <a:r>
                        <a:rPr lang="ru-RU" dirty="0" smtClean="0">
                          <a:hlinkClick r:id="rId7" action="ppaction://hlinksldjump"/>
                        </a:rPr>
                        <a:t>6</a:t>
                      </a:r>
                      <a:endParaRPr lang="ru-RU" dirty="0"/>
                    </a:p>
                  </a:txBody>
                  <a:tcPr/>
                </a:tc>
              </a:tr>
              <a:tr h="638175">
                <a:tc>
                  <a:txBody>
                    <a:bodyPr/>
                    <a:lstStyle/>
                    <a:p>
                      <a:r>
                        <a:rPr lang="ru-RU" dirty="0" smtClean="0">
                          <a:hlinkClick r:id="rId8" action="ppaction://hlinksldjump"/>
                        </a:rPr>
                        <a:t>7</a:t>
                      </a:r>
                      <a:endParaRPr lang="ru-RU" dirty="0"/>
                    </a:p>
                  </a:txBody>
                  <a:tcPr/>
                </a:tc>
                <a:tc>
                  <a:txBody>
                    <a:bodyPr/>
                    <a:lstStyle/>
                    <a:p>
                      <a:r>
                        <a:rPr lang="ru-RU" dirty="0" smtClean="0">
                          <a:hlinkClick r:id="rId9" action="ppaction://hlinksldjump"/>
                        </a:rPr>
                        <a:t>8</a:t>
                      </a:r>
                      <a:endParaRPr lang="ru-RU" dirty="0"/>
                    </a:p>
                  </a:txBody>
                  <a:tcPr/>
                </a:tc>
                <a:tc>
                  <a:txBody>
                    <a:bodyPr/>
                    <a:lstStyle/>
                    <a:p>
                      <a:r>
                        <a:rPr lang="ru-RU" dirty="0" smtClean="0">
                          <a:hlinkClick r:id="rId10" action="ppaction://hlinksldjump"/>
                        </a:rPr>
                        <a:t>9</a:t>
                      </a:r>
                      <a:endParaRPr lang="ru-RU" dirty="0"/>
                    </a:p>
                  </a:txBody>
                  <a:tcPr/>
                </a:tc>
              </a:tr>
              <a:tr h="638175">
                <a:tc>
                  <a:txBody>
                    <a:bodyPr/>
                    <a:lstStyle/>
                    <a:p>
                      <a:r>
                        <a:rPr lang="ru-RU" dirty="0" smtClean="0">
                          <a:hlinkClick r:id="rId11" action="ppaction://hlinksldjump"/>
                        </a:rPr>
                        <a:t>10</a:t>
                      </a:r>
                      <a:endParaRPr lang="ru-RU" dirty="0"/>
                    </a:p>
                  </a:txBody>
                  <a:tcPr/>
                </a:tc>
                <a:tc>
                  <a:txBody>
                    <a:bodyPr/>
                    <a:lstStyle/>
                    <a:p>
                      <a:r>
                        <a:rPr lang="ru-RU" dirty="0" smtClean="0">
                          <a:hlinkClick r:id="rId12" action="ppaction://hlinksldjump"/>
                        </a:rPr>
                        <a:t>11</a:t>
                      </a:r>
                      <a:endParaRPr lang="ru-RU" dirty="0"/>
                    </a:p>
                  </a:txBody>
                  <a:tcPr/>
                </a:tc>
                <a:tc>
                  <a:txBody>
                    <a:bodyPr/>
                    <a:lstStyle/>
                    <a:p>
                      <a:r>
                        <a:rPr lang="ru-RU" dirty="0" smtClean="0">
                          <a:hlinkClick r:id="rId13" action="ppaction://hlinksldjump"/>
                        </a:rPr>
                        <a:t>12</a:t>
                      </a:r>
                      <a:endParaRPr lang="ru-RU" dirty="0"/>
                    </a:p>
                  </a:txBody>
                  <a:tcPr/>
                </a:tc>
              </a:tr>
              <a:tr h="638175">
                <a:tc>
                  <a:txBody>
                    <a:bodyPr/>
                    <a:lstStyle/>
                    <a:p>
                      <a:r>
                        <a:rPr lang="ru-RU" dirty="0" smtClean="0">
                          <a:hlinkClick r:id="rId14" action="ppaction://hlinksldjump"/>
                        </a:rPr>
                        <a:t>13</a:t>
                      </a:r>
                      <a:endParaRPr lang="ru-RU" dirty="0"/>
                    </a:p>
                  </a:txBody>
                  <a:tcPr/>
                </a:tc>
                <a:tc>
                  <a:txBody>
                    <a:bodyPr/>
                    <a:lstStyle/>
                    <a:p>
                      <a:r>
                        <a:rPr lang="ru-RU" dirty="0" smtClean="0">
                          <a:hlinkClick r:id="rId15" action="ppaction://hlinksldjump"/>
                        </a:rPr>
                        <a:t>14</a:t>
                      </a:r>
                      <a:endParaRPr lang="ru-RU" dirty="0"/>
                    </a:p>
                  </a:txBody>
                  <a:tcPr/>
                </a:tc>
                <a:tc>
                  <a:txBody>
                    <a:bodyPr/>
                    <a:lstStyle/>
                    <a:p>
                      <a:r>
                        <a:rPr lang="ru-RU" dirty="0" smtClean="0">
                          <a:hlinkClick r:id="rId16" action="ppaction://hlinksldjump"/>
                        </a:rPr>
                        <a:t>15</a:t>
                      </a:r>
                      <a:endParaRPr lang="ru-RU" dirty="0"/>
                    </a:p>
                  </a:txBody>
                  <a:tcPr/>
                </a:tc>
              </a:tr>
              <a:tr h="638175">
                <a:tc>
                  <a:txBody>
                    <a:bodyPr/>
                    <a:lstStyle/>
                    <a:p>
                      <a:r>
                        <a:rPr lang="ru-RU" dirty="0" smtClean="0">
                          <a:hlinkClick r:id="rId17" action="ppaction://hlinksldjump"/>
                        </a:rPr>
                        <a:t>16</a:t>
                      </a:r>
                      <a:endParaRPr lang="ru-RU" dirty="0"/>
                    </a:p>
                  </a:txBody>
                  <a:tcPr/>
                </a:tc>
                <a:tc>
                  <a:txBody>
                    <a:bodyPr/>
                    <a:lstStyle/>
                    <a:p>
                      <a:r>
                        <a:rPr lang="ru-RU" dirty="0" smtClean="0">
                          <a:hlinkClick r:id="rId18" action="ppaction://hlinksldjump"/>
                        </a:rPr>
                        <a:t>17</a:t>
                      </a:r>
                      <a:endParaRPr lang="ru-RU" dirty="0"/>
                    </a:p>
                  </a:txBody>
                  <a:tcPr/>
                </a:tc>
                <a:tc>
                  <a:txBody>
                    <a:bodyPr/>
                    <a:lstStyle/>
                    <a:p>
                      <a:r>
                        <a:rPr lang="ru-RU" dirty="0" smtClean="0">
                          <a:hlinkClick r:id="rId19" action="ppaction://hlinksldjump"/>
                        </a:rPr>
                        <a:t>18</a:t>
                      </a:r>
                      <a:endParaRPr lang="ru-RU" dirty="0"/>
                    </a:p>
                  </a:txBody>
                  <a:tcPr/>
                </a:tc>
              </a:tr>
              <a:tr h="638175">
                <a:tc>
                  <a:txBody>
                    <a:bodyPr/>
                    <a:lstStyle/>
                    <a:p>
                      <a:r>
                        <a:rPr lang="ru-RU" dirty="0" smtClean="0">
                          <a:hlinkClick r:id="rId20" action="ppaction://hlinksldjump"/>
                        </a:rPr>
                        <a:t>19</a:t>
                      </a:r>
                      <a:endParaRPr lang="ru-RU" dirty="0"/>
                    </a:p>
                  </a:txBody>
                  <a:tcPr/>
                </a:tc>
                <a:tc>
                  <a:txBody>
                    <a:bodyPr/>
                    <a:lstStyle/>
                    <a:p>
                      <a:r>
                        <a:rPr lang="ru-RU" dirty="0" smtClean="0">
                          <a:hlinkClick r:id="rId21" action="ppaction://hlinksldjump"/>
                        </a:rPr>
                        <a:t>20</a:t>
                      </a:r>
                      <a:endParaRPr lang="ru-RU" dirty="0"/>
                    </a:p>
                  </a:txBody>
                  <a:tcPr/>
                </a:tc>
                <a:tc>
                  <a:txBody>
                    <a:bodyPr/>
                    <a:lstStyle/>
                    <a:p>
                      <a:r>
                        <a:rPr lang="ru-RU" dirty="0" smtClean="0">
                          <a:hlinkClick r:id="rId22" action="ppaction://hlinksldjump"/>
                        </a:rPr>
                        <a:t>21</a:t>
                      </a:r>
                      <a:endParaRPr lang="ru-RU" dirty="0"/>
                    </a:p>
                  </a:txBody>
                  <a:tcPr/>
                </a:tc>
              </a:tr>
              <a:tr h="638175">
                <a:tc>
                  <a:txBody>
                    <a:bodyPr/>
                    <a:lstStyle/>
                    <a:p>
                      <a:r>
                        <a:rPr lang="ru-RU" dirty="0" smtClean="0">
                          <a:hlinkClick r:id="rId23" action="ppaction://hlinksldjump"/>
                        </a:rPr>
                        <a:t>22</a:t>
                      </a:r>
                      <a:endParaRPr lang="ru-RU" dirty="0"/>
                    </a:p>
                  </a:txBody>
                  <a:tcPr/>
                </a:tc>
                <a:tc>
                  <a:txBody>
                    <a:bodyPr/>
                    <a:lstStyle/>
                    <a:p>
                      <a:r>
                        <a:rPr lang="ru-RU" dirty="0" smtClean="0">
                          <a:hlinkClick r:id="rId24" action="ppaction://hlinksldjump"/>
                        </a:rPr>
                        <a:t>23</a:t>
                      </a:r>
                      <a:endParaRPr lang="ru-RU" dirty="0"/>
                    </a:p>
                  </a:txBody>
                  <a:tcPr/>
                </a:tc>
                <a:tc>
                  <a:txBody>
                    <a:bodyPr/>
                    <a:lstStyle/>
                    <a:p>
                      <a:r>
                        <a:rPr lang="ru-RU" dirty="0" smtClean="0">
                          <a:hlinkClick r:id="rId25" action="ppaction://hlinksldjump"/>
                        </a:rPr>
                        <a:t>24</a:t>
                      </a:r>
                      <a:endParaRPr lang="ru-RU" dirty="0"/>
                    </a:p>
                  </a:txBody>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059362"/>
          </a:xfrm>
        </p:spPr>
        <p:txBody>
          <a:bodyPr>
            <a:normAutofit fontScale="90000"/>
          </a:bodyPr>
          <a:lstStyle/>
          <a:p>
            <a:r>
              <a:rPr lang="ru-RU" b="1" dirty="0" smtClean="0">
                <a:solidFill>
                  <a:schemeClr val="tx1"/>
                </a:solidFill>
              </a:rPr>
              <a:t>18.  Укажите предложение, в котором нужно выделить запятыми причастный оборот. (Знаки препинания не расставлены.)</a:t>
            </a:r>
            <a:br>
              <a:rPr lang="ru-RU" b="1" dirty="0" smtClean="0">
                <a:solidFill>
                  <a:schemeClr val="tx1"/>
                </a:solidFill>
              </a:rPr>
            </a:br>
            <a:r>
              <a:rPr lang="ru-RU" b="1" dirty="0" smtClean="0">
                <a:solidFill>
                  <a:schemeClr val="tx1"/>
                </a:solidFill>
              </a:rPr>
              <a:t>а) Тянувшийся позади дома сад выходил за село.</a:t>
            </a:r>
            <a:br>
              <a:rPr lang="ru-RU" b="1" dirty="0" smtClean="0">
                <a:solidFill>
                  <a:schemeClr val="tx1"/>
                </a:solidFill>
              </a:rPr>
            </a:br>
            <a:r>
              <a:rPr lang="ru-RU" b="1" dirty="0" smtClean="0">
                <a:solidFill>
                  <a:schemeClr val="tx1"/>
                </a:solidFill>
              </a:rPr>
              <a:t>б) Сад тянувшийся позади дома выходил за село.</a:t>
            </a:r>
            <a:br>
              <a:rPr lang="ru-RU" b="1" dirty="0" smtClean="0">
                <a:solidFill>
                  <a:schemeClr val="tx1"/>
                </a:solidFill>
              </a:rPr>
            </a:br>
            <a:r>
              <a:rPr lang="ru-RU" b="1" dirty="0" smtClean="0">
                <a:solidFill>
                  <a:schemeClr val="tx1"/>
                </a:solidFill>
              </a:rPr>
              <a:t>в) За село выходил тянувшийся позади дома сад.</a:t>
            </a:r>
            <a:r>
              <a:rPr lang="ru-RU" dirty="0" smtClean="0"/>
              <a:t/>
            </a:r>
            <a:br>
              <a:rPr lang="ru-RU" dirty="0" smtClean="0"/>
            </a:br>
            <a:endParaRPr lang="ru-RU" dirty="0"/>
          </a:p>
        </p:txBody>
      </p:sp>
      <p:sp>
        <p:nvSpPr>
          <p:cNvPr id="3" name="Содержимое 2"/>
          <p:cNvSpPr>
            <a:spLocks noGrp="1"/>
          </p:cNvSpPr>
          <p:nvPr>
            <p:ph sz="quarter" idx="1"/>
          </p:nvPr>
        </p:nvSpPr>
        <p:spPr>
          <a:xfrm>
            <a:off x="4724400" y="5867400"/>
            <a:ext cx="3200400" cy="6065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059362"/>
          </a:xfrm>
        </p:spPr>
        <p:txBody>
          <a:bodyPr>
            <a:normAutofit/>
          </a:bodyPr>
          <a:lstStyle/>
          <a:p>
            <a:r>
              <a:rPr lang="ru-RU" sz="4400" b="1" dirty="0" smtClean="0">
                <a:solidFill>
                  <a:schemeClr val="tx1"/>
                </a:solidFill>
              </a:rPr>
              <a:t>19.Чем отличаются действительные и страдательные причастия?</a:t>
            </a:r>
            <a:br>
              <a:rPr lang="ru-RU" sz="4400" b="1" dirty="0" smtClean="0">
                <a:solidFill>
                  <a:schemeClr val="tx1"/>
                </a:solidFill>
              </a:rPr>
            </a:br>
            <a:endParaRPr lang="ru-RU" sz="4400" b="1" dirty="0">
              <a:solidFill>
                <a:schemeClr val="tx1"/>
              </a:solidFill>
            </a:endParaRPr>
          </a:p>
        </p:txBody>
      </p:sp>
      <p:sp>
        <p:nvSpPr>
          <p:cNvPr id="3" name="Содержимое 2"/>
          <p:cNvSpPr>
            <a:spLocks noGrp="1"/>
          </p:cNvSpPr>
          <p:nvPr>
            <p:ph sz="quarter" idx="1"/>
          </p:nvPr>
        </p:nvSpPr>
        <p:spPr>
          <a:xfrm>
            <a:off x="5029200" y="5638800"/>
            <a:ext cx="2895600" cy="8351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897562"/>
          </a:xfrm>
        </p:spPr>
        <p:txBody>
          <a:bodyPr>
            <a:normAutofit fontScale="90000"/>
          </a:bodyPr>
          <a:lstStyle/>
          <a:p>
            <a:r>
              <a:rPr lang="ru-RU" b="1" dirty="0" smtClean="0">
                <a:solidFill>
                  <a:schemeClr val="tx1"/>
                </a:solidFill>
              </a:rPr>
              <a:t>20. Выберите правильное утверждение:</a:t>
            </a:r>
            <a:br>
              <a:rPr lang="ru-RU" b="1" dirty="0" smtClean="0">
                <a:solidFill>
                  <a:schemeClr val="tx1"/>
                </a:solidFill>
              </a:rPr>
            </a:br>
            <a:r>
              <a:rPr lang="ru-RU" b="1" dirty="0" smtClean="0">
                <a:solidFill>
                  <a:schemeClr val="tx1"/>
                </a:solidFill>
              </a:rPr>
              <a:t>А) Причастия отвечают на вопросы кто? Что?</a:t>
            </a:r>
            <a:br>
              <a:rPr lang="ru-RU" b="1" dirty="0" smtClean="0">
                <a:solidFill>
                  <a:schemeClr val="tx1"/>
                </a:solidFill>
              </a:rPr>
            </a:br>
            <a:r>
              <a:rPr lang="ru-RU" b="1" dirty="0" smtClean="0">
                <a:solidFill>
                  <a:schemeClr val="tx1"/>
                </a:solidFill>
              </a:rPr>
              <a:t>Б) Причастия не изменяются по числам.</a:t>
            </a:r>
            <a:br>
              <a:rPr lang="ru-RU" b="1" dirty="0" smtClean="0">
                <a:solidFill>
                  <a:schemeClr val="tx1"/>
                </a:solidFill>
              </a:rPr>
            </a:br>
            <a:r>
              <a:rPr lang="ru-RU" b="1" dirty="0" smtClean="0">
                <a:solidFill>
                  <a:schemeClr val="tx1"/>
                </a:solidFill>
              </a:rPr>
              <a:t>В) Краткие причастия не склоняются. </a:t>
            </a:r>
            <a:br>
              <a:rPr lang="ru-RU" b="1" dirty="0" smtClean="0">
                <a:solidFill>
                  <a:schemeClr val="tx1"/>
                </a:solidFill>
              </a:rPr>
            </a:br>
            <a:r>
              <a:rPr lang="ru-RU" b="1" dirty="0" smtClean="0">
                <a:solidFill>
                  <a:schemeClr val="tx1"/>
                </a:solidFill>
              </a:rPr>
              <a:t>Г) Причастия имеют только одну форму.</a:t>
            </a:r>
            <a:br>
              <a:rPr lang="ru-RU" b="1" dirty="0" smtClean="0">
                <a:solidFill>
                  <a:schemeClr val="tx1"/>
                </a:solidFill>
              </a:rPr>
            </a:br>
            <a:r>
              <a:rPr lang="ru-RU" b="1" dirty="0" smtClean="0">
                <a:solidFill>
                  <a:schemeClr val="tx1"/>
                </a:solidFill>
              </a:rPr>
              <a:t>Д) Причастия имеют признаки не только глагола, но и наречия.</a:t>
            </a:r>
            <a:r>
              <a:rPr lang="ru-RU" dirty="0" smtClean="0"/>
              <a:t/>
            </a:r>
            <a:br>
              <a:rPr lang="ru-RU" dirty="0" smtClean="0"/>
            </a:br>
            <a:r>
              <a:rPr lang="ru-RU" dirty="0" smtClean="0"/>
              <a:t> </a:t>
            </a:r>
            <a:br>
              <a:rPr lang="ru-RU" dirty="0" smtClean="0"/>
            </a:br>
            <a:endParaRPr lang="ru-RU" dirty="0"/>
          </a:p>
        </p:txBody>
      </p:sp>
      <p:sp>
        <p:nvSpPr>
          <p:cNvPr id="3" name="Содержимое 2"/>
          <p:cNvSpPr>
            <a:spLocks noGrp="1"/>
          </p:cNvSpPr>
          <p:nvPr>
            <p:ph sz="quarter" idx="1"/>
          </p:nvPr>
        </p:nvSpPr>
        <p:spPr>
          <a:xfrm>
            <a:off x="5257800" y="6019800"/>
            <a:ext cx="2667000" cy="454152"/>
          </a:xfrm>
        </p:spPr>
        <p:txBody>
          <a:bodyPr>
            <a:normAutofit lnSpcReduction="10000"/>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83162"/>
          </a:xfrm>
        </p:spPr>
        <p:txBody>
          <a:bodyPr>
            <a:normAutofit/>
          </a:bodyPr>
          <a:lstStyle/>
          <a:p>
            <a:r>
              <a:rPr lang="ru-RU" sz="5400" b="1" dirty="0" smtClean="0">
                <a:solidFill>
                  <a:schemeClr val="tx1"/>
                </a:solidFill>
              </a:rPr>
              <a:t>21.Что такое причастный оборот?</a:t>
            </a:r>
            <a:br>
              <a:rPr lang="ru-RU" sz="5400" b="1" dirty="0" smtClean="0">
                <a:solidFill>
                  <a:schemeClr val="tx1"/>
                </a:solidFill>
              </a:rPr>
            </a:br>
            <a:endParaRPr lang="ru-RU" sz="5400" b="1" dirty="0">
              <a:solidFill>
                <a:schemeClr val="tx1"/>
              </a:solidFill>
            </a:endParaRPr>
          </a:p>
        </p:txBody>
      </p:sp>
      <p:sp>
        <p:nvSpPr>
          <p:cNvPr id="3" name="Содержимое 2"/>
          <p:cNvSpPr>
            <a:spLocks noGrp="1"/>
          </p:cNvSpPr>
          <p:nvPr>
            <p:ph sz="quarter" idx="1"/>
          </p:nvPr>
        </p:nvSpPr>
        <p:spPr>
          <a:xfrm>
            <a:off x="5410200" y="5943600"/>
            <a:ext cx="2514600" cy="5303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04800"/>
            <a:ext cx="7467600" cy="4983162"/>
          </a:xfrm>
        </p:spPr>
        <p:txBody>
          <a:bodyPr>
            <a:normAutofit/>
          </a:bodyPr>
          <a:lstStyle/>
          <a:p>
            <a:r>
              <a:rPr lang="ru-RU" sz="4000" b="1" dirty="0" smtClean="0">
                <a:solidFill>
                  <a:schemeClr val="tx1"/>
                </a:solidFill>
              </a:rPr>
              <a:t>22. Отметьте причастие совершенного вида:</a:t>
            </a:r>
            <a:br>
              <a:rPr lang="ru-RU" sz="4000" b="1" dirty="0" smtClean="0">
                <a:solidFill>
                  <a:schemeClr val="tx1"/>
                </a:solidFill>
              </a:rPr>
            </a:br>
            <a:r>
              <a:rPr lang="ru-RU" sz="4000" b="1" dirty="0" smtClean="0">
                <a:solidFill>
                  <a:schemeClr val="tx1"/>
                </a:solidFill>
              </a:rPr>
              <a:t>А) Вертевший</a:t>
            </a:r>
            <a:br>
              <a:rPr lang="ru-RU" sz="4000" b="1" dirty="0" smtClean="0">
                <a:solidFill>
                  <a:schemeClr val="tx1"/>
                </a:solidFill>
              </a:rPr>
            </a:br>
            <a:r>
              <a:rPr lang="ru-RU" sz="4000" b="1" dirty="0" smtClean="0">
                <a:solidFill>
                  <a:schemeClr val="tx1"/>
                </a:solidFill>
              </a:rPr>
              <a:t>Б) Помогавшая</a:t>
            </a:r>
            <a:br>
              <a:rPr lang="ru-RU" sz="4000" b="1" dirty="0" smtClean="0">
                <a:solidFill>
                  <a:schemeClr val="tx1"/>
                </a:solidFill>
              </a:rPr>
            </a:br>
            <a:r>
              <a:rPr lang="ru-RU" sz="4000" b="1" dirty="0" smtClean="0">
                <a:solidFill>
                  <a:schemeClr val="tx1"/>
                </a:solidFill>
              </a:rPr>
              <a:t>В) Влиявший</a:t>
            </a:r>
            <a:br>
              <a:rPr lang="ru-RU" sz="4000" b="1" dirty="0" smtClean="0">
                <a:solidFill>
                  <a:schemeClr val="tx1"/>
                </a:solidFill>
              </a:rPr>
            </a:br>
            <a:r>
              <a:rPr lang="ru-RU" sz="4000" b="1" dirty="0" smtClean="0">
                <a:solidFill>
                  <a:schemeClr val="tx1"/>
                </a:solidFill>
              </a:rPr>
              <a:t>Г) Созревшая</a:t>
            </a:r>
            <a:r>
              <a:rPr lang="ru-RU" dirty="0" smtClean="0"/>
              <a:t/>
            </a:r>
            <a:br>
              <a:rPr lang="ru-RU" dirty="0" smtClean="0"/>
            </a:br>
            <a:endParaRPr lang="ru-RU" dirty="0"/>
          </a:p>
        </p:txBody>
      </p:sp>
      <p:sp>
        <p:nvSpPr>
          <p:cNvPr id="3" name="Содержимое 2"/>
          <p:cNvSpPr>
            <a:spLocks noGrp="1"/>
          </p:cNvSpPr>
          <p:nvPr>
            <p:ph sz="quarter" idx="1"/>
          </p:nvPr>
        </p:nvSpPr>
        <p:spPr>
          <a:xfrm>
            <a:off x="4800600" y="5715000"/>
            <a:ext cx="3124200" cy="7589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373562"/>
          </a:xfrm>
        </p:spPr>
        <p:txBody>
          <a:bodyPr>
            <a:normAutofit/>
          </a:bodyPr>
          <a:lstStyle/>
          <a:p>
            <a:r>
              <a:rPr lang="ru-RU" sz="4800" b="1" dirty="0" smtClean="0">
                <a:solidFill>
                  <a:schemeClr val="tx1"/>
                </a:solidFill>
              </a:rPr>
              <a:t>23. Как обособляется причастный оборот в предложении?</a:t>
            </a:r>
            <a:r>
              <a:rPr lang="ru-RU" dirty="0" smtClean="0"/>
              <a:t/>
            </a:r>
            <a:br>
              <a:rPr lang="ru-RU" dirty="0" smtClean="0"/>
            </a:br>
            <a:endParaRPr lang="ru-RU" dirty="0"/>
          </a:p>
        </p:txBody>
      </p:sp>
      <p:sp>
        <p:nvSpPr>
          <p:cNvPr id="3" name="Содержимое 2"/>
          <p:cNvSpPr>
            <a:spLocks noGrp="1"/>
          </p:cNvSpPr>
          <p:nvPr>
            <p:ph sz="quarter" idx="1"/>
          </p:nvPr>
        </p:nvSpPr>
        <p:spPr>
          <a:xfrm>
            <a:off x="4800600" y="5867400"/>
            <a:ext cx="3124200" cy="6065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83162"/>
          </a:xfrm>
        </p:spPr>
        <p:txBody>
          <a:bodyPr>
            <a:normAutofit/>
          </a:bodyPr>
          <a:lstStyle/>
          <a:p>
            <a:r>
              <a:rPr lang="ru-RU" sz="4000" b="1" dirty="0" smtClean="0">
                <a:solidFill>
                  <a:schemeClr val="tx1"/>
                </a:solidFill>
              </a:rPr>
              <a:t>24. Укажите, когда пишется И.</a:t>
            </a:r>
            <a:br>
              <a:rPr lang="ru-RU" sz="4000" b="1" dirty="0" smtClean="0">
                <a:solidFill>
                  <a:schemeClr val="tx1"/>
                </a:solidFill>
              </a:rPr>
            </a:br>
            <a:r>
              <a:rPr lang="ru-RU" sz="4000" b="1" dirty="0" smtClean="0">
                <a:solidFill>
                  <a:schemeClr val="tx1"/>
                </a:solidFill>
              </a:rPr>
              <a:t>а) </a:t>
            </a:r>
            <a:r>
              <a:rPr lang="ru-RU" sz="4000" b="1" dirty="0" err="1" smtClean="0">
                <a:solidFill>
                  <a:schemeClr val="tx1"/>
                </a:solidFill>
              </a:rPr>
              <a:t>Увлека</a:t>
            </a:r>
            <a:r>
              <a:rPr lang="ru-RU" sz="4000" b="1" dirty="0" smtClean="0">
                <a:solidFill>
                  <a:schemeClr val="tx1"/>
                </a:solidFill>
              </a:rPr>
              <a:t>…</a:t>
            </a:r>
            <a:r>
              <a:rPr lang="ru-RU" sz="4000" b="1" dirty="0" err="1" smtClean="0">
                <a:solidFill>
                  <a:schemeClr val="tx1"/>
                </a:solidFill>
              </a:rPr>
              <a:t>мый</a:t>
            </a:r>
            <a:r>
              <a:rPr lang="ru-RU" sz="4000" b="1" dirty="0" smtClean="0">
                <a:solidFill>
                  <a:schemeClr val="tx1"/>
                </a:solidFill>
              </a:rPr>
              <a:t/>
            </a:r>
            <a:br>
              <a:rPr lang="ru-RU" sz="4000" b="1" dirty="0" smtClean="0">
                <a:solidFill>
                  <a:schemeClr val="tx1"/>
                </a:solidFill>
              </a:rPr>
            </a:br>
            <a:r>
              <a:rPr lang="ru-RU" sz="4000" b="1" dirty="0" smtClean="0">
                <a:solidFill>
                  <a:schemeClr val="tx1"/>
                </a:solidFill>
              </a:rPr>
              <a:t>б) </a:t>
            </a:r>
            <a:r>
              <a:rPr lang="ru-RU" sz="4000" b="1" dirty="0" err="1" smtClean="0">
                <a:solidFill>
                  <a:schemeClr val="tx1"/>
                </a:solidFill>
              </a:rPr>
              <a:t>невид</a:t>
            </a:r>
            <a:r>
              <a:rPr lang="ru-RU" sz="4000" b="1" dirty="0" smtClean="0">
                <a:solidFill>
                  <a:schemeClr val="tx1"/>
                </a:solidFill>
              </a:rPr>
              <a:t>…</a:t>
            </a:r>
            <a:r>
              <a:rPr lang="ru-RU" sz="4000" b="1" dirty="0" err="1" smtClean="0">
                <a:solidFill>
                  <a:schemeClr val="tx1"/>
                </a:solidFill>
              </a:rPr>
              <a:t>мый</a:t>
            </a:r>
            <a:r>
              <a:rPr lang="ru-RU" sz="4000" b="1" dirty="0" smtClean="0">
                <a:solidFill>
                  <a:schemeClr val="tx1"/>
                </a:solidFill>
              </a:rPr>
              <a:t/>
            </a:r>
            <a:br>
              <a:rPr lang="ru-RU" sz="4000" b="1" dirty="0" smtClean="0">
                <a:solidFill>
                  <a:schemeClr val="tx1"/>
                </a:solidFill>
              </a:rPr>
            </a:br>
            <a:r>
              <a:rPr lang="ru-RU" sz="4000" b="1" dirty="0" smtClean="0">
                <a:solidFill>
                  <a:schemeClr val="tx1"/>
                </a:solidFill>
              </a:rPr>
              <a:t>в) </a:t>
            </a:r>
            <a:r>
              <a:rPr lang="ru-RU" sz="4000" b="1" dirty="0" err="1" smtClean="0">
                <a:solidFill>
                  <a:schemeClr val="tx1"/>
                </a:solidFill>
              </a:rPr>
              <a:t>Изуча</a:t>
            </a:r>
            <a:r>
              <a:rPr lang="ru-RU" sz="4000" b="1" dirty="0" smtClean="0">
                <a:solidFill>
                  <a:schemeClr val="tx1"/>
                </a:solidFill>
              </a:rPr>
              <a:t>…</a:t>
            </a:r>
            <a:r>
              <a:rPr lang="ru-RU" sz="4000" b="1" dirty="0" err="1" smtClean="0">
                <a:solidFill>
                  <a:schemeClr val="tx1"/>
                </a:solidFill>
              </a:rPr>
              <a:t>мый</a:t>
            </a:r>
            <a:r>
              <a:rPr lang="ru-RU" sz="4000" b="1" dirty="0" smtClean="0">
                <a:solidFill>
                  <a:schemeClr val="tx1"/>
                </a:solidFill>
              </a:rPr>
              <a:t/>
            </a:r>
            <a:br>
              <a:rPr lang="ru-RU" sz="4000" b="1" dirty="0" smtClean="0">
                <a:solidFill>
                  <a:schemeClr val="tx1"/>
                </a:solidFill>
              </a:rPr>
            </a:br>
            <a:r>
              <a:rPr lang="ru-RU" sz="4000" b="1" dirty="0" smtClean="0">
                <a:solidFill>
                  <a:schemeClr val="tx1"/>
                </a:solidFill>
              </a:rPr>
              <a:t>г) </a:t>
            </a:r>
            <a:r>
              <a:rPr lang="ru-RU" sz="4000" b="1" dirty="0" err="1" smtClean="0">
                <a:solidFill>
                  <a:schemeClr val="tx1"/>
                </a:solidFill>
              </a:rPr>
              <a:t>Слыш</a:t>
            </a:r>
            <a:r>
              <a:rPr lang="ru-RU" sz="4000" b="1" dirty="0" smtClean="0">
                <a:solidFill>
                  <a:schemeClr val="tx1"/>
                </a:solidFill>
              </a:rPr>
              <a:t>…</a:t>
            </a:r>
            <a:r>
              <a:rPr lang="ru-RU" sz="4000" b="1" dirty="0" err="1" smtClean="0">
                <a:solidFill>
                  <a:schemeClr val="tx1"/>
                </a:solidFill>
              </a:rPr>
              <a:t>мый</a:t>
            </a:r>
            <a:r>
              <a:rPr lang="ru-RU" dirty="0" smtClean="0"/>
              <a:t/>
            </a:r>
            <a:br>
              <a:rPr lang="ru-RU" dirty="0" smtClean="0"/>
            </a:br>
            <a:endParaRPr lang="ru-RU" dirty="0"/>
          </a:p>
        </p:txBody>
      </p:sp>
      <p:sp>
        <p:nvSpPr>
          <p:cNvPr id="3" name="Содержимое 2"/>
          <p:cNvSpPr>
            <a:spLocks noGrp="1"/>
          </p:cNvSpPr>
          <p:nvPr>
            <p:ph sz="quarter" idx="1"/>
          </p:nvPr>
        </p:nvSpPr>
        <p:spPr>
          <a:xfrm>
            <a:off x="5257800" y="5562600"/>
            <a:ext cx="2667000" cy="9113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3916362"/>
          </a:xfrm>
        </p:spPr>
        <p:txBody>
          <a:bodyPr>
            <a:normAutofit/>
          </a:bodyPr>
          <a:lstStyle/>
          <a:p>
            <a:r>
              <a:rPr lang="ru-RU" b="1" dirty="0" smtClean="0">
                <a:solidFill>
                  <a:schemeClr val="tx1"/>
                </a:solidFill>
              </a:rPr>
              <a:t>Составьте устные тексты на тему «Зима» (1 группа) и «Школа» (2 группа) с использованием причастий и причастных оборотов. В тексте должно быть не менее 7 причастий/причастных оборотов.</a:t>
            </a:r>
            <a:endParaRPr lang="ru-RU" b="1"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297362"/>
          </a:xfrm>
        </p:spPr>
        <p:txBody>
          <a:bodyPr>
            <a:normAutofit/>
          </a:bodyPr>
          <a:lstStyle/>
          <a:p>
            <a:r>
              <a:rPr lang="ru-RU" sz="3200" b="1" dirty="0" smtClean="0">
                <a:solidFill>
                  <a:schemeClr val="tx1"/>
                </a:solidFill>
              </a:rPr>
              <a:t>1.От чего зависит написание гласных в суффиксах страдательных причастий настоящего времени?( гон..</a:t>
            </a:r>
            <a:r>
              <a:rPr lang="ru-RU" sz="3200" b="1" dirty="0" err="1" smtClean="0">
                <a:solidFill>
                  <a:schemeClr val="tx1"/>
                </a:solidFill>
              </a:rPr>
              <a:t>мый</a:t>
            </a:r>
            <a:r>
              <a:rPr lang="ru-RU" sz="3200" b="1" dirty="0" smtClean="0">
                <a:solidFill>
                  <a:schemeClr val="tx1"/>
                </a:solidFill>
              </a:rPr>
              <a:t>, </a:t>
            </a:r>
            <a:r>
              <a:rPr lang="ru-RU" sz="3200" b="1" dirty="0" err="1" smtClean="0">
                <a:solidFill>
                  <a:schemeClr val="tx1"/>
                </a:solidFill>
              </a:rPr>
              <a:t>чита</a:t>
            </a:r>
            <a:r>
              <a:rPr lang="ru-RU" sz="3200" b="1" dirty="0" smtClean="0">
                <a:solidFill>
                  <a:schemeClr val="tx1"/>
                </a:solidFill>
              </a:rPr>
              <a:t>..</a:t>
            </a:r>
            <a:r>
              <a:rPr lang="ru-RU" sz="3200" b="1" dirty="0" err="1" smtClean="0">
                <a:solidFill>
                  <a:schemeClr val="tx1"/>
                </a:solidFill>
              </a:rPr>
              <a:t>мый</a:t>
            </a:r>
            <a:r>
              <a:rPr lang="ru-RU" sz="3200" b="1" dirty="0" smtClean="0">
                <a:solidFill>
                  <a:schemeClr val="tx1"/>
                </a:solidFill>
              </a:rPr>
              <a:t>)</a:t>
            </a:r>
            <a:r>
              <a:rPr lang="ru-RU" b="1" dirty="0" smtClean="0">
                <a:solidFill>
                  <a:schemeClr val="tx1"/>
                </a:solidFill>
              </a:rPr>
              <a:t/>
            </a:r>
            <a:br>
              <a:rPr lang="ru-RU" b="1" dirty="0" smtClean="0">
                <a:solidFill>
                  <a:schemeClr val="tx1"/>
                </a:solidFill>
              </a:rPr>
            </a:br>
            <a:endParaRPr lang="ru-RU" b="1" dirty="0">
              <a:solidFill>
                <a:schemeClr val="tx1"/>
              </a:solidFill>
            </a:endParaRPr>
          </a:p>
        </p:txBody>
      </p:sp>
      <p:sp>
        <p:nvSpPr>
          <p:cNvPr id="3" name="Содержимое 2"/>
          <p:cNvSpPr>
            <a:spLocks noGrp="1"/>
          </p:cNvSpPr>
          <p:nvPr>
            <p:ph sz="quarter" idx="1"/>
          </p:nvPr>
        </p:nvSpPr>
        <p:spPr>
          <a:xfrm>
            <a:off x="6096000" y="5334000"/>
            <a:ext cx="1828800" cy="1139952"/>
          </a:xfrm>
        </p:spPr>
        <p:txBody>
          <a:bodyPr/>
          <a:lstStyle/>
          <a:p>
            <a:r>
              <a:rPr lang="ru-RU" dirty="0" smtClean="0">
                <a:hlinkClick r:id="rId2" action="ppaction://hlinksldjump"/>
              </a:rPr>
              <a:t>вопросы</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906962"/>
          </a:xfrm>
        </p:spPr>
        <p:txBody>
          <a:bodyPr>
            <a:normAutofit/>
          </a:bodyPr>
          <a:lstStyle/>
          <a:p>
            <a:r>
              <a:rPr lang="ru-RU" b="1" dirty="0" smtClean="0">
                <a:solidFill>
                  <a:schemeClr val="tx1"/>
                </a:solidFill>
              </a:rPr>
              <a:t>2. Укажите предложение, в котором допущена ошибка в постановке знаков препинания.</a:t>
            </a:r>
            <a:br>
              <a:rPr lang="ru-RU" b="1" dirty="0" smtClean="0">
                <a:solidFill>
                  <a:schemeClr val="tx1"/>
                </a:solidFill>
              </a:rPr>
            </a:br>
            <a:r>
              <a:rPr lang="ru-RU" b="1" dirty="0" smtClean="0">
                <a:solidFill>
                  <a:schemeClr val="tx1"/>
                </a:solidFill>
              </a:rPr>
              <a:t>а) Тишина прерывалась звуками, доносившимися издали.</a:t>
            </a:r>
            <a:br>
              <a:rPr lang="ru-RU" b="1" dirty="0" smtClean="0">
                <a:solidFill>
                  <a:schemeClr val="tx1"/>
                </a:solidFill>
              </a:rPr>
            </a:br>
            <a:r>
              <a:rPr lang="ru-RU" b="1" dirty="0" smtClean="0">
                <a:solidFill>
                  <a:schemeClr val="tx1"/>
                </a:solidFill>
              </a:rPr>
              <a:t>б) Доносившиеся издали звуки, прерывали утреннюю тишину.</a:t>
            </a:r>
            <a:br>
              <a:rPr lang="ru-RU" b="1" dirty="0" smtClean="0">
                <a:solidFill>
                  <a:schemeClr val="tx1"/>
                </a:solidFill>
              </a:rPr>
            </a:br>
            <a:r>
              <a:rPr lang="ru-RU" b="1" dirty="0" smtClean="0">
                <a:solidFill>
                  <a:schemeClr val="tx1"/>
                </a:solidFill>
              </a:rPr>
              <a:t>в) На тропинке, согреваемой солнцем, быстро таял снег.</a:t>
            </a:r>
            <a:r>
              <a:rPr lang="ru-RU" dirty="0" smtClean="0"/>
              <a:t/>
            </a:r>
            <a:br>
              <a:rPr lang="ru-RU" dirty="0" smtClean="0"/>
            </a:br>
            <a:endParaRPr lang="ru-RU" dirty="0"/>
          </a:p>
        </p:txBody>
      </p:sp>
      <p:sp>
        <p:nvSpPr>
          <p:cNvPr id="3" name="Содержимое 2"/>
          <p:cNvSpPr>
            <a:spLocks noGrp="1"/>
          </p:cNvSpPr>
          <p:nvPr>
            <p:ph sz="quarter" idx="1"/>
          </p:nvPr>
        </p:nvSpPr>
        <p:spPr>
          <a:xfrm>
            <a:off x="5257800" y="5486400"/>
            <a:ext cx="2667000" cy="987552"/>
          </a:xfrm>
        </p:spPr>
        <p:txBody>
          <a:bodyPr/>
          <a:lstStyle/>
          <a:p>
            <a:r>
              <a:rPr lang="ru-RU" dirty="0" smtClean="0">
                <a:hlinkClick r:id="rId2" action="ppaction://hlinksldjump"/>
              </a:rPr>
              <a:t>вопросы</a:t>
            </a:r>
            <a:endParaRPr lang="ru-RU"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525962"/>
          </a:xfrm>
        </p:spPr>
        <p:txBody>
          <a:bodyPr>
            <a:normAutofit/>
          </a:bodyPr>
          <a:lstStyle/>
          <a:p>
            <a:r>
              <a:rPr lang="ru-RU" sz="4000" b="1" dirty="0" smtClean="0">
                <a:solidFill>
                  <a:schemeClr val="tx1"/>
                </a:solidFill>
              </a:rPr>
              <a:t>3.  Укажите глагольные признаки, которые имеет </a:t>
            </a:r>
            <a:r>
              <a:rPr lang="ru-RU" sz="4000" b="1" dirty="0" smtClean="0">
                <a:solidFill>
                  <a:schemeClr val="tx1"/>
                </a:solidFill>
              </a:rPr>
              <a:t>причастие.</a:t>
            </a:r>
            <a:r>
              <a:rPr lang="ru-RU" dirty="0" smtClean="0"/>
              <a:t/>
            </a:r>
            <a:br>
              <a:rPr lang="ru-RU" dirty="0" smtClean="0"/>
            </a:br>
            <a:endParaRPr lang="ru-RU" dirty="0"/>
          </a:p>
        </p:txBody>
      </p:sp>
      <p:sp>
        <p:nvSpPr>
          <p:cNvPr id="3" name="Содержимое 2"/>
          <p:cNvSpPr>
            <a:spLocks noGrp="1"/>
          </p:cNvSpPr>
          <p:nvPr>
            <p:ph sz="quarter" idx="1"/>
          </p:nvPr>
        </p:nvSpPr>
        <p:spPr>
          <a:xfrm>
            <a:off x="5715000" y="5943600"/>
            <a:ext cx="2209800" cy="5303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211762"/>
          </a:xfrm>
        </p:spPr>
        <p:txBody>
          <a:bodyPr/>
          <a:lstStyle/>
          <a:p>
            <a:r>
              <a:rPr lang="ru-RU" sz="4400" b="1" dirty="0" smtClean="0">
                <a:solidFill>
                  <a:schemeClr val="tx1"/>
                </a:solidFill>
              </a:rPr>
              <a:t>4.Что такое причастие?</a:t>
            </a:r>
            <a:r>
              <a:rPr lang="ru-RU" b="1" dirty="0" smtClean="0">
                <a:solidFill>
                  <a:schemeClr val="tx1"/>
                </a:solidFill>
              </a:rPr>
              <a:t/>
            </a:r>
            <a:br>
              <a:rPr lang="ru-RU" b="1" dirty="0" smtClean="0">
                <a:solidFill>
                  <a:schemeClr val="tx1"/>
                </a:solidFill>
              </a:rPr>
            </a:br>
            <a:endParaRPr lang="ru-RU" b="1" dirty="0">
              <a:solidFill>
                <a:schemeClr val="tx1"/>
              </a:solidFill>
            </a:endParaRPr>
          </a:p>
        </p:txBody>
      </p:sp>
      <p:sp>
        <p:nvSpPr>
          <p:cNvPr id="3" name="Содержимое 2"/>
          <p:cNvSpPr>
            <a:spLocks noGrp="1"/>
          </p:cNvSpPr>
          <p:nvPr>
            <p:ph sz="quarter" idx="1"/>
          </p:nvPr>
        </p:nvSpPr>
        <p:spPr>
          <a:xfrm>
            <a:off x="5562600" y="5943600"/>
            <a:ext cx="2362200" cy="5303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4754562"/>
          </a:xfrm>
        </p:spPr>
        <p:txBody>
          <a:bodyPr>
            <a:normAutofit/>
          </a:bodyPr>
          <a:lstStyle/>
          <a:p>
            <a:r>
              <a:rPr lang="ru-RU" b="1" dirty="0" smtClean="0">
                <a:solidFill>
                  <a:schemeClr val="tx1"/>
                </a:solidFill>
              </a:rPr>
              <a:t>5.Какой из данных признаков не относится к причастию?</a:t>
            </a:r>
            <a:br>
              <a:rPr lang="ru-RU" b="1" dirty="0" smtClean="0">
                <a:solidFill>
                  <a:schemeClr val="tx1"/>
                </a:solidFill>
              </a:rPr>
            </a:br>
            <a:r>
              <a:rPr lang="ru-RU" b="1" dirty="0" smtClean="0">
                <a:solidFill>
                  <a:schemeClr val="tx1"/>
                </a:solidFill>
              </a:rPr>
              <a:t>А) возвратность.</a:t>
            </a:r>
            <a:br>
              <a:rPr lang="ru-RU" b="1" dirty="0" smtClean="0">
                <a:solidFill>
                  <a:schemeClr val="tx1"/>
                </a:solidFill>
              </a:rPr>
            </a:br>
            <a:r>
              <a:rPr lang="ru-RU" b="1" dirty="0" smtClean="0">
                <a:solidFill>
                  <a:schemeClr val="tx1"/>
                </a:solidFill>
              </a:rPr>
              <a:t>Б) время настоящее и прошедшее.</a:t>
            </a:r>
            <a:br>
              <a:rPr lang="ru-RU" b="1" dirty="0" smtClean="0">
                <a:solidFill>
                  <a:schemeClr val="tx1"/>
                </a:solidFill>
              </a:rPr>
            </a:br>
            <a:r>
              <a:rPr lang="ru-RU" b="1" dirty="0" smtClean="0">
                <a:solidFill>
                  <a:schemeClr val="tx1"/>
                </a:solidFill>
              </a:rPr>
              <a:t>В) вид – совершенный и несовершенный.</a:t>
            </a:r>
            <a:br>
              <a:rPr lang="ru-RU" b="1" dirty="0" smtClean="0">
                <a:solidFill>
                  <a:schemeClr val="tx1"/>
                </a:solidFill>
              </a:rPr>
            </a:br>
            <a:r>
              <a:rPr lang="ru-RU" b="1" dirty="0" smtClean="0">
                <a:solidFill>
                  <a:schemeClr val="tx1"/>
                </a:solidFill>
              </a:rPr>
              <a:t>Г) род, число, падеж.</a:t>
            </a:r>
            <a:br>
              <a:rPr lang="ru-RU" b="1" dirty="0" smtClean="0">
                <a:solidFill>
                  <a:schemeClr val="tx1"/>
                </a:solidFill>
              </a:rPr>
            </a:br>
            <a:r>
              <a:rPr lang="ru-RU" b="1" dirty="0" smtClean="0">
                <a:solidFill>
                  <a:schemeClr val="tx1"/>
                </a:solidFill>
              </a:rPr>
              <a:t>Д) наклонение. </a:t>
            </a:r>
            <a:r>
              <a:rPr lang="ru-RU" dirty="0" smtClean="0"/>
              <a:t/>
            </a:r>
            <a:br>
              <a:rPr lang="ru-RU" dirty="0" smtClean="0"/>
            </a:br>
            <a:endParaRPr lang="ru-RU" dirty="0"/>
          </a:p>
        </p:txBody>
      </p:sp>
      <p:sp>
        <p:nvSpPr>
          <p:cNvPr id="3" name="Содержимое 2"/>
          <p:cNvSpPr>
            <a:spLocks noGrp="1"/>
          </p:cNvSpPr>
          <p:nvPr>
            <p:ph sz="quarter" idx="1"/>
          </p:nvPr>
        </p:nvSpPr>
        <p:spPr>
          <a:xfrm>
            <a:off x="5638800" y="5867400"/>
            <a:ext cx="2286000" cy="6065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516562"/>
          </a:xfrm>
        </p:spPr>
        <p:txBody>
          <a:bodyPr>
            <a:normAutofit/>
          </a:bodyPr>
          <a:lstStyle/>
          <a:p>
            <a:r>
              <a:rPr lang="ru-RU" b="1" dirty="0" smtClean="0">
                <a:solidFill>
                  <a:schemeClr val="tx1"/>
                </a:solidFill>
              </a:rPr>
              <a:t>6.Укажите предложения, в котором употреблено краткое причастие.</a:t>
            </a:r>
            <a:br>
              <a:rPr lang="ru-RU" b="1" dirty="0" smtClean="0">
                <a:solidFill>
                  <a:schemeClr val="tx1"/>
                </a:solidFill>
              </a:rPr>
            </a:br>
            <a:r>
              <a:rPr lang="ru-RU" b="1" dirty="0" smtClean="0">
                <a:solidFill>
                  <a:schemeClr val="tx1"/>
                </a:solidFill>
              </a:rPr>
              <a:t>а) В концерте приняли участие приглашенные из города артисты.</a:t>
            </a:r>
            <a:br>
              <a:rPr lang="ru-RU" b="1" dirty="0" smtClean="0">
                <a:solidFill>
                  <a:schemeClr val="tx1"/>
                </a:solidFill>
              </a:rPr>
            </a:br>
            <a:r>
              <a:rPr lang="ru-RU" b="1" dirty="0" smtClean="0">
                <a:solidFill>
                  <a:schemeClr val="tx1"/>
                </a:solidFill>
              </a:rPr>
              <a:t>б) Запряженные кони стояли спокойно.</a:t>
            </a:r>
            <a:br>
              <a:rPr lang="ru-RU" b="1" dirty="0" smtClean="0">
                <a:solidFill>
                  <a:schemeClr val="tx1"/>
                </a:solidFill>
              </a:rPr>
            </a:br>
            <a:r>
              <a:rPr lang="ru-RU" b="1" dirty="0" smtClean="0">
                <a:solidFill>
                  <a:schemeClr val="tx1"/>
                </a:solidFill>
              </a:rPr>
              <a:t>в) Кони были запряжены и стояли спокойно.</a:t>
            </a:r>
            <a:r>
              <a:rPr lang="ru-RU" dirty="0" smtClean="0"/>
              <a:t/>
            </a:r>
            <a:br>
              <a:rPr lang="ru-RU" dirty="0" smtClean="0"/>
            </a:br>
            <a:endParaRPr lang="ru-RU" dirty="0"/>
          </a:p>
        </p:txBody>
      </p:sp>
      <p:sp>
        <p:nvSpPr>
          <p:cNvPr id="3" name="Содержимое 2"/>
          <p:cNvSpPr>
            <a:spLocks noGrp="1"/>
          </p:cNvSpPr>
          <p:nvPr>
            <p:ph sz="quarter" idx="1"/>
          </p:nvPr>
        </p:nvSpPr>
        <p:spPr>
          <a:xfrm>
            <a:off x="5334000" y="5867400"/>
            <a:ext cx="2590800" cy="6065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5059362"/>
          </a:xfrm>
        </p:spPr>
        <p:txBody>
          <a:bodyPr>
            <a:normAutofit/>
          </a:bodyPr>
          <a:lstStyle/>
          <a:p>
            <a:r>
              <a:rPr lang="ru-RU" b="1" dirty="0" smtClean="0">
                <a:solidFill>
                  <a:schemeClr val="tx1"/>
                </a:solidFill>
              </a:rPr>
              <a:t>7.Укажите ряд, в котором есть краткое причастие.</a:t>
            </a:r>
            <a:br>
              <a:rPr lang="ru-RU" b="1" dirty="0" smtClean="0">
                <a:solidFill>
                  <a:schemeClr val="tx1"/>
                </a:solidFill>
              </a:rPr>
            </a:br>
            <a:r>
              <a:rPr lang="ru-RU" b="1" dirty="0" smtClean="0">
                <a:solidFill>
                  <a:schemeClr val="tx1"/>
                </a:solidFill>
              </a:rPr>
              <a:t>а) дующий, присевший, обогреваемый</a:t>
            </a:r>
            <a:br>
              <a:rPr lang="ru-RU" b="1" dirty="0" smtClean="0">
                <a:solidFill>
                  <a:schemeClr val="tx1"/>
                </a:solidFill>
              </a:rPr>
            </a:br>
            <a:r>
              <a:rPr lang="ru-RU" b="1" dirty="0" smtClean="0">
                <a:solidFill>
                  <a:schemeClr val="tx1"/>
                </a:solidFill>
              </a:rPr>
              <a:t>б) написан, разгаданный, сказанный</a:t>
            </a:r>
            <a:br>
              <a:rPr lang="ru-RU" b="1" dirty="0" smtClean="0">
                <a:solidFill>
                  <a:schemeClr val="tx1"/>
                </a:solidFill>
              </a:rPr>
            </a:br>
            <a:r>
              <a:rPr lang="ru-RU" b="1" dirty="0" smtClean="0">
                <a:solidFill>
                  <a:schemeClr val="tx1"/>
                </a:solidFill>
              </a:rPr>
              <a:t>в) читающий, обвеваемый, суживаемый</a:t>
            </a:r>
            <a:br>
              <a:rPr lang="ru-RU" b="1" dirty="0" smtClean="0">
                <a:solidFill>
                  <a:schemeClr val="tx1"/>
                </a:solidFill>
              </a:rPr>
            </a:br>
            <a:endParaRPr lang="ru-RU" b="1" dirty="0">
              <a:solidFill>
                <a:schemeClr val="tx1"/>
              </a:solidFill>
            </a:endParaRPr>
          </a:p>
        </p:txBody>
      </p:sp>
      <p:sp>
        <p:nvSpPr>
          <p:cNvPr id="3" name="Содержимое 2"/>
          <p:cNvSpPr>
            <a:spLocks noGrp="1"/>
          </p:cNvSpPr>
          <p:nvPr>
            <p:ph sz="quarter" idx="1"/>
          </p:nvPr>
        </p:nvSpPr>
        <p:spPr>
          <a:xfrm>
            <a:off x="4876800" y="5410200"/>
            <a:ext cx="3048000" cy="1063752"/>
          </a:xfrm>
        </p:spPr>
        <p:txBody>
          <a:bodyPr/>
          <a:lstStyle/>
          <a:p>
            <a:r>
              <a:rPr lang="ru-RU" dirty="0" smtClean="0">
                <a:hlinkClick r:id="rId2" action="ppaction://hlinksldjump"/>
              </a:rPr>
              <a:t>вопросы</a:t>
            </a:r>
            <a:endParaRPr lang="ru-RU" dirty="0" smtClean="0"/>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51</TotalTime>
  <Words>357</Words>
  <PresentationFormat>Экран (4:3)</PresentationFormat>
  <Paragraphs>76</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Эркер</vt:lpstr>
      <vt:lpstr>Игра «Умники и умницы», 7 класс.</vt:lpstr>
      <vt:lpstr>Вопросы</vt:lpstr>
      <vt:lpstr>1.От чего зависит написание гласных в суффиксах страдательных причастий настоящего времени?( гон..мый, чита..мый) </vt:lpstr>
      <vt:lpstr>2. Укажите предложение, в котором допущена ошибка в постановке знаков препинания. а) Тишина прерывалась звуками, доносившимися издали. б) Доносившиеся издали звуки, прерывали утреннюю тишину. в) На тропинке, согреваемой солнцем, быстро таял снег. </vt:lpstr>
      <vt:lpstr>3.  Укажите глагольные признаки, которые имеет причастие. </vt:lpstr>
      <vt:lpstr>4.Что такое причастие? </vt:lpstr>
      <vt:lpstr>5.Какой из данных признаков не относится к причастию? А) возвратность. Б) время настоящее и прошедшее. В) вид – совершенный и несовершенный. Г) род, число, падеж. Д) наклонение.  </vt:lpstr>
      <vt:lpstr>6.Укажите предложения, в котором употреблено краткое причастие. а) В концерте приняли участие приглашенные из города артисты. б) Запряженные кони стояли спокойно. в) Кони были запряжены и стояли спокойно. </vt:lpstr>
      <vt:lpstr>7.Укажите ряд, в котором есть краткое причастие. а) дующий, присевший, обогреваемый б) написан, разгаданный, сказанный в) читающий, обвеваемый, суживаемый </vt:lpstr>
      <vt:lpstr>8.Приведите по 2 примера кратких и полных страдательных причастий.  </vt:lpstr>
      <vt:lpstr>9.Какими членами предложения могут быть причастие и причастный оборот в предложении? </vt:lpstr>
      <vt:lpstr>10.От чего зависит написание гласных в суффиксах действительных причастий настоящего времени? (бор..щийся, люб..щий) </vt:lpstr>
      <vt:lpstr>11. Укажите словосочетание, в котором есть действительное причастие. а) гонимый осенним ветром б) цветущие поздней осенью в) колеблемые ветром </vt:lpstr>
      <vt:lpstr>12. Укажите словосочетание, в котором есть страдательное причастие. а) любимый учениками б) исследуемый почву ученый в) пишущий историю </vt:lpstr>
      <vt:lpstr>13. Укажите словосочетание со страдательным причастием:  а)белеющий парус  б)разрушившийся дом  в)сломанные стулья  г)лечащий врач </vt:lpstr>
      <vt:lpstr>14. Укажите причастие с окончанием -ей:  а)бущующ... морем  б)порученн... работу  в)за взбиравш...ся альпинистами  г)по извивающ...ся тропинке </vt:lpstr>
      <vt:lpstr>15.Укажите словосочетание, в котором причастие является зависимым словом. А) Собравший урожай Б) Убежавшее молоко В) Заглянувший в окно Г) Читающий текст </vt:lpstr>
      <vt:lpstr>16. Выберите, в каком из данных рядов в обоих словах на месте пропуска пишется буква Е ? А) О выпавш..м снег.. Б) О затаивш..йся мыш.. В) О скачущ..й лошад.. Г) С бьющ..мся сердц..м </vt:lpstr>
      <vt:lpstr>17.Какие суффиксы характерны для действительных причастий прошедшего времени? </vt:lpstr>
      <vt:lpstr>18.  Укажите предложение, в котором нужно выделить запятыми причастный оборот. (Знаки препинания не расставлены.) а) Тянувшийся позади дома сад выходил за село. б) Сад тянувшийся позади дома выходил за село. в) За село выходил тянувшийся позади дома сад. </vt:lpstr>
      <vt:lpstr>19.Чем отличаются действительные и страдательные причастия? </vt:lpstr>
      <vt:lpstr>20. Выберите правильное утверждение: А) Причастия отвечают на вопросы кто? Что? Б) Причастия не изменяются по числам. В) Краткие причастия не склоняются.  Г) Причастия имеют только одну форму. Д) Причастия имеют признаки не только глагола, но и наречия.   </vt:lpstr>
      <vt:lpstr>21.Что такое причастный оборот? </vt:lpstr>
      <vt:lpstr>22. Отметьте причастие совершенного вида: А) Вертевший Б) Помогавшая В) Влиявший Г) Созревшая </vt:lpstr>
      <vt:lpstr>23. Как обособляется причастный оборот в предложении? </vt:lpstr>
      <vt:lpstr>24. Укажите, когда пишется И. а) Увлека…мый б) невид…мый в) Изуча…мый г) Слыш…мый </vt:lpstr>
      <vt:lpstr>Составьте устные тексты на тему «Зима» (1 группа) и «Школа» (2 группа) с использованием причастий и причастных оборотов. В тексте должно быть не менее 7 причастий/причастных оборотов.</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User</dc:creator>
  <cp:lastModifiedBy>User</cp:lastModifiedBy>
  <cp:revision>7</cp:revision>
  <dcterms:created xsi:type="dcterms:W3CDTF">2019-10-17T16:47:03Z</dcterms:created>
  <dcterms:modified xsi:type="dcterms:W3CDTF">2019-10-17T17:49:29Z</dcterms:modified>
</cp:coreProperties>
</file>