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1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29E9-153E-4894-A69C-68C99217906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2CDF3-A37A-456D-AE53-E25FFF8AC58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29E9-153E-4894-A69C-68C99217906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2CDF3-A37A-456D-AE53-E25FFF8AC58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29E9-153E-4894-A69C-68C99217906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2CDF3-A37A-456D-AE53-E25FFF8AC58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29E9-153E-4894-A69C-68C99217906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2CDF3-A37A-456D-AE53-E25FFF8AC58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29E9-153E-4894-A69C-68C99217906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2CDF3-A37A-456D-AE53-E25FFF8AC58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29E9-153E-4894-A69C-68C99217906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2CDF3-A37A-456D-AE53-E25FFF8AC58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29E9-153E-4894-A69C-68C99217906C}" type="datetimeFigureOut">
              <a:rPr lang="ru-RU" smtClean="0"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2CDF3-A37A-456D-AE53-E25FFF8AC58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29E9-153E-4894-A69C-68C99217906C}" type="datetimeFigureOut">
              <a:rPr lang="ru-RU" smtClean="0"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2CDF3-A37A-456D-AE53-E25FFF8AC58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29E9-153E-4894-A69C-68C99217906C}" type="datetimeFigureOut">
              <a:rPr lang="ru-RU" smtClean="0"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2CDF3-A37A-456D-AE53-E25FFF8AC58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29E9-153E-4894-A69C-68C99217906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2CDF3-A37A-456D-AE53-E25FFF8AC58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529E9-153E-4894-A69C-68C99217906C}" type="datetimeFigureOut">
              <a:rPr lang="ru-RU" smtClean="0"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D2CDF3-A37A-456D-AE53-E25FFF8AC585}" type="slidenum">
              <a:rPr lang="ru-RU" smtClean="0"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  <a:endParaRPr lang="ru-RU"/>
          </a:p>
          <a:p>
            <a:pPr lvl="1"/>
            <a:r>
              <a:rPr lang="ru-RU"/>
              <a:t>Второй уровень</a:t>
            </a:r>
            <a:endParaRPr lang="ru-RU"/>
          </a:p>
          <a:p>
            <a:pPr lvl="2"/>
            <a:r>
              <a:rPr lang="ru-RU"/>
              <a:t>Третий уровень</a:t>
            </a:r>
            <a:endParaRPr lang="ru-RU"/>
          </a:p>
          <a:p>
            <a:pPr lvl="3"/>
            <a:r>
              <a:rPr lang="ru-RU"/>
              <a:t>Четвертый уровень</a:t>
            </a:r>
            <a:endParaRPr lang="ru-RU"/>
          </a:p>
          <a:p>
            <a:pPr lvl="4"/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529E9-153E-4894-A69C-68C99217906C}" type="datetimeFigureOut">
              <a:rPr lang="ru-RU" smtClean="0"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2CDF3-A37A-456D-AE53-E25FFF8AC585}" type="slidenum">
              <a:rPr lang="ru-RU" smtClean="0"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0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85882" y="4267832"/>
            <a:ext cx="4805996" cy="1401448"/>
          </a:xfrm>
        </p:spPr>
        <p:txBody>
          <a:bodyPr anchor="t">
            <a:normAutofit/>
          </a:bodyPr>
          <a:lstStyle/>
          <a:p>
            <a:pPr algn="l"/>
            <a:r>
              <a:rPr lang="ru-RU" sz="4400" b="1" dirty="0" err="1">
                <a:solidFill>
                  <a:srgbClr val="FF0000"/>
                </a:solidFill>
                <a:latin typeface="Bahnschrift" panose="020B0502040204020203" pitchFamily="34" charset="0"/>
              </a:rPr>
              <a:t>Психогимнастика</a:t>
            </a:r>
            <a:endParaRPr lang="ru-RU" sz="4400" b="1" dirty="0">
              <a:solidFill>
                <a:srgbClr val="FF0000"/>
              </a:solidFill>
              <a:latin typeface="Bahnschrift" panose="020B0502040204020203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86186" y="3428999"/>
            <a:ext cx="4805691" cy="838831"/>
          </a:xfrm>
        </p:spPr>
        <p:txBody>
          <a:bodyPr anchor="b"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Здоровьесберегающие технологии </a:t>
            </a:r>
            <a:endParaRPr lang="ru-RU" sz="3600" b="1" dirty="0">
              <a:solidFill>
                <a:srgbClr val="002060"/>
              </a:solidFill>
            </a:endParaRPr>
          </a:p>
          <a:p>
            <a:r>
              <a:rPr lang="ru-RU" sz="3600" b="1" dirty="0">
                <a:solidFill>
                  <a:srgbClr val="002060"/>
                </a:solidFill>
              </a:rPr>
              <a:t>в ДОУ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23" name="Freeform 4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9" r="18648" b="-1"/>
          <a:stretch>
            <a:fillRect/>
          </a:stretch>
        </p:blipFill>
        <p:spPr>
          <a:xfrm>
            <a:off x="89701" y="894214"/>
            <a:ext cx="5298683" cy="609743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effectLst>
            <a:softEdge rad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err="1">
                <a:solidFill>
                  <a:srgbClr val="FF0000"/>
                </a:solidFill>
              </a:rPr>
              <a:t>Психогимнастика</a:t>
            </a:r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/>
              <a:t>для детей представляет собой вид деятельности,  направленный на развитие и коррекцию познавательной и эмоционально-личностной сферы.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>
                <a:solidFill>
                  <a:srgbClr val="FF0000"/>
                </a:solidFill>
              </a:rPr>
              <a:t>Главной целью </a:t>
            </a:r>
            <a:r>
              <a:rPr lang="ru-RU" dirty="0" err="1"/>
              <a:t>психогимнастики</a:t>
            </a:r>
            <a:r>
              <a:rPr lang="ru-RU" dirty="0"/>
              <a:t> можно назвать сохранение психического детского здоровья, а также предотвращение </a:t>
            </a:r>
            <a:r>
              <a:rPr lang="ru-RU" dirty="0" err="1"/>
              <a:t>растройства</a:t>
            </a:r>
            <a:r>
              <a:rPr lang="ru-RU" dirty="0"/>
              <a:t> психики. 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Психогимнастика</a:t>
            </a:r>
            <a:r>
              <a:rPr lang="ru-RU" dirty="0"/>
              <a:t> помогает детям преодолевать барьеры в общении, лучше понять себя и других, снимать психическое напряжение, даёт возможность самовыражения.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Психогимнастику</a:t>
            </a:r>
            <a:r>
              <a:rPr lang="ru-RU" dirty="0"/>
              <a:t> в качестве </a:t>
            </a:r>
            <a:r>
              <a:rPr lang="ru-RU" dirty="0" err="1"/>
              <a:t>здоровьесберегающей</a:t>
            </a:r>
            <a:r>
              <a:rPr lang="ru-RU" dirty="0"/>
              <a:t> технологии в работе с детьми выбирают потому, что в её основе лежит игра, являющаяся основным видом деятельности дошкольника.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Задачи </a:t>
            </a:r>
            <a:r>
              <a:rPr lang="ru-RU" sz="4000" b="1" dirty="0" err="1">
                <a:solidFill>
                  <a:srgbClr val="FF0000"/>
                </a:solidFill>
              </a:rPr>
              <a:t>психогимнастики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>
            <a:normAutofit/>
          </a:bodyPr>
          <a:lstStyle/>
          <a:p>
            <a:r>
              <a:rPr lang="ru-RU" dirty="0"/>
              <a:t>дети тренируют психомоторные функции;</a:t>
            </a:r>
            <a:endParaRPr lang="ru-RU" dirty="0"/>
          </a:p>
          <a:p>
            <a:r>
              <a:rPr lang="ru-RU" dirty="0"/>
              <a:t>воспитывают в себе высшие эмоции;</a:t>
            </a:r>
            <a:endParaRPr lang="ru-RU" dirty="0"/>
          </a:p>
          <a:p>
            <a:r>
              <a:rPr lang="ru-RU" dirty="0"/>
              <a:t>корректируют своё поведение при помощи ролевых игр;</a:t>
            </a:r>
            <a:endParaRPr lang="ru-RU" dirty="0"/>
          </a:p>
          <a:p>
            <a:r>
              <a:rPr lang="ru-RU" dirty="0"/>
              <a:t>избавляются от эмоционального напряжения;</a:t>
            </a:r>
            <a:endParaRPr lang="ru-RU" dirty="0"/>
          </a:p>
          <a:p>
            <a:r>
              <a:rPr lang="ru-RU" dirty="0"/>
              <a:t>в детях развиваются навыки концентрации, пластика, координация движений.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>
                <a:solidFill>
                  <a:srgbClr val="FF0000"/>
                </a:solidFill>
              </a:rPr>
              <a:t>Психогимнастика</a:t>
            </a:r>
            <a:r>
              <a:rPr lang="ru-RU" sz="2800" b="1" dirty="0">
                <a:solidFill>
                  <a:srgbClr val="FF0000"/>
                </a:solidFill>
              </a:rPr>
              <a:t> – </a:t>
            </a:r>
            <a:r>
              <a:rPr lang="ru-RU" sz="2800" dirty="0">
                <a:solidFill>
                  <a:srgbClr val="FF0000"/>
                </a:solidFill>
              </a:rPr>
              <a:t>это не физкультура, не механическое повторение физических упражнений.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17511"/>
            <a:ext cx="10515600" cy="43594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	</a:t>
            </a:r>
            <a:r>
              <a:rPr lang="ru-RU" dirty="0"/>
              <a:t>Любое физическое движение в </a:t>
            </a:r>
            <a:r>
              <a:rPr lang="ru-RU" dirty="0" err="1"/>
              <a:t>психогимнастике</a:t>
            </a:r>
            <a:r>
              <a:rPr lang="ru-RU" dirty="0"/>
              <a:t> выражает какой-либо образ. Отсутствие каких-либо внешних атрибутов – еще одно условие. Все предметы и события игрового сюжета должны быть воображаемыми, т.е. обозначаются физическими действиями. А с помощью комментариев ведущего к этим процессам подключается и внутреннее внимание детей. В каждое упражнение включают фантазию, эмоции и движения ребёнка для того, чтобы он учился произвольно воздействовать на каждый из этих компонентов.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6978" y="903111"/>
            <a:ext cx="10318043" cy="4244622"/>
          </a:xfrm>
        </p:spPr>
        <p:txBody>
          <a:bodyPr>
            <a:normAutofit/>
          </a:bodyPr>
          <a:lstStyle/>
          <a:p>
            <a:r>
              <a:rPr lang="ru-RU" sz="2800" b="1" dirty="0"/>
              <a:t>Игровые </a:t>
            </a:r>
            <a:r>
              <a:rPr lang="ru-RU" sz="2800" b="1" dirty="0" err="1"/>
              <a:t>психогимнастические</a:t>
            </a:r>
            <a:r>
              <a:rPr lang="ru-RU" sz="2800" b="1" dirty="0"/>
              <a:t> упражнения доставляют дошкольнику массу удовольствия.</a:t>
            </a:r>
            <a:br>
              <a:rPr lang="ru-RU" sz="2800" b="1" dirty="0"/>
            </a:br>
            <a:br>
              <a:rPr lang="ru-RU" sz="2800" b="1" dirty="0"/>
            </a:br>
            <a:r>
              <a:rPr lang="ru-RU" sz="2800" b="1" dirty="0"/>
              <a:t>Занимаясь с детьми </a:t>
            </a:r>
            <a:r>
              <a:rPr lang="ru-RU" sz="2800" b="1" dirty="0" err="1"/>
              <a:t>психогимнастикой</a:t>
            </a:r>
            <a:r>
              <a:rPr lang="ru-RU" sz="2800" b="1" dirty="0"/>
              <a:t>, дети могут стать успешнее.</a:t>
            </a:r>
            <a:br>
              <a:rPr lang="ru-RU" sz="2800" b="1" dirty="0"/>
            </a:br>
            <a:br>
              <a:rPr lang="ru-RU" sz="2800" b="1" dirty="0"/>
            </a:br>
            <a:r>
              <a:rPr lang="ru-RU" sz="2800" b="1" dirty="0"/>
              <a:t>У всех воспитанников возникают мышечные ощущения и эмоции, каждый ребёнок может уловить их и научиться произвольно реагировать.</a:t>
            </a:r>
            <a:br>
              <a:rPr lang="ru-RU" sz="2800" b="1" dirty="0"/>
            </a:br>
            <a:endParaRPr lang="ru-RU" sz="2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66044"/>
            <a:ext cx="10515600" cy="5510919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	В момент </a:t>
            </a:r>
            <a:r>
              <a:rPr lang="ru-RU" dirty="0" err="1"/>
              <a:t>психогимнастики</a:t>
            </a:r>
            <a:r>
              <a:rPr lang="ru-RU" dirty="0"/>
              <a:t> образы фантазии сначала задаёт воспитатель, которые затем свободно развиваются воображением каждого ребёнка. Важную роль при показе упражнений играет эмоциональность воспитателя , так как облегчает детям подражание, эмоционально заряжая их, усиливает их ощущения.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 	При проведении </a:t>
            </a:r>
            <a:r>
              <a:rPr lang="ru-RU" dirty="0" err="1"/>
              <a:t>психогимнатических</a:t>
            </a:r>
            <a:r>
              <a:rPr lang="ru-RU" dirty="0"/>
              <a:t> упражнений нужно придерживаться исключительно партнёрских позиций. Дети должны чувствовать себя свободно, не замечать оценочного отношения к ним воспитателя, тем более негативного.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ru-RU" dirty="0"/>
              <a:t>Структура </a:t>
            </a:r>
            <a:r>
              <a:rPr lang="ru-RU" dirty="0" err="1"/>
              <a:t>психогимнастики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r>
              <a:rPr lang="ru-RU" dirty="0"/>
              <a:t>Мимические и пантомимические этюды.</a:t>
            </a:r>
            <a:endParaRPr lang="ru-RU" dirty="0"/>
          </a:p>
          <a:p>
            <a:r>
              <a:rPr lang="ru-RU" dirty="0"/>
              <a:t>Этюды и игры на выражение отдельных качеств характера и эмоций.</a:t>
            </a:r>
            <a:endParaRPr lang="ru-RU" dirty="0"/>
          </a:p>
          <a:p>
            <a:r>
              <a:rPr lang="ru-RU" dirty="0"/>
              <a:t>Этюды и игры, имеющие психотерапевтическую направленность на определённого ребёнка или группу в целом.</a:t>
            </a:r>
            <a:endParaRPr lang="ru-RU" dirty="0"/>
          </a:p>
          <a:p>
            <a:r>
              <a:rPr lang="ru-RU" dirty="0" err="1"/>
              <a:t>Психомышечная</a:t>
            </a:r>
            <a:r>
              <a:rPr lang="ru-RU" dirty="0"/>
              <a:t> тренировка.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08000"/>
            <a:ext cx="10515600" cy="5668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err="1"/>
              <a:t>Психогимнастика</a:t>
            </a:r>
            <a:r>
              <a:rPr lang="ru-RU" dirty="0"/>
              <a:t> важна особенно в наше время, когда нагрузки на детей растут, а возможности для отдыха и эмоциональной двигательной разрядки становятся всё меньше. </a:t>
            </a:r>
            <a:r>
              <a:rPr lang="ru-RU" dirty="0" err="1"/>
              <a:t>Психогимнастика</a:t>
            </a:r>
            <a:r>
              <a:rPr lang="ru-RU" dirty="0"/>
              <a:t> помогает детям проще общаться со сверстниками, легче выражать свои чувства и лучше понимать чувства других. У ребят вырабатываются положительные черты характера(уверенность, честность, смелость, доброта и т.п.), изживаются невротические проявления (страхи, различного рода опасения, неуверенность).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18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-305" y="0"/>
            <a:ext cx="6271569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0"/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585882" y="1984917"/>
            <a:ext cx="4805996" cy="3684363"/>
          </a:xfrm>
        </p:spPr>
        <p:txBody>
          <a:bodyPr anchor="t">
            <a:normAutofit/>
          </a:bodyPr>
          <a:lstStyle/>
          <a:p>
            <a:br>
              <a:rPr lang="ru-RU" sz="4400" b="1" dirty="0">
                <a:solidFill>
                  <a:srgbClr val="FF0000"/>
                </a:solidFill>
                <a:latin typeface="Bahnschrift" panose="020B0502040204020203" pitchFamily="34" charset="0"/>
              </a:rPr>
            </a:br>
            <a:r>
              <a:rPr lang="ru-RU" sz="5400" b="1" dirty="0">
                <a:solidFill>
                  <a:srgbClr val="0070C0"/>
                </a:solidFill>
                <a:latin typeface="Bahnschrift" panose="020B0502040204020203" pitchFamily="34" charset="0"/>
              </a:rPr>
              <a:t>Спасибо</a:t>
            </a:r>
            <a:br>
              <a:rPr lang="ru-RU" sz="5400" b="1" dirty="0">
                <a:solidFill>
                  <a:srgbClr val="0070C0"/>
                </a:solidFill>
                <a:latin typeface="Bahnschrift" panose="020B0502040204020203" pitchFamily="34" charset="0"/>
              </a:rPr>
            </a:br>
            <a:r>
              <a:rPr lang="ru-RU" sz="5400" b="1" dirty="0">
                <a:solidFill>
                  <a:srgbClr val="0070C0"/>
                </a:solidFill>
                <a:latin typeface="Bahnschrift" panose="020B0502040204020203" pitchFamily="34" charset="0"/>
              </a:rPr>
              <a:t>за внимание</a:t>
            </a:r>
            <a:endParaRPr lang="ru-RU" sz="5400" b="1" dirty="0">
              <a:solidFill>
                <a:srgbClr val="0070C0"/>
              </a:solidFill>
              <a:latin typeface="Bahnschrift" panose="020B0502040204020203" pitchFamily="34" charset="0"/>
            </a:endParaRPr>
          </a:p>
        </p:txBody>
      </p:sp>
      <p:sp>
        <p:nvSpPr>
          <p:cNvPr id="23" name="Freeform 49"/>
          <p:cNvSpPr>
            <a:spLocks noGrp="1" noRot="1" noChangeAspect="1" noMove="1" noResize="1" noEditPoints="1" noAdjustHandles="1" noChangeArrowheads="1" noChangeShapeType="1" noTextEdit="1"/>
          </p:cNvSpPr>
          <p:nvPr/>
        </p:nvSpPr>
        <p:spPr>
          <a:xfrm>
            <a:off x="1" y="590635"/>
            <a:ext cx="5478085" cy="6276841"/>
          </a:xfrm>
          <a:custGeom>
            <a:avLst/>
            <a:gdLst>
              <a:gd name="connsiteX0" fmla="*/ 2178155 w 5478085"/>
              <a:gd name="connsiteY0" fmla="*/ 0 h 6276841"/>
              <a:gd name="connsiteX1" fmla="*/ 5478085 w 5478085"/>
              <a:gd name="connsiteY1" fmla="*/ 3299930 h 6276841"/>
              <a:gd name="connsiteX2" fmla="*/ 3751098 w 5478085"/>
              <a:gd name="connsiteY2" fmla="*/ 6201577 h 6276841"/>
              <a:gd name="connsiteX3" fmla="*/ 3594858 w 5478085"/>
              <a:gd name="connsiteY3" fmla="*/ 6276841 h 6276841"/>
              <a:gd name="connsiteX4" fmla="*/ 761453 w 5478085"/>
              <a:gd name="connsiteY4" fmla="*/ 6276841 h 6276841"/>
              <a:gd name="connsiteX5" fmla="*/ 605213 w 5478085"/>
              <a:gd name="connsiteY5" fmla="*/ 6201577 h 6276841"/>
              <a:gd name="connsiteX6" fmla="*/ 79093 w 5478085"/>
              <a:gd name="connsiteY6" fmla="*/ 5846317 h 6276841"/>
              <a:gd name="connsiteX7" fmla="*/ 0 w 5478085"/>
              <a:gd name="connsiteY7" fmla="*/ 5774432 h 6276841"/>
              <a:gd name="connsiteX8" fmla="*/ 0 w 5478085"/>
              <a:gd name="connsiteY8" fmla="*/ 825429 h 6276841"/>
              <a:gd name="connsiteX9" fmla="*/ 79093 w 5478085"/>
              <a:gd name="connsiteY9" fmla="*/ 753544 h 6276841"/>
              <a:gd name="connsiteX10" fmla="*/ 2178155 w 5478085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78085" h="6276841">
                <a:moveTo>
                  <a:pt x="2178155" y="0"/>
                </a:moveTo>
                <a:cubicBezTo>
                  <a:pt x="4000656" y="0"/>
                  <a:pt x="5478085" y="1477429"/>
                  <a:pt x="5478085" y="3299930"/>
                </a:cubicBezTo>
                <a:cubicBezTo>
                  <a:pt x="5478085" y="4552900"/>
                  <a:pt x="4779769" y="5642769"/>
                  <a:pt x="3751098" y="6201577"/>
                </a:cubicBezTo>
                <a:lnTo>
                  <a:pt x="3594858" y="6276841"/>
                </a:lnTo>
                <a:lnTo>
                  <a:pt x="761453" y="6276841"/>
                </a:lnTo>
                <a:lnTo>
                  <a:pt x="605213" y="6201577"/>
                </a:lnTo>
                <a:cubicBezTo>
                  <a:pt x="418182" y="6099975"/>
                  <a:pt x="242071" y="5980818"/>
                  <a:pt x="79093" y="5846317"/>
                </a:cubicBezTo>
                <a:lnTo>
                  <a:pt x="0" y="5774432"/>
                </a:lnTo>
                <a:lnTo>
                  <a:pt x="0" y="825429"/>
                </a:lnTo>
                <a:lnTo>
                  <a:pt x="79093" y="753544"/>
                </a:lnTo>
                <a:cubicBezTo>
                  <a:pt x="649516" y="282789"/>
                  <a:pt x="1380811" y="0"/>
                  <a:pt x="2178155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accent3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9" r="18648" b="-1"/>
          <a:stretch>
            <a:fillRect/>
          </a:stretch>
        </p:blipFill>
        <p:spPr>
          <a:xfrm>
            <a:off x="89701" y="894214"/>
            <a:ext cx="5298683" cy="6097438"/>
          </a:xfrm>
          <a:custGeom>
            <a:avLst/>
            <a:gdLst>
              <a:gd name="connsiteX0" fmla="*/ 2178155 w 5298683"/>
              <a:gd name="connsiteY0" fmla="*/ 0 h 6097438"/>
              <a:gd name="connsiteX1" fmla="*/ 5298683 w 5298683"/>
              <a:gd name="connsiteY1" fmla="*/ 3120527 h 6097438"/>
              <a:gd name="connsiteX2" fmla="*/ 3392805 w 5298683"/>
              <a:gd name="connsiteY2" fmla="*/ 5995828 h 6097438"/>
              <a:gd name="connsiteX3" fmla="*/ 3115184 w 5298683"/>
              <a:gd name="connsiteY3" fmla="*/ 6097438 h 6097438"/>
              <a:gd name="connsiteX4" fmla="*/ 1241127 w 5298683"/>
              <a:gd name="connsiteY4" fmla="*/ 6097438 h 6097438"/>
              <a:gd name="connsiteX5" fmla="*/ 963506 w 5298683"/>
              <a:gd name="connsiteY5" fmla="*/ 5995828 h 6097438"/>
              <a:gd name="connsiteX6" fmla="*/ 193210 w 5298683"/>
              <a:gd name="connsiteY6" fmla="*/ 5528477 h 6097438"/>
              <a:gd name="connsiteX7" fmla="*/ 0 w 5298683"/>
              <a:gd name="connsiteY7" fmla="*/ 5352876 h 6097438"/>
              <a:gd name="connsiteX8" fmla="*/ 0 w 5298683"/>
              <a:gd name="connsiteY8" fmla="*/ 888178 h 6097438"/>
              <a:gd name="connsiteX9" fmla="*/ 193210 w 5298683"/>
              <a:gd name="connsiteY9" fmla="*/ 712577 h 6097438"/>
              <a:gd name="connsiteX10" fmla="*/ 2178155 w 5298683"/>
              <a:gd name="connsiteY10" fmla="*/ 0 h 6097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298683" h="6097438">
                <a:moveTo>
                  <a:pt x="2178155" y="0"/>
                </a:moveTo>
                <a:cubicBezTo>
                  <a:pt x="3901575" y="0"/>
                  <a:pt x="5298683" y="1397108"/>
                  <a:pt x="5298683" y="3120527"/>
                </a:cubicBezTo>
                <a:cubicBezTo>
                  <a:pt x="5298683" y="4413092"/>
                  <a:pt x="4512810" y="5522106"/>
                  <a:pt x="3392805" y="5995828"/>
                </a:cubicBezTo>
                <a:lnTo>
                  <a:pt x="3115184" y="6097438"/>
                </a:lnTo>
                <a:lnTo>
                  <a:pt x="1241127" y="6097438"/>
                </a:lnTo>
                <a:lnTo>
                  <a:pt x="963506" y="5995828"/>
                </a:lnTo>
                <a:cubicBezTo>
                  <a:pt x="683504" y="5877397"/>
                  <a:pt x="424387" y="5719261"/>
                  <a:pt x="193210" y="5528477"/>
                </a:cubicBezTo>
                <a:lnTo>
                  <a:pt x="0" y="5352876"/>
                </a:lnTo>
                <a:lnTo>
                  <a:pt x="0" y="888178"/>
                </a:lnTo>
                <a:lnTo>
                  <a:pt x="193210" y="712577"/>
                </a:lnTo>
                <a:cubicBezTo>
                  <a:pt x="732621" y="267415"/>
                  <a:pt x="1424159" y="0"/>
                  <a:pt x="2178155" y="0"/>
                </a:cubicBezTo>
                <a:close/>
              </a:path>
            </a:pathLst>
          </a:custGeom>
          <a:effectLst>
            <a:softEdge rad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3010</Words>
  <Application>WPS Presentation</Application>
  <PresentationFormat>Широкоэкранный</PresentationFormat>
  <Paragraphs>39</Paragraphs>
  <Slides>9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0" baseType="lpstr">
      <vt:lpstr>Arial</vt:lpstr>
      <vt:lpstr>SimSun</vt:lpstr>
      <vt:lpstr>Wingdings</vt:lpstr>
      <vt:lpstr>Bahnschrift</vt:lpstr>
      <vt:lpstr>Calibri</vt:lpstr>
      <vt:lpstr>Microsoft YaHei</vt:lpstr>
      <vt:lpstr/>
      <vt:lpstr>Arial Unicode MS</vt:lpstr>
      <vt:lpstr>Calibri Light</vt:lpstr>
      <vt:lpstr>Segoe Print</vt:lpstr>
      <vt:lpstr>Тема Office</vt:lpstr>
      <vt:lpstr>Психогимнастика</vt:lpstr>
      <vt:lpstr>Психогимнастика для детей представляет собой вид деятельности,  направленный на развитие и коррекцию познавательной и эмоционально-личностной сферы.</vt:lpstr>
      <vt:lpstr>Задачи психогимнастики</vt:lpstr>
      <vt:lpstr>Психогимнастика – это не физкультура, не механическое повторение физических упражнений.</vt:lpstr>
      <vt:lpstr>Игровые психогимнастические упражнения доставляют дошкольнику массу удовольствия.  Занимаясь с детьми психогимнастикой, дети могут стать успешнее.  У всех воспитанников возникают мышечные ощущения и эмоции, каждый ребёнок может уловить их и научиться произвольно реагировать. </vt:lpstr>
      <vt:lpstr>PowerPoint 演示文稿</vt:lpstr>
      <vt:lpstr>Структура психогимнастики</vt:lpstr>
      <vt:lpstr>PowerPoint 演示文稿</vt:lpstr>
      <vt:lpstr> 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Dell</cp:lastModifiedBy>
  <cp:revision>19</cp:revision>
  <dcterms:created xsi:type="dcterms:W3CDTF">2019-12-09T17:37:00Z</dcterms:created>
  <dcterms:modified xsi:type="dcterms:W3CDTF">2019-12-18T17:09:49Z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1049-11.2.0.9070</vt:lpwstr>
  </property>
</Properties>
</file>