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70" r:id="rId8"/>
    <p:sldId id="271" r:id="rId9"/>
    <p:sldId id="264" r:id="rId10"/>
    <p:sldId id="265" r:id="rId11"/>
    <p:sldId id="266" r:id="rId12"/>
    <p:sldId id="269" r:id="rId13"/>
    <p:sldId id="272" r:id="rId14"/>
    <p:sldId id="274" r:id="rId15"/>
    <p:sldId id="273" r:id="rId16"/>
    <p:sldId id="263" r:id="rId17"/>
    <p:sldId id="26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43608" y="-747464"/>
            <a:ext cx="7414592" cy="5766026"/>
          </a:xfrm>
        </p:spPr>
        <p:txBody>
          <a:bodyPr>
            <a:normAutofit/>
          </a:bodyPr>
          <a:lstStyle/>
          <a:p>
            <a:pPr algn="ctr"/>
            <a:r>
              <a:rPr lang="ru-RU" sz="1800" dirty="0"/>
              <a:t>Муниципальное бюджетное дошкольное образовательное учреждение «Детский сад «Рябинушка» с. Городище» НМР </a:t>
            </a:r>
            <a:r>
              <a:rPr lang="ru-RU" sz="1800" dirty="0" smtClean="0"/>
              <a:t>РТ</a:t>
            </a: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4900" dirty="0">
                <a:solidFill>
                  <a:srgbClr val="0070C0"/>
                </a:solidFill>
              </a:rPr>
              <a:t>Развитие математических способностей через игровую </a:t>
            </a:r>
            <a:r>
              <a:rPr lang="ru-RU" sz="4900" dirty="0" smtClean="0">
                <a:solidFill>
                  <a:srgbClr val="0070C0"/>
                </a:solidFill>
              </a:rPr>
              <a:t>деятельность</a:t>
            </a:r>
            <a:r>
              <a:rPr lang="ru-RU" sz="3200" dirty="0"/>
              <a:t/>
            </a:r>
            <a:br>
              <a:rPr lang="ru-RU" sz="3200" dirty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/>
              <a:t>Подготовила </a:t>
            </a:r>
            <a:br>
              <a:rPr lang="ru-RU" dirty="0"/>
            </a:br>
            <a:r>
              <a:rPr lang="ru-RU" dirty="0" err="1"/>
              <a:t>Клянц</a:t>
            </a:r>
            <a:r>
              <a:rPr lang="ru-RU" dirty="0"/>
              <a:t> Наталья Леонидовна</a:t>
            </a:r>
            <a:br>
              <a:rPr lang="ru-RU" dirty="0"/>
            </a:br>
            <a:r>
              <a:rPr lang="ru-RU" dirty="0"/>
              <a:t> воспитатель младшей</a:t>
            </a:r>
            <a:br>
              <a:rPr lang="ru-RU" dirty="0"/>
            </a:br>
            <a:r>
              <a:rPr lang="ru-RU" dirty="0"/>
              <a:t> разновозрастной группы</a:t>
            </a:r>
          </a:p>
        </p:txBody>
      </p:sp>
    </p:spTree>
    <p:extLst>
      <p:ext uri="{BB962C8B-B14F-4D97-AF65-F5344CB8AC3E}">
        <p14:creationId xmlns:p14="http://schemas.microsoft.com/office/powerpoint/2010/main" val="20701672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115"/>
            <a:ext cx="3851920" cy="52620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908720"/>
            <a:ext cx="3851920" cy="5357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789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114"/>
            <a:ext cx="4067944" cy="535985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487021"/>
            <a:ext cx="4067944" cy="5339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582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033368"/>
            <a:ext cx="3484730" cy="479603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1278" y="2017700"/>
            <a:ext cx="3465939" cy="479603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-285130"/>
            <a:ext cx="3744416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996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9585" y="0"/>
            <a:ext cx="50848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818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75530" y="2397219"/>
            <a:ext cx="4614540" cy="41044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0"/>
            <a:ext cx="4104457" cy="4614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706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1985680"/>
            <a:ext cx="3669978" cy="486503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2416"/>
            <a:ext cx="3669978" cy="486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81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i="1" dirty="0"/>
              <a:t>Мой опыт работы показывает, что знания, данные в занимательной форме, в форме игры, усваиваются детьми быстрее, прочнее и легче, чем те, которые сопряжены с долгими «бездушными» упражнениями. «Учиться можно только весело… Чтобы переваривать знания, надо поглощать их с аппетитом», - эти слова принадлежат не специалисту в области дошкольной дидактики</a:t>
            </a:r>
            <a:r>
              <a:rPr lang="ru-RU" i="1" dirty="0" smtClean="0"/>
              <a:t>, а </a:t>
            </a:r>
            <a:r>
              <a:rPr lang="ru-RU" i="1" dirty="0"/>
              <a:t>французскому писателю А. Франсу, но с ними трудно не согласиться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792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99592" y="0"/>
            <a:ext cx="7558608" cy="50185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/>
              <a:t>Муниципальное бюджетное дошкольное образовательное учреждение «Детский сад «Рябинушка» с. Городище» НМР </a:t>
            </a:r>
            <a:r>
              <a:rPr lang="ru-RU" sz="1800" dirty="0" smtClean="0"/>
              <a:t>РТ</a:t>
            </a: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4900" dirty="0">
                <a:solidFill>
                  <a:srgbClr val="0070C0"/>
                </a:solidFill>
              </a:rPr>
              <a:t>Развитие математических способностей через игровую </a:t>
            </a:r>
            <a:r>
              <a:rPr lang="ru-RU" sz="4900" dirty="0" smtClean="0">
                <a:solidFill>
                  <a:srgbClr val="0070C0"/>
                </a:solidFill>
              </a:rPr>
              <a:t>деятельность</a:t>
            </a:r>
            <a:r>
              <a:rPr lang="ru-RU" sz="3200" dirty="0"/>
              <a:t/>
            </a:r>
            <a:br>
              <a:rPr lang="ru-RU" sz="3200" dirty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/>
              <a:t>Подготовила </a:t>
            </a:r>
            <a:br>
              <a:rPr lang="ru-RU" dirty="0"/>
            </a:br>
            <a:r>
              <a:rPr lang="ru-RU" dirty="0" err="1"/>
              <a:t>Клянц</a:t>
            </a:r>
            <a:r>
              <a:rPr lang="ru-RU" dirty="0"/>
              <a:t> Наталья Леонидовна</a:t>
            </a:r>
            <a:br>
              <a:rPr lang="ru-RU" dirty="0"/>
            </a:br>
            <a:r>
              <a:rPr lang="ru-RU" dirty="0"/>
              <a:t> воспитатель младшей</a:t>
            </a:r>
            <a:br>
              <a:rPr lang="ru-RU" dirty="0"/>
            </a:br>
            <a:r>
              <a:rPr lang="ru-RU" dirty="0"/>
              <a:t> разновозрастной группы</a:t>
            </a:r>
          </a:p>
        </p:txBody>
      </p:sp>
    </p:spTree>
    <p:extLst>
      <p:ext uri="{BB962C8B-B14F-4D97-AF65-F5344CB8AC3E}">
        <p14:creationId xmlns:p14="http://schemas.microsoft.com/office/powerpoint/2010/main" val="22735726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sz="2800" i="1" dirty="0"/>
              <a:t>Без игры нет, и не может быть полноценного умственного развития. Игра-это огромное светлое окно, через которое в духовный мир ребёнка выливается живительный поток представлений, понятий. Игра - это искра, зажигающая огонёк пытливости и любознательности»</a:t>
            </a:r>
          </a:p>
          <a:p>
            <a:pPr>
              <a:buNone/>
            </a:pPr>
            <a:r>
              <a:rPr lang="ru-RU" i="1" dirty="0"/>
              <a:t>                                          </a:t>
            </a:r>
            <a:r>
              <a:rPr lang="ru-RU" i="1" dirty="0" err="1"/>
              <a:t>В.А.Сухомлинский</a:t>
            </a:r>
            <a:endParaRPr lang="ru-RU" i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352374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70C0"/>
                </a:solidFill>
              </a:rPr>
              <a:t>Проблема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i="1" dirty="0"/>
              <a:t>Повышение  </a:t>
            </a:r>
            <a:r>
              <a:rPr lang="ru-RU" sz="3200" i="1" dirty="0" smtClean="0"/>
              <a:t>мотивации дошкольников </a:t>
            </a:r>
            <a:r>
              <a:rPr lang="ru-RU" sz="3200" i="1" dirty="0"/>
              <a:t>в формировании элементарных математических представлений посредством занимательного материала</a:t>
            </a:r>
            <a:r>
              <a:rPr lang="ru-RU" sz="3200" i="1" dirty="0" smtClean="0"/>
              <a:t>.</a:t>
            </a:r>
          </a:p>
          <a:p>
            <a:endParaRPr lang="ru-RU" sz="32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4169576"/>
            <a:ext cx="3312368" cy="268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838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70C0"/>
                </a:solidFill>
              </a:rPr>
              <a:t>Актуальность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  <a:buNone/>
            </a:pPr>
            <a:r>
              <a:rPr lang="ru-RU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		Обучение </a:t>
            </a:r>
            <a:r>
              <a:rPr lang="ru-RU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математике детей дошкольного возраста немыслимо без использования занимательных игр, задач, развлечений. С детьми нужно «играть» в математику. Дидактические игры дают возможность решать различные педагогические задачи в игровой форме, наиболее доступной и привлекательной для детей. Когда внимание ребёнка приковано к игре, к выполнению игровых задач, он сам того не замечая преодолевает трудности математического характера, учится оперировать имеющимися знаниями в изменившейся обстановке.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2220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8600" i="1" dirty="0" smtClean="0">
                <a:solidFill>
                  <a:srgbClr val="0070C0"/>
                </a:solidFill>
                <a:latin typeface="+mj-lt"/>
              </a:rPr>
              <a:t>Цель</a:t>
            </a:r>
          </a:p>
          <a:p>
            <a:endParaRPr lang="ru-RU" sz="8600" i="1" dirty="0" smtClean="0">
              <a:solidFill>
                <a:srgbClr val="0070C0"/>
              </a:solidFill>
              <a:latin typeface="+mj-lt"/>
            </a:endParaRPr>
          </a:p>
          <a:p>
            <a:r>
              <a:rPr lang="ru-RU" sz="8600" i="1" dirty="0" smtClean="0"/>
              <a:t>Развитие </a:t>
            </a:r>
            <a:r>
              <a:rPr lang="ru-RU" sz="8600" i="1" dirty="0"/>
              <a:t>у ребенка </a:t>
            </a:r>
            <a:r>
              <a:rPr lang="ru-RU" sz="8600" i="1" dirty="0" smtClean="0"/>
              <a:t>интереса </a:t>
            </a:r>
            <a:r>
              <a:rPr lang="ru-RU" sz="8600" i="1" dirty="0"/>
              <a:t>к математике в дошкольном возрасте</a:t>
            </a:r>
            <a:r>
              <a:rPr lang="ru-RU" sz="8600" i="1" dirty="0" smtClean="0"/>
              <a:t>.</a:t>
            </a:r>
          </a:p>
          <a:p>
            <a:endParaRPr lang="ru-RU" sz="8600" i="1" dirty="0"/>
          </a:p>
          <a:p>
            <a:endParaRPr lang="ru-RU" sz="8600" i="1" dirty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7400" dirty="0" smtClean="0">
                <a:solidFill>
                  <a:srgbClr val="0070C0"/>
                </a:solidFill>
                <a:latin typeface="+mj-lt"/>
              </a:rPr>
              <a:t>Задачи</a:t>
            </a:r>
          </a:p>
          <a:p>
            <a:endParaRPr lang="ru-RU" sz="7400" dirty="0" smtClean="0">
              <a:solidFill>
                <a:srgbClr val="0070C0"/>
              </a:solidFill>
              <a:latin typeface="+mj-lt"/>
            </a:endParaRPr>
          </a:p>
          <a:p>
            <a:pPr>
              <a:lnSpc>
                <a:spcPct val="90000"/>
              </a:lnSpc>
            </a:pPr>
            <a:r>
              <a:rPr lang="ru-RU" sz="7400" i="1" dirty="0"/>
              <a:t>Создать оптимальные условия для развития математических способностей детей.</a:t>
            </a:r>
          </a:p>
          <a:p>
            <a:pPr>
              <a:lnSpc>
                <a:spcPct val="90000"/>
              </a:lnSpc>
            </a:pPr>
            <a:r>
              <a:rPr lang="ru-RU" sz="7400" i="1" dirty="0"/>
              <a:t>Развить у ребенка интерес к математике в дошкольном возрасте.</a:t>
            </a:r>
          </a:p>
          <a:p>
            <a:pPr>
              <a:lnSpc>
                <a:spcPct val="90000"/>
              </a:lnSpc>
            </a:pPr>
            <a:r>
              <a:rPr lang="ru-RU" sz="7400" i="1" dirty="0"/>
              <a:t>Приобщение к предмету в игровой и занимательной форме.</a:t>
            </a:r>
          </a:p>
          <a:p>
            <a:endParaRPr lang="ru-RU" sz="4000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5" name="Picture 2" descr="C:\Users\Макс\Desktop\11134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5616" y="3429000"/>
            <a:ext cx="3200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85586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7467600" cy="5997280"/>
          </a:xfrm>
        </p:spPr>
        <p:txBody>
          <a:bodyPr/>
          <a:lstStyle/>
          <a:p>
            <a:r>
              <a:rPr lang="ru-RU" i="1" dirty="0"/>
              <a:t>Дидактическая игра – это  один из основных методов воспитательно-образовательной работы, так как в дидактических играх ребёнок наблюдает, сравнивает, сопоставляет, классифицирует предметы по тем или иным признакам, производит доступные ему анализ и синтез, делает обобщения. При  этом у детей развиваются произвольные память и внимание.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2" descr="C:\Users\Макс\Desktop\depositphotos_3809498-stock-illustration-geometrical-figur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784" y="3789040"/>
            <a:ext cx="426720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55458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1" y="0"/>
            <a:ext cx="65527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383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9114"/>
            <a:ext cx="6120680" cy="5262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750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441585"/>
            <a:ext cx="3246809" cy="4725144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88640"/>
            <a:ext cx="3240360" cy="4725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417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560</TotalTime>
  <Words>174</Words>
  <Application>Microsoft Office PowerPoint</Application>
  <PresentationFormat>Экран (4:3)</PresentationFormat>
  <Paragraphs>21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Эркер</vt:lpstr>
      <vt:lpstr>Муниципальное бюджетное дошкольное образовательное учреждение «Детский сад «Рябинушка» с. Городище» НМР РТ Развитие математических способностей через игровую деятельность </vt:lpstr>
      <vt:lpstr>Презентация PowerPoint</vt:lpstr>
      <vt:lpstr>Проблема</vt:lpstr>
      <vt:lpstr>Актуальность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Муниципальное бюджетное дошкольное образовательное учреждение «Детский сад «Рябинушка» с. Городище» НМР РТ Развитие математических способностей через игровую деятельность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«Детский сад «Рябинушка» с. Городище» НМР РТ Развитие математических способностей через игровую деятельность</dc:title>
  <dc:creator>Алёна</dc:creator>
  <cp:lastModifiedBy>Алёна</cp:lastModifiedBy>
  <cp:revision>13</cp:revision>
  <dcterms:created xsi:type="dcterms:W3CDTF">2019-11-21T02:44:32Z</dcterms:created>
  <dcterms:modified xsi:type="dcterms:W3CDTF">2019-12-10T05:03:37Z</dcterms:modified>
</cp:coreProperties>
</file>