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2" r:id="rId2"/>
    <p:sldId id="263" r:id="rId3"/>
    <p:sldId id="267" r:id="rId4"/>
    <p:sldId id="264" r:id="rId5"/>
    <p:sldId id="265" r:id="rId6"/>
    <p:sldId id="258" r:id="rId7"/>
    <p:sldId id="266" r:id="rId8"/>
    <p:sldId id="257" r:id="rId9"/>
    <p:sldId id="268" r:id="rId10"/>
    <p:sldId id="259" r:id="rId11"/>
    <p:sldId id="269" r:id="rId12"/>
    <p:sldId id="270" r:id="rId13"/>
    <p:sldId id="272" r:id="rId14"/>
    <p:sldId id="276" r:id="rId15"/>
    <p:sldId id="26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5CDC3-9D7B-40AC-A0AD-23D1699D4D11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F59E26-EABB-4ED4-87F4-D477CB8B8C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14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CCA77A-D136-4DC5-AD03-A943C5E176C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965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/>
          </a:p>
        </p:txBody>
      </p:sp>
      <p:sp>
        <p:nvSpPr>
          <p:cNvPr id="15364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76C55C-F900-4930-AB66-18776F654B18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5147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A3356-F984-4BAA-9262-E4124548061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0EC7-8D66-4F31-9A0C-BC54E98D5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50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A3356-F984-4BAA-9262-E4124548061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0EC7-8D66-4F31-9A0C-BC54E98D5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670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A3356-F984-4BAA-9262-E4124548061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0EC7-8D66-4F31-9A0C-BC54E98D5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273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A3356-F984-4BAA-9262-E4124548061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0EC7-8D66-4F31-9A0C-BC54E98D5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912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A3356-F984-4BAA-9262-E4124548061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0EC7-8D66-4F31-9A0C-BC54E98D5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001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A3356-F984-4BAA-9262-E4124548061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0EC7-8D66-4F31-9A0C-BC54E98D5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865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A3356-F984-4BAA-9262-E4124548061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0EC7-8D66-4F31-9A0C-BC54E98D5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558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A3356-F984-4BAA-9262-E4124548061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0EC7-8D66-4F31-9A0C-BC54E98D5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629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A3356-F984-4BAA-9262-E4124548061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0EC7-8D66-4F31-9A0C-BC54E98D5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380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A3356-F984-4BAA-9262-E4124548061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0EC7-8D66-4F31-9A0C-BC54E98D5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794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A3356-F984-4BAA-9262-E4124548061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F0EC7-8D66-4F31-9A0C-BC54E98D5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456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A3356-F984-4BAA-9262-E41245480613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F0EC7-8D66-4F31-9A0C-BC54E98D5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07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699283"/>
            <a:ext cx="9144000" cy="2387600"/>
          </a:xfrm>
        </p:spPr>
        <p:txBody>
          <a:bodyPr>
            <a:noAutofit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предмета «Индивидуальный проект» в условиях ФГОС СОО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8525" y="3852732"/>
            <a:ext cx="9144000" cy="1655762"/>
          </a:xfrm>
        </p:spPr>
        <p:txBody>
          <a:bodyPr>
            <a:noAutofit/>
          </a:bodyPr>
          <a:lstStyle/>
          <a:p>
            <a:pPr algn="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Гордеева Мария Сергеевна</a:t>
            </a:r>
          </a:p>
          <a:p>
            <a:pPr algn="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технологии</a:t>
            </a:r>
          </a:p>
          <a:p>
            <a:pPr algn="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№368</a:t>
            </a:r>
          </a:p>
          <a:p>
            <a:pPr algn="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Фрунзенского района </a:t>
            </a:r>
          </a:p>
          <a:p>
            <a:pPr algn="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634368"/>
            <a:ext cx="48006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892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деятельность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учителями-предметниками (по профилю)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преподавателями ВУЗов (Санкт-Петербургский государственный морской технический университет; Санкт-Петербургский Гуманитарный университет профсоюзов)</a:t>
            </a:r>
          </a:p>
          <a:p>
            <a:endParaRPr lang="ru-RU" dirty="0"/>
          </a:p>
          <a:p>
            <a:endParaRPr lang="ru-RU" dirty="0"/>
          </a:p>
          <a:p>
            <a:pPr marL="0" indent="0" algn="ctr">
              <a:buNone/>
            </a:pPr>
            <a:r>
              <a:rPr lang="ru-RU" b="1" dirty="0"/>
              <a:t>Содержание индивидуального проекта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5577385" y="3562066"/>
            <a:ext cx="932597" cy="10781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ÐÐ°ÑÑÐ¸Ð½ÐºÐ¸ Ð¿Ð¾ Ð·Ð°Ð¿ÑÐ¾ÑÑ Ð¸ÑÑÐ»ÐµÐ´Ð¾Ð²Ð°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5939" y="5063673"/>
            <a:ext cx="2805989" cy="158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7042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221729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Дистанционная школа. Метод Кейсов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6221" y="994652"/>
            <a:ext cx="6921921" cy="2026694"/>
          </a:xfrm>
          <a:solidFill>
            <a:schemeClr val="bg2"/>
          </a:solidFill>
          <a:ln w="38100">
            <a:solidFill>
              <a:schemeClr val="accent5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поддержка учащихся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выполнения работы (задания +бланки)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заниматься в любое  время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своевременного контроля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7279" y="1692322"/>
            <a:ext cx="4363551" cy="48842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1682" y="3251630"/>
            <a:ext cx="5171266" cy="3324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4917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Сайт: «Учебные проекты школы №368»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6645" y="1808802"/>
            <a:ext cx="6067567" cy="1463485"/>
          </a:xfr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готовых работ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в выборе направления и темы для собственного проекта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728" y="3514054"/>
            <a:ext cx="6687402" cy="29686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6103" y="1825625"/>
            <a:ext cx="4449169" cy="4640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084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проекта на  </a:t>
            </a:r>
            <a:r>
              <a:rPr lang="en-US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google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диске</a:t>
            </a:r>
          </a:p>
        </p:txBody>
      </p:sp>
      <p:sp>
        <p:nvSpPr>
          <p:cNvPr id="14339" name="Объект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14340" name="Рисунок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988" y="1825625"/>
            <a:ext cx="11191875" cy="477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96891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552" y="-139842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проекта на 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google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диске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2955" y="1267166"/>
            <a:ext cx="4230805" cy="54188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5207" y="1267166"/>
            <a:ext cx="6332561" cy="546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2792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предмета «Индивидуальный проект» обеспечивает: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подготовку к осознанному выбору дальнейшего образования и профессиональной деятельности.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19167E4-1305-4888-9EA9-89F58A3D3C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2466" y="3661761"/>
            <a:ext cx="3664622" cy="251520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6F35999-3A5F-4FDA-860A-54CB57E0C5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0130" y="3585748"/>
            <a:ext cx="3409493" cy="259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723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Регламентация проектной деятельности в старшей школе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2234419" y="1429641"/>
            <a:ext cx="668739" cy="6831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95041" y="2139107"/>
            <a:ext cx="21630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СОО</a:t>
            </a:r>
          </a:p>
        </p:txBody>
      </p:sp>
      <p:pic>
        <p:nvPicPr>
          <p:cNvPr id="14" name="Объект 1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4301" y="1498147"/>
            <a:ext cx="707197" cy="701101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5436945" y="2006706"/>
            <a:ext cx="675505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Примерная образовательная программа</a:t>
            </a:r>
          </a:p>
          <a:p>
            <a:pPr algn="ctr"/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24188" y="2755204"/>
            <a:ext cx="5726445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Выполняется в течении одного или двух лет в рамках учебного времени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проект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выполняется обучающимся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 руководством учителя в рамках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нескольких предметов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виде завершенного учебного исследования или разработанного проекта: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информационного, творческого, социального, прикладного, инновационного, конструкторского, инженерного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264322" y="2882516"/>
            <a:ext cx="508947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процедурой итоговой оценки достижения </a:t>
            </a:r>
            <a:r>
              <a:rPr lang="ru-RU" sz="24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результатов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итогового индивидуального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учебного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1843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364" y="0"/>
            <a:ext cx="9074229" cy="6805672"/>
          </a:xfrm>
        </p:spPr>
      </p:pic>
    </p:spTree>
    <p:extLst>
      <p:ext uri="{BB962C8B-B14F-4D97-AF65-F5344CB8AC3E}">
        <p14:creationId xmlns:p14="http://schemas.microsoft.com/office/powerpoint/2010/main" val="1981974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реализации проектной деятельности в старшей школе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                        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</a:t>
            </a:r>
            <a:r>
              <a:rPr lang="ru-RU" dirty="0"/>
              <a:t>                                               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</a:t>
            </a:r>
          </a:p>
        </p:txBody>
      </p:sp>
      <p:cxnSp>
        <p:nvCxnSpPr>
          <p:cNvPr id="5" name="Прямая соединительная линия 4"/>
          <p:cNvCxnSpPr>
            <a:stCxn id="3" idx="0"/>
            <a:endCxn id="3" idx="2"/>
          </p:cNvCxnSpPr>
          <p:nvPr/>
        </p:nvCxnSpPr>
        <p:spPr>
          <a:xfrm>
            <a:off x="6096000" y="1825625"/>
            <a:ext cx="0" cy="43513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ÐÐ°ÑÑÐ¸Ð½ÐºÐ¸ Ð¿Ð¾ Ð·Ð°Ð¿ÑÐ¾ÑÑ ÑÑÐ¸ÑÐµÐ»Ñ ÐºÐ°ÑÑÐ¸Ð½ÐºÐ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5196" y="2288499"/>
            <a:ext cx="2430509" cy="3425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20441" y="2349313"/>
            <a:ext cx="1425962" cy="368034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446596" y="2349313"/>
            <a:ext cx="3657920" cy="461665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оснащение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446596" y="3007938"/>
            <a:ext cx="3646361" cy="461665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018086" y="3604540"/>
            <a:ext cx="3045321" cy="830997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r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выполнения</a:t>
            </a: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учащимися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446596" y="4659314"/>
            <a:ext cx="3616811" cy="830997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разобщенность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99043" y="3282601"/>
            <a:ext cx="3956524" cy="830997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готовые примеры работ (образец)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6440" y="2326279"/>
            <a:ext cx="3981090" cy="830997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поддержка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проектной деятельности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97354" y="4840359"/>
            <a:ext cx="3958213" cy="830997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результатов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28593" y="5888160"/>
            <a:ext cx="3926974" cy="461665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28593" y="4254223"/>
            <a:ext cx="3926974" cy="461665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</a:p>
        </p:txBody>
      </p:sp>
    </p:spTree>
    <p:extLst>
      <p:ext uri="{BB962C8B-B14F-4D97-AF65-F5344CB8AC3E}">
        <p14:creationId xmlns:p14="http://schemas.microsoft.com/office/powerpoint/2010/main" val="335723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904" y="0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проектной деятельности</a:t>
            </a:r>
          </a:p>
        </p:txBody>
      </p:sp>
      <p:sp>
        <p:nvSpPr>
          <p:cNvPr id="4" name="Овал 3"/>
          <p:cNvSpPr/>
          <p:nvPr/>
        </p:nvSpPr>
        <p:spPr>
          <a:xfrm>
            <a:off x="4203511" y="2934269"/>
            <a:ext cx="3384644" cy="21836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4175" y="3156045"/>
            <a:ext cx="3106004" cy="1740089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Дистанционная поддержка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475261" y="3156045"/>
            <a:ext cx="3179928" cy="1740089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«Банк проектов»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5714" y="1325564"/>
            <a:ext cx="4449170" cy="151317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Урочная деятельность 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«Индивидуальный проект»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03511" y="5459104"/>
            <a:ext cx="3480179" cy="900753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деятельность</a:t>
            </a:r>
          </a:p>
        </p:txBody>
      </p:sp>
      <p:sp>
        <p:nvSpPr>
          <p:cNvPr id="11" name="Стрелка влево 10"/>
          <p:cNvSpPr/>
          <p:nvPr/>
        </p:nvSpPr>
        <p:spPr>
          <a:xfrm>
            <a:off x="3575713" y="3766781"/>
            <a:ext cx="532263" cy="518615"/>
          </a:xfrm>
          <a:prstGeom prst="lef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690010" y="3748696"/>
            <a:ext cx="548688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392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5621" y="-276320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«Индивидуальный проект»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2586072"/>
              </p:ext>
            </p:extLst>
          </p:nvPr>
        </p:nvGraphicFramePr>
        <p:xfrm>
          <a:off x="477673" y="1049243"/>
          <a:ext cx="11259403" cy="5608240"/>
        </p:xfrm>
        <a:graphic>
          <a:graphicData uri="http://schemas.openxmlformats.org/drawingml/2006/table">
            <a:tbl>
              <a:tblPr firstRow="1" firstCol="1" bandRow="1"/>
              <a:tblGrid>
                <a:gridCol w="497918">
                  <a:extLst>
                    <a:ext uri="{9D8B030D-6E8A-4147-A177-3AD203B41FA5}">
                      <a16:colId xmlns:a16="http://schemas.microsoft.com/office/drawing/2014/main" val="1180098403"/>
                    </a:ext>
                  </a:extLst>
                </a:gridCol>
                <a:gridCol w="4415275">
                  <a:extLst>
                    <a:ext uri="{9D8B030D-6E8A-4147-A177-3AD203B41FA5}">
                      <a16:colId xmlns:a16="http://schemas.microsoft.com/office/drawing/2014/main" val="2341368957"/>
                    </a:ext>
                  </a:extLst>
                </a:gridCol>
                <a:gridCol w="6346210">
                  <a:extLst>
                    <a:ext uri="{9D8B030D-6E8A-4147-A177-3AD203B41FA5}">
                      <a16:colId xmlns:a16="http://schemas.microsoft.com/office/drawing/2014/main" val="2597075496"/>
                    </a:ext>
                  </a:extLst>
                </a:gridCol>
              </a:tblGrid>
              <a:tr h="1706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7" marR="491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раздела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7" marR="491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7" marR="491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2827034"/>
                  </a:ext>
                </a:extLst>
              </a:tr>
              <a:tr h="7338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7" marR="491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8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Введение в предмет «Индивидуальный проект» - (1 ч)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7" marR="491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85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Понятие проект и проектная деятельность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485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Нормативная документация регламентирующая проектную деятельность в старшей школе.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7" marR="491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3003309"/>
                  </a:ext>
                </a:extLst>
              </a:tr>
              <a:tr h="10274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7" marR="491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8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 исследования и проектирования – (4 ч)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7" marR="491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85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Типы проектов. Классификация проектов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485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Особенности и структура проекта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485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Требования, предъявляемые к проекту. Оценка проектной работы.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485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Паспорт проекта. Пояснительная записка.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7" marR="491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4922986"/>
                  </a:ext>
                </a:extLst>
              </a:tr>
              <a:tr h="32290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7" marR="491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8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Инициализация проекта. Поисково-исследовательский этап – (12 ч)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7" marR="491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85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проектной работы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485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Планирование учебного проекта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485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Проблематика и цели проекта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485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Целеполагание и постановка задач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485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Гипотеза исследования. Объект и предмет исследования.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485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Исследование как неотъемлемая часть проекта. Методы исследования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485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Методы эмпирического исследования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485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Методы теоретического исследования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485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источников информации.  Алгоритм работы с литературой и Интернет-ресурсами.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485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Составление глоссария по теме проекта.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485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Защита авторских прав. Правила цитирования.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R="1485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Аналитическая работа над собранным материалом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187" marR="491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00233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742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«Индивидуальный проект»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9360398"/>
              </p:ext>
            </p:extLst>
          </p:nvPr>
        </p:nvGraphicFramePr>
        <p:xfrm>
          <a:off x="1605960" y="1690688"/>
          <a:ext cx="8980080" cy="4731903"/>
        </p:xfrm>
        <a:graphic>
          <a:graphicData uri="http://schemas.openxmlformats.org/drawingml/2006/table">
            <a:tbl>
              <a:tblPr firstRow="1" firstCol="1" bandRow="1"/>
              <a:tblGrid>
                <a:gridCol w="559673">
                  <a:extLst>
                    <a:ext uri="{9D8B030D-6E8A-4147-A177-3AD203B41FA5}">
                      <a16:colId xmlns:a16="http://schemas.microsoft.com/office/drawing/2014/main" val="3687645905"/>
                    </a:ext>
                  </a:extLst>
                </a:gridCol>
                <a:gridCol w="2196597">
                  <a:extLst>
                    <a:ext uri="{9D8B030D-6E8A-4147-A177-3AD203B41FA5}">
                      <a16:colId xmlns:a16="http://schemas.microsoft.com/office/drawing/2014/main" val="3825584114"/>
                    </a:ext>
                  </a:extLst>
                </a:gridCol>
                <a:gridCol w="6223810">
                  <a:extLst>
                    <a:ext uri="{9D8B030D-6E8A-4147-A177-3AD203B41FA5}">
                      <a16:colId xmlns:a16="http://schemas.microsoft.com/office/drawing/2014/main" val="1411337423"/>
                    </a:ext>
                  </a:extLst>
                </a:gridCol>
              </a:tblGrid>
              <a:tr h="20099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30" marR="640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8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Инициализация проекта. Конструкторско-технологический этап. Создание проектного продукта. – (8 ч)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30" marR="640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Проектный продукт. Варианты проектных продуктов.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 к проектному продукту.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 проектного продукта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 проектного продукта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Промежуточные результаты проектной деятельности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Опытно-экспериментальная работа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Опытно-экспериментальная работа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Способы описания опытно-экспериментальной работы.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30" marR="640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7513984"/>
                  </a:ext>
                </a:extLst>
              </a:tr>
              <a:tr h="20099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30" marR="640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8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Защита индивидуального проекта- (9 ч)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30" marR="640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Правила оформления проектной документации. Презентации.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Оформление паспорта проекта. Пояснительной записки.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Презентация к защите проекта. 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Отзыв и рецензия на проект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Подготовка тезисов выступления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Защита проектной работы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Рефлексия проектной деятельности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Экспертиза действий и движения в проекте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Итоговое занятие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30" marR="640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2685823"/>
                  </a:ext>
                </a:extLst>
              </a:tr>
              <a:tr h="331416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30" marR="640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 часа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30" marR="640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15186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5698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06" t="2565" r="2553" b="5271"/>
          <a:stretch/>
        </p:blipFill>
        <p:spPr>
          <a:xfrm>
            <a:off x="86436" y="116006"/>
            <a:ext cx="12105564" cy="674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427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603" y="300251"/>
            <a:ext cx="11279932" cy="131018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предмета «Индивидуальный проект»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9988" y="2006221"/>
            <a:ext cx="7728817" cy="3562065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314"/>
          <a:stretch/>
        </p:blipFill>
        <p:spPr>
          <a:xfrm>
            <a:off x="119681" y="1610435"/>
            <a:ext cx="4220307" cy="435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3613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520</Words>
  <Application>Microsoft Office PowerPoint</Application>
  <PresentationFormat>Широкоэкранный</PresentationFormat>
  <Paragraphs>109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Wingdings</vt:lpstr>
      <vt:lpstr>Тема Office</vt:lpstr>
      <vt:lpstr>Реализация предмета «Индивидуальный проект» в условиях ФГОС СОО</vt:lpstr>
      <vt:lpstr>Регламентация проектной деятельности в старшей школе</vt:lpstr>
      <vt:lpstr>Презентация PowerPoint</vt:lpstr>
      <vt:lpstr>Трудности реализации проектной деятельности в старшей школе</vt:lpstr>
      <vt:lpstr>Организация проектной деятельности</vt:lpstr>
      <vt:lpstr>Предмет «Индивидуальный проект»</vt:lpstr>
      <vt:lpstr>Предмет «Индивидуальный проект»</vt:lpstr>
      <vt:lpstr>Презентация PowerPoint</vt:lpstr>
      <vt:lpstr>В рамках предмета «Индивидуальный проект»</vt:lpstr>
      <vt:lpstr>Внеурочная деятельность </vt:lpstr>
      <vt:lpstr>Дистанционная школа. Метод Кейсов</vt:lpstr>
      <vt:lpstr>Сайт: «Учебные проекты школы №368»</vt:lpstr>
      <vt:lpstr>Выполнение проекта на  google диске</vt:lpstr>
      <vt:lpstr>Выполнение проекта на  google диске</vt:lpstr>
      <vt:lpstr>Вывод: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предмета «Индивидуальный проект» в условиях ФГОС СОО</dc:title>
  <dc:creator>Пользователь Windows</dc:creator>
  <cp:lastModifiedBy>Машенька</cp:lastModifiedBy>
  <cp:revision>10</cp:revision>
  <dcterms:created xsi:type="dcterms:W3CDTF">2019-10-13T16:01:06Z</dcterms:created>
  <dcterms:modified xsi:type="dcterms:W3CDTF">2019-12-18T10:22:22Z</dcterms:modified>
</cp:coreProperties>
</file>