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3" r:id="rId6"/>
    <p:sldId id="261" r:id="rId7"/>
    <p:sldId id="264" r:id="rId8"/>
    <p:sldId id="265" r:id="rId9"/>
    <p:sldId id="266" r:id="rId10"/>
    <p:sldId id="267" r:id="rId11"/>
    <p:sldId id="269" r:id="rId12"/>
    <p:sldId id="271" r:id="rId13"/>
    <p:sldId id="274" r:id="rId14"/>
    <p:sldId id="275" r:id="rId15"/>
    <p:sldId id="276" r:id="rId16"/>
    <p:sldId id="278" r:id="rId17"/>
    <p:sldId id="279" r:id="rId18"/>
    <p:sldId id="280" r:id="rId19"/>
    <p:sldId id="281" r:id="rId20"/>
    <p:sldId id="282" r:id="rId21"/>
    <p:sldId id="288" r:id="rId22"/>
    <p:sldId id="283" r:id="rId23"/>
    <p:sldId id="287" r:id="rId24"/>
    <p:sldId id="289" r:id="rId25"/>
    <p:sldId id="284" r:id="rId26"/>
    <p:sldId id="285" r:id="rId27"/>
    <p:sldId id="286" r:id="rId28"/>
    <p:sldId id="277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99B2CBA-1A53-4E36-9FC0-1B0F2EF9FF1B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AFD6D78-B326-470C-AE65-5467E7F35552}">
      <dgm:prSet phldrT="[Текст]"/>
      <dgm:spPr/>
      <dgm:t>
        <a:bodyPr/>
        <a:lstStyle/>
        <a:p>
          <a:r>
            <a:rPr lang="ru-RU" dirty="0" smtClean="0"/>
            <a:t>Деятельность педагога </a:t>
          </a:r>
          <a:endParaRPr lang="ru-RU" dirty="0"/>
        </a:p>
      </dgm:t>
    </dgm:pt>
    <dgm:pt modelId="{3CA07038-0114-477C-AB58-51BC7926D3BE}" type="parTrans" cxnId="{24F7FC9D-C95E-43F3-B6F0-8B4D7C70E10E}">
      <dgm:prSet/>
      <dgm:spPr/>
      <dgm:t>
        <a:bodyPr/>
        <a:lstStyle/>
        <a:p>
          <a:endParaRPr lang="ru-RU"/>
        </a:p>
      </dgm:t>
    </dgm:pt>
    <dgm:pt modelId="{0D23A46D-E7B6-4C97-A4FE-270471342D92}" type="sibTrans" cxnId="{24F7FC9D-C95E-43F3-B6F0-8B4D7C70E10E}">
      <dgm:prSet/>
      <dgm:spPr/>
      <dgm:t>
        <a:bodyPr/>
        <a:lstStyle/>
        <a:p>
          <a:endParaRPr lang="ru-RU"/>
        </a:p>
      </dgm:t>
    </dgm:pt>
    <dgm:pt modelId="{F4C498B3-7D1D-4E03-9C0D-61B5271E1DA3}">
      <dgm:prSet phldrT="[Текст]"/>
      <dgm:spPr/>
      <dgm:t>
        <a:bodyPr/>
        <a:lstStyle/>
        <a:p>
          <a:r>
            <a:rPr lang="ru-RU" dirty="0" smtClean="0"/>
            <a:t>рассматривается как определяющая, ведущая (авторитарная)</a:t>
          </a:r>
          <a:endParaRPr lang="ru-RU" dirty="0"/>
        </a:p>
      </dgm:t>
    </dgm:pt>
    <dgm:pt modelId="{1751F266-A48C-48D4-A2D4-DCE1137C3159}" type="parTrans" cxnId="{7B79F611-091D-4881-8BC2-7CF7FA2FA304}">
      <dgm:prSet/>
      <dgm:spPr/>
      <dgm:t>
        <a:bodyPr/>
        <a:lstStyle/>
        <a:p>
          <a:endParaRPr lang="ru-RU"/>
        </a:p>
      </dgm:t>
    </dgm:pt>
    <dgm:pt modelId="{29EE8C25-5466-46F4-B322-BC509EAC2309}" type="sibTrans" cxnId="{7B79F611-091D-4881-8BC2-7CF7FA2FA304}">
      <dgm:prSet/>
      <dgm:spPr/>
      <dgm:t>
        <a:bodyPr/>
        <a:lstStyle/>
        <a:p>
          <a:endParaRPr lang="ru-RU"/>
        </a:p>
      </dgm:t>
    </dgm:pt>
    <dgm:pt modelId="{EEA2271A-927E-4283-B5E7-C7013B67005A}">
      <dgm:prSet phldrT="[Текст]"/>
      <dgm:spPr/>
      <dgm:t>
        <a:bodyPr/>
        <a:lstStyle/>
        <a:p>
          <a:r>
            <a:rPr lang="ru-RU" dirty="0" smtClean="0"/>
            <a:t>деятельность  воспитанника </a:t>
          </a:r>
          <a:endParaRPr lang="ru-RU" dirty="0"/>
        </a:p>
      </dgm:t>
    </dgm:pt>
    <dgm:pt modelId="{DCE60981-51E3-4A79-AAF1-20072A009FD2}" type="parTrans" cxnId="{F0546B97-7852-4155-AA1C-F21E8A940627}">
      <dgm:prSet/>
      <dgm:spPr/>
      <dgm:t>
        <a:bodyPr/>
        <a:lstStyle/>
        <a:p>
          <a:endParaRPr lang="ru-RU"/>
        </a:p>
      </dgm:t>
    </dgm:pt>
    <dgm:pt modelId="{1515958F-324F-4E0E-8772-0A4EF3F3A731}" type="sibTrans" cxnId="{F0546B97-7852-4155-AA1C-F21E8A940627}">
      <dgm:prSet/>
      <dgm:spPr/>
      <dgm:t>
        <a:bodyPr/>
        <a:lstStyle/>
        <a:p>
          <a:endParaRPr lang="ru-RU"/>
        </a:p>
      </dgm:t>
    </dgm:pt>
    <dgm:pt modelId="{BD64A9CB-A91F-41A3-92E7-15A55BCF318F}">
      <dgm:prSet phldrT="[Текст]"/>
      <dgm:spPr/>
      <dgm:t>
        <a:bodyPr/>
        <a:lstStyle/>
        <a:p>
          <a:r>
            <a:rPr lang="ru-RU" dirty="0" smtClean="0"/>
            <a:t>как ответная реакция на действие педагога</a:t>
          </a:r>
          <a:endParaRPr lang="ru-RU" dirty="0"/>
        </a:p>
      </dgm:t>
    </dgm:pt>
    <dgm:pt modelId="{26608487-1A39-406D-B46E-9E4D4F7B0299}" type="parTrans" cxnId="{D11B9089-B463-4B62-AF9B-808D9959826F}">
      <dgm:prSet/>
      <dgm:spPr/>
      <dgm:t>
        <a:bodyPr/>
        <a:lstStyle/>
        <a:p>
          <a:endParaRPr lang="ru-RU"/>
        </a:p>
      </dgm:t>
    </dgm:pt>
    <dgm:pt modelId="{730EEC31-D36A-4E6D-9331-056B09F86847}" type="sibTrans" cxnId="{D11B9089-B463-4B62-AF9B-808D9959826F}">
      <dgm:prSet/>
      <dgm:spPr/>
      <dgm:t>
        <a:bodyPr/>
        <a:lstStyle/>
        <a:p>
          <a:endParaRPr lang="ru-RU"/>
        </a:p>
      </dgm:t>
    </dgm:pt>
    <dgm:pt modelId="{DF821F50-C68A-4A0F-99AC-E199A06976FF}" type="pres">
      <dgm:prSet presAssocID="{799B2CBA-1A53-4E36-9FC0-1B0F2EF9FF1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F0BF63F-6AD5-4CD6-AD78-120BEFA00F57}" type="pres">
      <dgm:prSet presAssocID="{BAFD6D78-B326-470C-AE65-5467E7F35552}" presName="composite" presStyleCnt="0"/>
      <dgm:spPr/>
    </dgm:pt>
    <dgm:pt modelId="{5132BFCB-7139-4B9F-80D0-6666C40127B8}" type="pres">
      <dgm:prSet presAssocID="{BAFD6D78-B326-470C-AE65-5467E7F35552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C47226-F5E0-4453-93D5-D031CAE74B40}" type="pres">
      <dgm:prSet presAssocID="{BAFD6D78-B326-470C-AE65-5467E7F35552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FB2C5D-C2B8-40B5-894B-4F4468F0BB12}" type="pres">
      <dgm:prSet presAssocID="{0D23A46D-E7B6-4C97-A4FE-270471342D92}" presName="space" presStyleCnt="0"/>
      <dgm:spPr/>
    </dgm:pt>
    <dgm:pt modelId="{2010F2C2-29DA-4087-A0FB-9C922B535719}" type="pres">
      <dgm:prSet presAssocID="{EEA2271A-927E-4283-B5E7-C7013B67005A}" presName="composite" presStyleCnt="0"/>
      <dgm:spPr/>
    </dgm:pt>
    <dgm:pt modelId="{43C2C27B-1766-4005-A9B6-0C865CB3423B}" type="pres">
      <dgm:prSet presAssocID="{EEA2271A-927E-4283-B5E7-C7013B67005A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EEBEF4-9E4B-49B3-8195-FCE1656AA5B4}" type="pres">
      <dgm:prSet presAssocID="{EEA2271A-927E-4283-B5E7-C7013B67005A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0546B97-7852-4155-AA1C-F21E8A940627}" srcId="{799B2CBA-1A53-4E36-9FC0-1B0F2EF9FF1B}" destId="{EEA2271A-927E-4283-B5E7-C7013B67005A}" srcOrd="1" destOrd="0" parTransId="{DCE60981-51E3-4A79-AAF1-20072A009FD2}" sibTransId="{1515958F-324F-4E0E-8772-0A4EF3F3A731}"/>
    <dgm:cxn modelId="{FF07959C-075D-46A6-90D5-82549B1CA425}" type="presOf" srcId="{F4C498B3-7D1D-4E03-9C0D-61B5271E1DA3}" destId="{0FC47226-F5E0-4453-93D5-D031CAE74B40}" srcOrd="0" destOrd="0" presId="urn:microsoft.com/office/officeart/2005/8/layout/hList1"/>
    <dgm:cxn modelId="{8EE0DB96-9963-410C-B046-8483FFAB1DD9}" type="presOf" srcId="{BD64A9CB-A91F-41A3-92E7-15A55BCF318F}" destId="{86EEBEF4-9E4B-49B3-8195-FCE1656AA5B4}" srcOrd="0" destOrd="0" presId="urn:microsoft.com/office/officeart/2005/8/layout/hList1"/>
    <dgm:cxn modelId="{7B79F611-091D-4881-8BC2-7CF7FA2FA304}" srcId="{BAFD6D78-B326-470C-AE65-5467E7F35552}" destId="{F4C498B3-7D1D-4E03-9C0D-61B5271E1DA3}" srcOrd="0" destOrd="0" parTransId="{1751F266-A48C-48D4-A2D4-DCE1137C3159}" sibTransId="{29EE8C25-5466-46F4-B322-BC509EAC2309}"/>
    <dgm:cxn modelId="{24F7FC9D-C95E-43F3-B6F0-8B4D7C70E10E}" srcId="{799B2CBA-1A53-4E36-9FC0-1B0F2EF9FF1B}" destId="{BAFD6D78-B326-470C-AE65-5467E7F35552}" srcOrd="0" destOrd="0" parTransId="{3CA07038-0114-477C-AB58-51BC7926D3BE}" sibTransId="{0D23A46D-E7B6-4C97-A4FE-270471342D92}"/>
    <dgm:cxn modelId="{D11B9089-B463-4B62-AF9B-808D9959826F}" srcId="{EEA2271A-927E-4283-B5E7-C7013B67005A}" destId="{BD64A9CB-A91F-41A3-92E7-15A55BCF318F}" srcOrd="0" destOrd="0" parTransId="{26608487-1A39-406D-B46E-9E4D4F7B0299}" sibTransId="{730EEC31-D36A-4E6D-9331-056B09F86847}"/>
    <dgm:cxn modelId="{91FB45EE-2A5E-4C8E-A93C-1ED903AD39F5}" type="presOf" srcId="{799B2CBA-1A53-4E36-9FC0-1B0F2EF9FF1B}" destId="{DF821F50-C68A-4A0F-99AC-E199A06976FF}" srcOrd="0" destOrd="0" presId="urn:microsoft.com/office/officeart/2005/8/layout/hList1"/>
    <dgm:cxn modelId="{FB5C5BA8-6591-4785-8DDF-6404904FF6D7}" type="presOf" srcId="{EEA2271A-927E-4283-B5E7-C7013B67005A}" destId="{43C2C27B-1766-4005-A9B6-0C865CB3423B}" srcOrd="0" destOrd="0" presId="urn:microsoft.com/office/officeart/2005/8/layout/hList1"/>
    <dgm:cxn modelId="{B7DD6BDF-D4AC-4007-9B07-E3FBEA008D5A}" type="presOf" srcId="{BAFD6D78-B326-470C-AE65-5467E7F35552}" destId="{5132BFCB-7139-4B9F-80D0-6666C40127B8}" srcOrd="0" destOrd="0" presId="urn:microsoft.com/office/officeart/2005/8/layout/hList1"/>
    <dgm:cxn modelId="{875823EB-39EB-4D1F-829C-40B4C8A10CE0}" type="presParOf" srcId="{DF821F50-C68A-4A0F-99AC-E199A06976FF}" destId="{1F0BF63F-6AD5-4CD6-AD78-120BEFA00F57}" srcOrd="0" destOrd="0" presId="urn:microsoft.com/office/officeart/2005/8/layout/hList1"/>
    <dgm:cxn modelId="{E65BE91F-51BB-48AB-990F-4090A55AD541}" type="presParOf" srcId="{1F0BF63F-6AD5-4CD6-AD78-120BEFA00F57}" destId="{5132BFCB-7139-4B9F-80D0-6666C40127B8}" srcOrd="0" destOrd="0" presId="urn:microsoft.com/office/officeart/2005/8/layout/hList1"/>
    <dgm:cxn modelId="{20A62FE7-DE22-4961-8B2A-2685523558F1}" type="presParOf" srcId="{1F0BF63F-6AD5-4CD6-AD78-120BEFA00F57}" destId="{0FC47226-F5E0-4453-93D5-D031CAE74B40}" srcOrd="1" destOrd="0" presId="urn:microsoft.com/office/officeart/2005/8/layout/hList1"/>
    <dgm:cxn modelId="{CFB521F6-5F8C-481E-95E4-4EB0CCAAD1C4}" type="presParOf" srcId="{DF821F50-C68A-4A0F-99AC-E199A06976FF}" destId="{ECFB2C5D-C2B8-40B5-894B-4F4468F0BB12}" srcOrd="1" destOrd="0" presId="urn:microsoft.com/office/officeart/2005/8/layout/hList1"/>
    <dgm:cxn modelId="{93D3E211-6275-4156-A823-5DC80824122A}" type="presParOf" srcId="{DF821F50-C68A-4A0F-99AC-E199A06976FF}" destId="{2010F2C2-29DA-4087-A0FB-9C922B535719}" srcOrd="2" destOrd="0" presId="urn:microsoft.com/office/officeart/2005/8/layout/hList1"/>
    <dgm:cxn modelId="{A217FAC0-BE46-4B02-9E75-3A7842F03FFA}" type="presParOf" srcId="{2010F2C2-29DA-4087-A0FB-9C922B535719}" destId="{43C2C27B-1766-4005-A9B6-0C865CB3423B}" srcOrd="0" destOrd="0" presId="urn:microsoft.com/office/officeart/2005/8/layout/hList1"/>
    <dgm:cxn modelId="{73523B89-2DD4-4B28-A3AA-BEB3CC849B9B}" type="presParOf" srcId="{2010F2C2-29DA-4087-A0FB-9C922B535719}" destId="{86EEBEF4-9E4B-49B3-8195-FCE1656AA5B4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132BFCB-7139-4B9F-80D0-6666C40127B8}">
      <dsp:nvSpPr>
        <dsp:cNvPr id="0" name=""/>
        <dsp:cNvSpPr/>
      </dsp:nvSpPr>
      <dsp:spPr>
        <a:xfrm>
          <a:off x="40" y="152992"/>
          <a:ext cx="3845569" cy="127459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248" tIns="117856" rIns="206248" bIns="117856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Деятельность педагога </a:t>
          </a:r>
          <a:endParaRPr lang="ru-RU" sz="2900" kern="1200" dirty="0"/>
        </a:p>
      </dsp:txBody>
      <dsp:txXfrm>
        <a:off x="40" y="152992"/>
        <a:ext cx="3845569" cy="1274592"/>
      </dsp:txXfrm>
    </dsp:sp>
    <dsp:sp modelId="{0FC47226-F5E0-4453-93D5-D031CAE74B40}">
      <dsp:nvSpPr>
        <dsp:cNvPr id="0" name=""/>
        <dsp:cNvSpPr/>
      </dsp:nvSpPr>
      <dsp:spPr>
        <a:xfrm>
          <a:off x="40" y="1427584"/>
          <a:ext cx="3845569" cy="294538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4686" tIns="154686" rIns="206248" bIns="232029" numCol="1" spcCol="1270" anchor="t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900" kern="1200" dirty="0" smtClean="0"/>
            <a:t>рассматривается как определяющая, ведущая (авторитарная)</a:t>
          </a:r>
          <a:endParaRPr lang="ru-RU" sz="2900" kern="1200" dirty="0"/>
        </a:p>
      </dsp:txBody>
      <dsp:txXfrm>
        <a:off x="40" y="1427584"/>
        <a:ext cx="3845569" cy="2945385"/>
      </dsp:txXfrm>
    </dsp:sp>
    <dsp:sp modelId="{43C2C27B-1766-4005-A9B6-0C865CB3423B}">
      <dsp:nvSpPr>
        <dsp:cNvPr id="0" name=""/>
        <dsp:cNvSpPr/>
      </dsp:nvSpPr>
      <dsp:spPr>
        <a:xfrm>
          <a:off x="4383989" y="152992"/>
          <a:ext cx="3845569" cy="127459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248" tIns="117856" rIns="206248" bIns="117856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деятельность  воспитанника </a:t>
          </a:r>
          <a:endParaRPr lang="ru-RU" sz="2900" kern="1200" dirty="0"/>
        </a:p>
      </dsp:txBody>
      <dsp:txXfrm>
        <a:off x="4383989" y="152992"/>
        <a:ext cx="3845569" cy="1274592"/>
      </dsp:txXfrm>
    </dsp:sp>
    <dsp:sp modelId="{86EEBEF4-9E4B-49B3-8195-FCE1656AA5B4}">
      <dsp:nvSpPr>
        <dsp:cNvPr id="0" name=""/>
        <dsp:cNvSpPr/>
      </dsp:nvSpPr>
      <dsp:spPr>
        <a:xfrm>
          <a:off x="4383989" y="1427584"/>
          <a:ext cx="3845569" cy="294538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4686" tIns="154686" rIns="206248" bIns="232029" numCol="1" spcCol="1270" anchor="t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900" kern="1200" dirty="0" smtClean="0"/>
            <a:t>как ответная реакция на действие педагога</a:t>
          </a:r>
          <a:endParaRPr lang="ru-RU" sz="2900" kern="1200" dirty="0"/>
        </a:p>
      </dsp:txBody>
      <dsp:txXfrm>
        <a:off x="4383989" y="1427584"/>
        <a:ext cx="3845569" cy="294538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9BCFDD4-C8A6-45F5-B2EE-3061C30DA6A0}" type="datetimeFigureOut">
              <a:rPr lang="ru-RU" smtClean="0"/>
              <a:pPr/>
              <a:t>31.05.2012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069CD0F-8A7E-4282-9CD5-EBE8F7DA18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BCFDD4-C8A6-45F5-B2EE-3061C30DA6A0}" type="datetimeFigureOut">
              <a:rPr lang="ru-RU" smtClean="0"/>
              <a:pPr/>
              <a:t>31.05.2012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69CD0F-8A7E-4282-9CD5-EBE8F7DA18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BCFDD4-C8A6-45F5-B2EE-3061C30DA6A0}" type="datetimeFigureOut">
              <a:rPr lang="ru-RU" smtClean="0"/>
              <a:pPr/>
              <a:t>31.05.2012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69CD0F-8A7E-4282-9CD5-EBE8F7DA18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BCFDD4-C8A6-45F5-B2EE-3061C30DA6A0}" type="datetimeFigureOut">
              <a:rPr lang="ru-RU" smtClean="0"/>
              <a:pPr/>
              <a:t>31.05.2012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69CD0F-8A7E-4282-9CD5-EBE8F7DA18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BCFDD4-C8A6-45F5-B2EE-3061C30DA6A0}" type="datetimeFigureOut">
              <a:rPr lang="ru-RU" smtClean="0"/>
              <a:pPr/>
              <a:t>31.05.2012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69CD0F-8A7E-4282-9CD5-EBE8F7DA18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BCFDD4-C8A6-45F5-B2EE-3061C30DA6A0}" type="datetimeFigureOut">
              <a:rPr lang="ru-RU" smtClean="0"/>
              <a:pPr/>
              <a:t>31.05.2012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69CD0F-8A7E-4282-9CD5-EBE8F7DA18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BCFDD4-C8A6-45F5-B2EE-3061C30DA6A0}" type="datetimeFigureOut">
              <a:rPr lang="ru-RU" smtClean="0"/>
              <a:pPr/>
              <a:t>31.05.2012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69CD0F-8A7E-4282-9CD5-EBE8F7DA18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BCFDD4-C8A6-45F5-B2EE-3061C30DA6A0}" type="datetimeFigureOut">
              <a:rPr lang="ru-RU" smtClean="0"/>
              <a:pPr/>
              <a:t>31.05.2012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69CD0F-8A7E-4282-9CD5-EBE8F7DA18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BCFDD4-C8A6-45F5-B2EE-3061C30DA6A0}" type="datetimeFigureOut">
              <a:rPr lang="ru-RU" smtClean="0"/>
              <a:pPr/>
              <a:t>31.05.2012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69CD0F-8A7E-4282-9CD5-EBE8F7DA18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F9BCFDD4-C8A6-45F5-B2EE-3061C30DA6A0}" type="datetimeFigureOut">
              <a:rPr lang="ru-RU" smtClean="0"/>
              <a:pPr/>
              <a:t>31.05.2012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69CD0F-8A7E-4282-9CD5-EBE8F7DA18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9BCFDD4-C8A6-45F5-B2EE-3061C30DA6A0}" type="datetimeFigureOut">
              <a:rPr lang="ru-RU" smtClean="0"/>
              <a:pPr/>
              <a:t>31.05.2012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069CD0F-8A7E-4282-9CD5-EBE8F7DA18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F9BCFDD4-C8A6-45F5-B2EE-3061C30DA6A0}" type="datetimeFigureOut">
              <a:rPr lang="ru-RU" smtClean="0"/>
              <a:pPr/>
              <a:t>31.05.2012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069CD0F-8A7E-4282-9CD5-EBE8F7DA18C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slovari.yandex.ru/~%D0%BA%D0%BD%D0%B8%D0%B3%D0%B8/%D0%91%D0%A1%D0%AD/%D0%92%D0%BE%D1%81%D0%BF%D0%B8%D1%82%D0%B0%D0%BD%D0%B8%D0%B5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52737"/>
            <a:ext cx="7772400" cy="3456384"/>
          </a:xfrm>
        </p:spPr>
        <p:txBody>
          <a:bodyPr>
            <a:normAutofit/>
          </a:bodyPr>
          <a:lstStyle/>
          <a:p>
            <a:r>
              <a:rPr lang="ru-RU" sz="6000" b="1" i="1" u="sng" dirty="0" smtClean="0">
                <a:solidFill>
                  <a:srgbClr val="7030A0"/>
                </a:solidFill>
              </a:rPr>
              <a:t>Сущность процесса воспитания</a:t>
            </a:r>
            <a:endParaRPr lang="ru-RU" sz="6000" b="1" i="1" u="sng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/>
              <a:t>1. </a:t>
            </a:r>
            <a:r>
              <a:rPr lang="ru-RU" b="1" dirty="0" err="1" smtClean="0"/>
              <a:t>Гуманистичекие</a:t>
            </a:r>
            <a:r>
              <a:rPr lang="ru-RU" b="1" dirty="0" smtClean="0"/>
              <a:t>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2400" b="1" dirty="0" smtClean="0"/>
              <a:t>2. Авторитарные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274638"/>
            <a:ext cx="8964488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Группы воспитательных концепций</a:t>
            </a: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4572000" y="2708920"/>
            <a:ext cx="144016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4572000" y="4005064"/>
            <a:ext cx="136815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6084168" y="2492896"/>
            <a:ext cx="28803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400" dirty="0" smtClean="0"/>
              <a:t>индивидуальные цели</a:t>
            </a:r>
            <a:endParaRPr lang="ru-RU" sz="24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084168" y="3645024"/>
            <a:ext cx="25202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400" dirty="0" smtClean="0"/>
              <a:t>общественно значимые цели и ценности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Цели воспитания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        ставятся от общества или                        исходят из</a:t>
            </a:r>
          </a:p>
          <a:p>
            <a:pPr>
              <a:buNone/>
            </a:pPr>
            <a:r>
              <a:rPr lang="ru-RU" sz="1800" dirty="0" smtClean="0"/>
              <a:t>           государства к человеку             потребностей человека</a:t>
            </a:r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cxnSp>
        <p:nvCxnSpPr>
          <p:cNvPr id="11" name="Прямая со стрелкой 10"/>
          <p:cNvCxnSpPr/>
          <p:nvPr/>
        </p:nvCxnSpPr>
        <p:spPr>
          <a:xfrm flipH="1">
            <a:off x="2627784" y="1412776"/>
            <a:ext cx="936104" cy="936104"/>
          </a:xfrm>
          <a:prstGeom prst="straightConnector1">
            <a:avLst/>
          </a:prstGeom>
          <a:ln w="635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5292080" y="1412776"/>
            <a:ext cx="1080120" cy="864096"/>
          </a:xfrm>
          <a:prstGeom prst="straightConnector1">
            <a:avLst/>
          </a:prstGeom>
          <a:ln w="635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2411760" y="4149080"/>
            <a:ext cx="0" cy="1152128"/>
          </a:xfrm>
          <a:prstGeom prst="straightConnector1">
            <a:avLst/>
          </a:prstGeom>
          <a:ln w="635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6300192" y="4149080"/>
            <a:ext cx="72008" cy="1368152"/>
          </a:xfrm>
          <a:prstGeom prst="straightConnector1">
            <a:avLst/>
          </a:prstGeom>
          <a:ln w="635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611560" y="5589240"/>
            <a:ext cx="38250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2400" dirty="0" smtClean="0"/>
              <a:t>авторитарная концепция</a:t>
            </a:r>
            <a:endParaRPr lang="ru-RU" sz="24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4499992" y="5517232"/>
            <a:ext cx="43172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2400" dirty="0" smtClean="0"/>
              <a:t>гуманистическая концепция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Гуманистическая концепция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1) </a:t>
            </a:r>
            <a:r>
              <a:rPr lang="ru-RU" sz="2400" dirty="0" smtClean="0"/>
              <a:t>ориентация на полное раскрытие</a:t>
            </a:r>
          </a:p>
          <a:p>
            <a:pPr algn="r">
              <a:buNone/>
            </a:pPr>
            <a:r>
              <a:rPr lang="ru-RU" sz="2400" dirty="0" smtClean="0"/>
              <a:t>           человеческой «самости», индивидуальности;</a:t>
            </a:r>
          </a:p>
          <a:p>
            <a:pPr>
              <a:buNone/>
            </a:pPr>
            <a:endParaRPr lang="ru-RU" sz="2400" dirty="0"/>
          </a:p>
        </p:txBody>
      </p:sp>
      <p:sp>
        <p:nvSpPr>
          <p:cNvPr id="4" name="Стрелка вправо 3"/>
          <p:cNvSpPr/>
          <p:nvPr/>
        </p:nvSpPr>
        <p:spPr>
          <a:xfrm>
            <a:off x="539552" y="1916832"/>
            <a:ext cx="1440160" cy="576064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>
            <a:off x="611560" y="3861048"/>
            <a:ext cx="1512168" cy="576064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339752" y="4005064"/>
            <a:ext cx="27126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2400" dirty="0" smtClean="0"/>
              <a:t>2) </a:t>
            </a:r>
            <a:r>
              <a:rPr lang="ru-RU" sz="2400" dirty="0" err="1" smtClean="0"/>
              <a:t>педоцентризм</a:t>
            </a:r>
            <a:r>
              <a:rPr lang="ru-RU" sz="2400" dirty="0" smtClean="0"/>
              <a:t>;</a:t>
            </a:r>
            <a:endParaRPr lang="ru-RU" sz="2400" dirty="0"/>
          </a:p>
        </p:txBody>
      </p:sp>
      <p:sp>
        <p:nvSpPr>
          <p:cNvPr id="7" name="Стрелка вправо 6"/>
          <p:cNvSpPr/>
          <p:nvPr/>
        </p:nvSpPr>
        <p:spPr>
          <a:xfrm>
            <a:off x="611560" y="4941168"/>
            <a:ext cx="1512168" cy="576064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483768" y="5085184"/>
            <a:ext cx="3600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dirty="0" smtClean="0"/>
              <a:t>3) экзистенциализм.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24188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     1) Гуманистическая концепция, базирующаяся на философии экзистенциализма, рассматривает проблемы воспитания через призму   проблем бытия человека.</a:t>
            </a:r>
          </a:p>
          <a:p>
            <a:pPr>
              <a:buNone/>
            </a:pPr>
            <a:r>
              <a:rPr lang="ru-RU" dirty="0" smtClean="0"/>
              <a:t>        2) Согласно теории </a:t>
            </a:r>
            <a:r>
              <a:rPr lang="ru-RU" dirty="0" err="1" smtClean="0"/>
              <a:t>педоцентризма</a:t>
            </a:r>
            <a:r>
              <a:rPr lang="ru-RU" dirty="0" smtClean="0"/>
              <a:t> ребенок  составляет  центр воспитания и его главную цель.</a:t>
            </a:r>
          </a:p>
          <a:p>
            <a:pPr>
              <a:buNone/>
            </a:pPr>
            <a:r>
              <a:rPr lang="ru-RU" dirty="0" smtClean="0"/>
              <a:t>         3) Внимание педагога  акцентировано на личностных  функций воспитанника, на приобретение им индивидуального опыта. Жизненный путь каждого ребенка  рассматривается как  уникальный , в соответствии  с чем воспитательная деятельность понимается  как помощь ребенку в проживании им собственной жизни с неповторимым набором событий, дел, поступков, переживаний.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0" dirty="0" smtClean="0">
                <a:solidFill>
                  <a:schemeClr val="tx1"/>
                </a:solidFill>
              </a:rPr>
              <a:t>Авторитарная концепция</a:t>
            </a:r>
            <a:endParaRPr lang="ru-RU" b="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616624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</a:t>
            </a:r>
          </a:p>
          <a:p>
            <a:pPr>
              <a:buNone/>
            </a:pPr>
            <a:r>
              <a:rPr lang="ru-RU" dirty="0" smtClean="0"/>
              <a:t>                 </a:t>
            </a:r>
            <a:r>
              <a:rPr lang="ru-RU" sz="2400" dirty="0" smtClean="0"/>
              <a:t>образование по единой, с    некоторой</a:t>
            </a:r>
          </a:p>
          <a:p>
            <a:pPr>
              <a:buNone/>
            </a:pPr>
            <a:r>
              <a:rPr lang="ru-RU" sz="2400" dirty="0" smtClean="0"/>
              <a:t>                 дифференциацией программы для всех;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6" name="Стрелка вправо 5"/>
          <p:cNvSpPr/>
          <p:nvPr/>
        </p:nvSpPr>
        <p:spPr>
          <a:xfrm>
            <a:off x="755576" y="1916832"/>
            <a:ext cx="1512168" cy="648072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>
            <a:off x="755576" y="3573016"/>
            <a:ext cx="1512168" cy="648072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827584" y="5517232"/>
            <a:ext cx="1440160" cy="648072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483768" y="3429000"/>
            <a:ext cx="62646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dirty="0" smtClean="0"/>
              <a:t>требования, распоряжения, регламентирующие деятельность и жизнь учащихся;</a:t>
            </a:r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699792" y="5373216"/>
            <a:ext cx="59046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dirty="0" smtClean="0"/>
              <a:t>управление </a:t>
            </a:r>
            <a:r>
              <a:rPr lang="ru-RU" sz="2400" dirty="0" err="1" smtClean="0"/>
              <a:t>учебно</a:t>
            </a:r>
            <a:r>
              <a:rPr lang="ru-RU" sz="2400" dirty="0" smtClean="0"/>
              <a:t> – воспитательным процессом со стороны школы, учителя.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67463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2800" b="1" dirty="0" smtClean="0"/>
              <a:t>Авторитарность может быть:</a:t>
            </a:r>
            <a:endParaRPr lang="ru-RU" dirty="0" smtClean="0"/>
          </a:p>
          <a:p>
            <a:pPr>
              <a:buNone/>
            </a:pPr>
            <a:r>
              <a:rPr lang="ru-RU" sz="2800" dirty="0" smtClean="0"/>
              <a:t>     </a:t>
            </a:r>
          </a:p>
          <a:p>
            <a:pPr>
              <a:buNone/>
            </a:pPr>
            <a:r>
              <a:rPr lang="ru-RU" sz="2800" dirty="0" smtClean="0"/>
              <a:t>        - свойством, характеристикой воспитательной системы, принятой в стране;</a:t>
            </a:r>
          </a:p>
          <a:p>
            <a:pPr>
              <a:buNone/>
            </a:pPr>
            <a:r>
              <a:rPr lang="ru-RU" sz="2800" dirty="0" smtClean="0"/>
              <a:t>    </a:t>
            </a:r>
          </a:p>
          <a:p>
            <a:pPr>
              <a:buNone/>
            </a:pPr>
            <a:r>
              <a:rPr lang="ru-RU" sz="2800" dirty="0" smtClean="0"/>
              <a:t>       - проявляться как принятой за норму;  </a:t>
            </a:r>
          </a:p>
          <a:p>
            <a:pPr>
              <a:buNone/>
            </a:pPr>
            <a:r>
              <a:rPr lang="ru-RU" sz="2800" dirty="0" smtClean="0"/>
              <a:t>  </a:t>
            </a:r>
          </a:p>
          <a:p>
            <a:pPr>
              <a:buNone/>
            </a:pPr>
            <a:r>
              <a:rPr lang="ru-RU" sz="2800" dirty="0" smtClean="0"/>
              <a:t>       - рекомендуемый теорией и методикой или индивидуальный стиль общения, профессионального поведения воспитателя.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9000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В России происходит становление демократического общества с ориентацией на такие принципиальные положения, идеи, как: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Права человека;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Гражданское общество;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Демократия;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Социально ориентированная экономика;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Гуманизм 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274638"/>
            <a:ext cx="8424936" cy="994122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Концепция воспитания в современной России 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Социально – экономические и культурные условия в стране;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История отечественного образования и культуры;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Опыт зарубежной педагогики, гуманистических воспитательных систем и теорий;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Общее поступательное движение образования от принуждающей школы к свободной.</a:t>
            </a:r>
          </a:p>
          <a:p>
            <a:pPr>
              <a:buFont typeface="Wingdings" pitchFamily="2" charset="2"/>
              <a:buChar char="Ø"/>
            </a:pP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9512" y="332656"/>
            <a:ext cx="8784976" cy="1143000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tx1"/>
                </a:solidFill>
              </a:rPr>
              <a:t>Условии и источники для выработки концепции воспитания в России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74664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66653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    Парадигма – </a:t>
            </a:r>
            <a:r>
              <a:rPr lang="ru-RU" b="0" dirty="0" smtClean="0">
                <a:solidFill>
                  <a:schemeClr val="tx1"/>
                </a:solidFill>
              </a:rPr>
              <a:t>теория, принятая в качестве образца решения исследовательских задач, то есть научный подход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53061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     </a:t>
            </a:r>
            <a:r>
              <a:rPr lang="ru-RU" sz="3200" b="1" dirty="0" smtClean="0"/>
              <a:t>Традиционная парадигма – </a:t>
            </a:r>
            <a:r>
              <a:rPr lang="ru-RU" sz="3200" dirty="0" smtClean="0"/>
              <a:t>разрабатывается главным образом концепции «жесткого» педагогического управления. Это означает, что первоочередное внимание уделяется проблемам воздействия педагога на воспитанника, то есть исследуется главным образом лишь одна сторона педагогического взаимодействия. </a:t>
            </a:r>
          </a:p>
          <a:p>
            <a:pPr>
              <a:buNone/>
            </a:pPr>
            <a:endParaRPr lang="ru-RU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904656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§"/>
            </a:pPr>
            <a:r>
              <a:rPr lang="ru-RU" b="1" dirty="0" smtClean="0"/>
              <a:t>Воспитание</a:t>
            </a:r>
            <a:r>
              <a:rPr lang="ru-RU" dirty="0" smtClean="0"/>
              <a:t> – процесс целенаправленного влияния, целью которого выступает усвоение ребенком необходимого для жизни в обществе социального опыта и формирования принимаемой обществом системы ценностей (С.А.Смирнов)</a:t>
            </a:r>
          </a:p>
          <a:p>
            <a:pPr>
              <a:buFont typeface="Wingdings" pitchFamily="2" charset="2"/>
              <a:buChar char="§"/>
            </a:pPr>
            <a:r>
              <a:rPr lang="ru-RU" b="1" dirty="0" smtClean="0"/>
              <a:t>Воспитание</a:t>
            </a:r>
            <a:r>
              <a:rPr lang="ru-RU" dirty="0" smtClean="0"/>
              <a:t> – это процесс целенаправленного формирования личности (В.С.Селиванов)</a:t>
            </a:r>
          </a:p>
          <a:p>
            <a:pPr>
              <a:buFont typeface="Wingdings" pitchFamily="2" charset="2"/>
              <a:buChar char="§"/>
            </a:pPr>
            <a:r>
              <a:rPr lang="ru-RU" b="1" dirty="0" smtClean="0"/>
              <a:t>Воспитание</a:t>
            </a:r>
            <a:r>
              <a:rPr lang="ru-RU" dirty="0" smtClean="0"/>
              <a:t> – это целенаправленная содержательная профессиональная  деятельность педагога, действующая максимальному развитию личности ребенка, вхождению ребенка в контекст современной культуры, становлению его как  субъекта и стратега собственной жизни, достойной человека (</a:t>
            </a:r>
            <a:r>
              <a:rPr lang="ru-RU" dirty="0" err="1" smtClean="0"/>
              <a:t>П.И.Пидкасистый</a:t>
            </a:r>
            <a:r>
              <a:rPr lang="ru-RU" dirty="0" smtClean="0"/>
              <a:t>) </a:t>
            </a:r>
          </a:p>
          <a:p>
            <a:pPr>
              <a:buFont typeface="Wingdings" pitchFamily="2" charset="2"/>
              <a:buChar char="§"/>
            </a:pPr>
            <a:r>
              <a:rPr lang="ru-RU" b="1" dirty="0" smtClean="0"/>
              <a:t>Воспитание</a:t>
            </a:r>
            <a:r>
              <a:rPr lang="ru-RU" dirty="0" smtClean="0"/>
              <a:t> – одна из основных категорий педагогики, отражающая целенаправленный сознательно контролируемый процесс и результат формирования личности (</a:t>
            </a:r>
            <a:r>
              <a:rPr lang="ru-RU" dirty="0" smtClean="0"/>
              <a:t>В.В.Анисимов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Воспитание как предмет теории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sz="2200" dirty="0" smtClean="0"/>
              <a:t>    </a:t>
            </a:r>
            <a:r>
              <a:rPr lang="ru-RU" sz="2000" dirty="0" smtClean="0"/>
              <a:t>В рамках данной концепции воспитание рассматривается как целенаправленное регулирование освоения личностью системы социальных ролей, а цель воспитания видится в формировании личности, готовой и способной выполнять систему таких ролей. При этом каждой социальной роли соответствует определенная задача воспитания и самовоспитания:</a:t>
            </a:r>
          </a:p>
          <a:p>
            <a:pPr>
              <a:buFont typeface="Wingdings" pitchFamily="2" charset="2"/>
              <a:buChar char="§"/>
            </a:pPr>
            <a:r>
              <a:rPr lang="ru-RU" sz="2000" u="sng" dirty="0" smtClean="0"/>
              <a:t>Родительской</a:t>
            </a:r>
            <a:r>
              <a:rPr lang="ru-RU" sz="2000" dirty="0" smtClean="0"/>
              <a:t> – формирование педагогической культуры,</a:t>
            </a:r>
          </a:p>
          <a:p>
            <a:pPr>
              <a:buFont typeface="Wingdings" pitchFamily="2" charset="2"/>
              <a:buChar char="§"/>
            </a:pPr>
            <a:r>
              <a:rPr lang="ru-RU" sz="2000" u="sng" dirty="0" smtClean="0"/>
              <a:t>Профессионально – трудовой</a:t>
            </a:r>
            <a:r>
              <a:rPr lang="ru-RU" sz="2000" dirty="0" smtClean="0"/>
              <a:t> – формирование профессиональных знаний, умений, навыков и трудолюбия,</a:t>
            </a:r>
          </a:p>
          <a:p>
            <a:pPr>
              <a:buFont typeface="Wingdings" pitchFamily="2" charset="2"/>
              <a:buChar char="§"/>
            </a:pPr>
            <a:r>
              <a:rPr lang="ru-RU" sz="2000" u="sng" dirty="0" err="1" smtClean="0"/>
              <a:t>Целеутверждающей</a:t>
            </a:r>
            <a:r>
              <a:rPr lang="ru-RU" sz="2000" dirty="0" smtClean="0"/>
              <a:t> – формирование умений и способностей ставить жизненные цели и достигать их.</a:t>
            </a:r>
            <a:endParaRPr lang="ru-RU" sz="2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1228998"/>
          </a:xfrm>
        </p:spPr>
        <p:txBody>
          <a:bodyPr>
            <a:noAutofit/>
          </a:bodyPr>
          <a:lstStyle/>
          <a:p>
            <a:r>
              <a:rPr lang="ru-RU" sz="2800" dirty="0" smtClean="0"/>
              <a:t>Системно – ролевая теория формирования личности ребенка (</a:t>
            </a:r>
            <a:r>
              <a:rPr lang="ru-RU" sz="2800" dirty="0" err="1" smtClean="0"/>
              <a:t>Н.М.Таланчук</a:t>
            </a:r>
            <a:r>
              <a:rPr lang="ru-RU" sz="2800" dirty="0" smtClean="0"/>
              <a:t>)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674635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   </a:t>
            </a:r>
            <a:r>
              <a:rPr lang="ru-RU" sz="3600" b="1" dirty="0" smtClean="0"/>
              <a:t>Гуманистическая парадигма </a:t>
            </a:r>
            <a:r>
              <a:rPr lang="ru-RU" sz="3600" dirty="0" smtClean="0"/>
              <a:t>–ориентирована на максимально полное раскрытие человеческой «самости», индивидуальности. Внимание педагога акцентировано в первую очередь на реализации личностных функций воспитанника, на приобретении им внутреннего опыта.</a:t>
            </a:r>
            <a:endParaRPr lang="ru-RU" sz="3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666523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u="sng" dirty="0" smtClean="0"/>
              <a:t>Правила :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Ребенок не может быть средством в достижении педагогических целей;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Самореализация педагога – в творческой самореализации ребенка;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Всегда принимай ребенка таким, какой он есть,  в его постоянном изменении;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Все трудности неприятия преодолевай нравственными средствами;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Не унижай достоинства своей личности и личности ребенка;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Autofit/>
          </a:bodyPr>
          <a:lstStyle/>
          <a:p>
            <a:r>
              <a:rPr lang="ru-RU" sz="2800" dirty="0" smtClean="0"/>
              <a:t>Концепция педагогической поддержки ребенка и процесса его развития (Олег Семенович </a:t>
            </a:r>
            <a:r>
              <a:rPr lang="ru-RU" sz="2800" dirty="0" err="1" smtClean="0"/>
              <a:t>Газман</a:t>
            </a:r>
            <a:r>
              <a:rPr lang="ru-RU" sz="2800" dirty="0" smtClean="0"/>
              <a:t>)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098571"/>
          </a:xfrm>
        </p:spPr>
        <p:txBody>
          <a:bodyPr/>
          <a:lstStyle/>
          <a:p>
            <a:pPr marL="624078" indent="-514350">
              <a:buFont typeface="+mj-lt"/>
              <a:buAutoNum type="arabicPeriod" startAt="6"/>
            </a:pPr>
            <a:r>
              <a:rPr lang="ru-RU" dirty="0" smtClean="0"/>
              <a:t>Дети – носители грядущей культуры. Соизмеряй свою культуру с культурой растущего поколения. Воспитание – диалог культур;</a:t>
            </a:r>
          </a:p>
          <a:p>
            <a:pPr marL="624078" indent="-514350">
              <a:buFont typeface="+mj-lt"/>
              <a:buAutoNum type="arabicPeriod" startAt="6"/>
            </a:pPr>
            <a:r>
              <a:rPr lang="ru-RU" dirty="0" smtClean="0"/>
              <a:t>Не сравнивай никого ни с кем, сравнивать можно результаты действий;</a:t>
            </a:r>
          </a:p>
          <a:p>
            <a:pPr marL="624078" indent="-514350">
              <a:buFont typeface="+mj-lt"/>
              <a:buAutoNum type="arabicPeriod" startAt="6"/>
            </a:pPr>
            <a:r>
              <a:rPr lang="ru-RU" dirty="0" smtClean="0"/>
              <a:t>Доверяя – не проверяй;</a:t>
            </a:r>
          </a:p>
          <a:p>
            <a:pPr marL="624078" indent="-514350">
              <a:buFont typeface="+mj-lt"/>
              <a:buAutoNum type="arabicPeriod" startAt="6"/>
            </a:pPr>
            <a:r>
              <a:rPr lang="ru-RU" dirty="0" smtClean="0"/>
              <a:t>Признавай право на ошибку и не суди за нее;</a:t>
            </a:r>
          </a:p>
          <a:p>
            <a:pPr marL="624078" indent="-514350">
              <a:buFont typeface="+mj-lt"/>
              <a:buAutoNum type="arabicPeriod" startAt="6"/>
            </a:pPr>
            <a:r>
              <a:rPr lang="ru-RU" dirty="0" smtClean="0"/>
              <a:t>Умей признавать свою ошибку;</a:t>
            </a:r>
          </a:p>
          <a:p>
            <a:pPr marL="624078" indent="-514350">
              <a:buFont typeface="+mj-lt"/>
              <a:buAutoNum type="arabicPeriod" startAt="6"/>
            </a:pPr>
            <a:r>
              <a:rPr lang="ru-RU" dirty="0" smtClean="0"/>
              <a:t>Защищая ребенка, учи его защищаться.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pPr marL="742950" indent="-742950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74664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/>
              <a:t>      </a:t>
            </a:r>
            <a:r>
              <a:rPr lang="ru-RU" sz="3600" b="1" dirty="0" smtClean="0"/>
              <a:t>Гуманитарная парадигма </a:t>
            </a:r>
            <a:r>
              <a:rPr lang="ru-RU" sz="3600" dirty="0" smtClean="0"/>
              <a:t>базируется на философии экзистенциализма, рассматривающей проблемы воспитания через призму проблем бытия человека. В ее рамках успешно применяются системный, антропологический, синергетический и другие научные подходы.</a:t>
            </a:r>
            <a:endParaRPr lang="ru-RU" sz="3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</a:t>
            </a:r>
            <a:r>
              <a:rPr lang="ru-RU" sz="3200" dirty="0" smtClean="0"/>
              <a:t>Воспитание определяется как целенаправленное, организованное профессионалом – педагогом восхождение ребенка к культуре современного общества, как развитие способности жить в нем и сознательно строить свою жизнь, достойную Человека.</a:t>
            </a:r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    Концепция формирования образа жизни, достойной Человека (Надежда Егоровна </a:t>
            </a:r>
            <a:r>
              <a:rPr lang="ru-RU" sz="3200" dirty="0" err="1" smtClean="0"/>
              <a:t>Щуркова</a:t>
            </a:r>
            <a:r>
              <a:rPr lang="ru-RU" sz="3200" dirty="0" smtClean="0"/>
              <a:t>)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810539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/>
              <a:t>Принцип ориентации на ценности и ценностные отношения</a:t>
            </a:r>
            <a:r>
              <a:rPr lang="ru-RU" dirty="0" smtClean="0"/>
              <a:t>, предписывающий педагогу обнаружить за событиями, действиями, словами, поступками, а также за предметами и вещами человеческие отношения и ценности на уровне современной культуры;</a:t>
            </a:r>
          </a:p>
          <a:p>
            <a:r>
              <a:rPr lang="ru-RU" b="1" dirty="0" smtClean="0"/>
              <a:t>Принцип субъективности</a:t>
            </a:r>
            <a:r>
              <a:rPr lang="ru-RU" dirty="0" smtClean="0"/>
              <a:t>, согласно которому педагог максимально содействует развитию способности ребенка осознавать свое «Я» в связях с другими людьми и миром в его разнообразии, осмысливать свои действия;</a:t>
            </a:r>
          </a:p>
          <a:p>
            <a:r>
              <a:rPr lang="ru-RU" b="1" dirty="0" smtClean="0"/>
              <a:t>Принцип целостности</a:t>
            </a:r>
            <a:r>
              <a:rPr lang="ru-RU" dirty="0" smtClean="0"/>
              <a:t>, предписывающий педагогу целостность, </a:t>
            </a:r>
            <a:r>
              <a:rPr lang="ru-RU" dirty="0" err="1" smtClean="0"/>
              <a:t>полифоничность</a:t>
            </a:r>
            <a:r>
              <a:rPr lang="ru-RU" dirty="0" smtClean="0"/>
              <a:t> влияний на воспитанника, необходимость апеллировать к отношению как ключевому объекту внимания педагога, учить ребенка воспринимать отдельные события как часть единого мира.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12968" cy="922114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Принципы, лежащие в основе воспитания </a:t>
            </a:r>
            <a:r>
              <a:rPr lang="ru-RU" sz="3200" dirty="0" err="1" smtClean="0"/>
              <a:t>Н.Е.Щуркова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Литература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4078" indent="-514350">
              <a:buNone/>
            </a:pPr>
            <a:endParaRPr lang="ru-RU" dirty="0" smtClean="0"/>
          </a:p>
          <a:p>
            <a:pPr marL="624078" indent="-514350">
              <a:buNone/>
            </a:pPr>
            <a:r>
              <a:rPr lang="ru-RU" dirty="0" smtClean="0"/>
              <a:t>1. </a:t>
            </a:r>
            <a:r>
              <a:rPr lang="ru-RU" dirty="0" err="1" smtClean="0"/>
              <a:t>Борытко</a:t>
            </a:r>
            <a:r>
              <a:rPr lang="ru-RU" dirty="0" smtClean="0"/>
              <a:t> Н.М. Педагогика: учебное пособие.- М., Академия, 2007. </a:t>
            </a:r>
          </a:p>
          <a:p>
            <a:pPr marL="624078" indent="-514350">
              <a:buNone/>
            </a:pPr>
            <a:r>
              <a:rPr lang="ru-RU" dirty="0" smtClean="0"/>
              <a:t>2. Педагогика под ред. </a:t>
            </a:r>
            <a:r>
              <a:rPr lang="ru-RU" dirty="0" err="1" smtClean="0"/>
              <a:t>Крившенко</a:t>
            </a:r>
            <a:r>
              <a:rPr lang="ru-RU" dirty="0" smtClean="0"/>
              <a:t> А.П. – М., Проспект, 2009. – 432с.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61206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   </a:t>
            </a:r>
            <a:r>
              <a:rPr lang="ru-RU" b="1" u="sng" dirty="0" smtClean="0">
                <a:solidFill>
                  <a:srgbClr val="C00000"/>
                </a:solidFill>
              </a:rPr>
              <a:t>Воспитание</a:t>
            </a:r>
            <a:r>
              <a:rPr lang="ru-RU" dirty="0" smtClean="0"/>
              <a:t> в широком социальном смысле – совокупность формирующих воздействий всех общественных институтов, обеспечивающих передачу из поколения в поколение социально-культурного опыта, норм и ценностей.</a:t>
            </a:r>
          </a:p>
          <a:p>
            <a:pPr>
              <a:buNone/>
            </a:pP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smtClean="0">
                <a:solidFill>
                  <a:srgbClr val="C00000"/>
                </a:solidFill>
              </a:rPr>
              <a:t>          </a:t>
            </a:r>
            <a:r>
              <a:rPr lang="ru-RU" b="1" u="sng" dirty="0" smtClean="0">
                <a:solidFill>
                  <a:srgbClr val="C00000"/>
                </a:solidFill>
              </a:rPr>
              <a:t>Воспитание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smtClean="0"/>
              <a:t>– имеет и узкое педагогическое значение – специально организованная деятельность, направленная на формирование определенных качеств человека, осуществляемая во взаимодействии педагогов и воспитанников в рамках воспитательной системы.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59735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476672"/>
            <a:ext cx="7128792" cy="50405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Образование  как социальное явление, система социализации</a:t>
            </a: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1259632" y="1412776"/>
            <a:ext cx="5688632" cy="864096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Образование как педагогический процесс в образовательной системе страны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11560" y="2852936"/>
            <a:ext cx="3024336" cy="1008112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Воспитание как педагогический процесс формирования личности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292080" y="2924944"/>
            <a:ext cx="2880320" cy="1008112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Обучение как педагогический процесс в образовательных целях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4293096"/>
            <a:ext cx="3024336" cy="172819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Воспитание как организованная педагогическая деятельность с конкретными целями- воспитательная работа</a:t>
            </a:r>
            <a:endParaRPr lang="ru-RU" dirty="0"/>
          </a:p>
        </p:txBody>
      </p:sp>
      <p:sp>
        <p:nvSpPr>
          <p:cNvPr id="9" name="Стрелка вниз 8"/>
          <p:cNvSpPr/>
          <p:nvPr/>
        </p:nvSpPr>
        <p:spPr>
          <a:xfrm>
            <a:off x="4139952" y="980728"/>
            <a:ext cx="144016" cy="432048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1979712" y="2132856"/>
            <a:ext cx="144016" cy="72008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Стрелка вниз 10"/>
          <p:cNvSpPr/>
          <p:nvPr/>
        </p:nvSpPr>
        <p:spPr>
          <a:xfrm>
            <a:off x="6372200" y="2060848"/>
            <a:ext cx="144016" cy="864096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Двойная стрелка влево/вправо 11"/>
          <p:cNvSpPr/>
          <p:nvPr/>
        </p:nvSpPr>
        <p:spPr>
          <a:xfrm>
            <a:off x="3635896" y="3140968"/>
            <a:ext cx="1656184" cy="432048"/>
          </a:xfrm>
          <a:prstGeom prst="left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 стрелкой 13"/>
          <p:cNvCxnSpPr>
            <a:stCxn id="6" idx="2"/>
          </p:cNvCxnSpPr>
          <p:nvPr/>
        </p:nvCxnSpPr>
        <p:spPr>
          <a:xfrm rot="5400000">
            <a:off x="1942914" y="4041068"/>
            <a:ext cx="360834" cy="7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048672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/>
              <a:t>Социализация</a:t>
            </a:r>
            <a:r>
              <a:rPr lang="ru-RU" dirty="0" smtClean="0"/>
              <a:t> (от лат. </a:t>
            </a:r>
            <a:r>
              <a:rPr lang="ru-RU" dirty="0" err="1" smtClean="0"/>
              <a:t>socialis</a:t>
            </a:r>
            <a:r>
              <a:rPr lang="ru-RU" dirty="0" smtClean="0"/>
              <a:t> — общественный), процесс усвоения человеческим индивидом определённой системы знаний, норм и ценностей, позволяющих ему функционировать в качестве полноправного члена общества. Социализация включает как социально-контролируемые процессы целенаправленного воздействия на личность (</a:t>
            </a:r>
            <a:r>
              <a:rPr lang="ru-RU" dirty="0" smtClean="0">
                <a:solidFill>
                  <a:srgbClr val="7030A0"/>
                </a:solidFill>
                <a:hlinkClick r:id="rId2"/>
              </a:rPr>
              <a:t>воспитание</a:t>
            </a:r>
            <a:r>
              <a:rPr lang="ru-RU" dirty="0" smtClean="0"/>
              <a:t>), так и стихийные, спонтанные процессы, влияющие на её формирование.</a:t>
            </a:r>
          </a:p>
          <a:p>
            <a:r>
              <a:rPr lang="ru-RU" b="1" dirty="0" smtClean="0"/>
              <a:t>Социализация личности </a:t>
            </a:r>
            <a:r>
              <a:rPr lang="ru-RU" dirty="0" smtClean="0"/>
              <a:t>(от лат. </a:t>
            </a:r>
            <a:r>
              <a:rPr lang="ru-RU" dirty="0" err="1" smtClean="0"/>
              <a:t>socialis</a:t>
            </a:r>
            <a:r>
              <a:rPr lang="ru-RU" dirty="0" smtClean="0"/>
              <a:t> – общественный) – формирование способности личности к жизнедеятельности в обществе на основе усвоения ею социальных ценностей и способов социально положительного поведения.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/>
          </a:bodyPr>
          <a:lstStyle/>
          <a:p>
            <a:r>
              <a:rPr lang="ru-RU" b="1" dirty="0" smtClean="0"/>
              <a:t>Объект воспитательного процесса </a:t>
            </a:r>
            <a:r>
              <a:rPr lang="ru-RU" dirty="0" smtClean="0"/>
              <a:t>-индивид, не выходящий за рамки уже реализованных возможностей, за рамки ролевых предписаний с целью расширить среду деятельности.</a:t>
            </a:r>
          </a:p>
          <a:p>
            <a:r>
              <a:rPr lang="ru-RU" b="1" dirty="0" smtClean="0"/>
              <a:t>Субъект воспитательного процесса </a:t>
            </a:r>
            <a:r>
              <a:rPr lang="ru-RU" dirty="0" smtClean="0"/>
              <a:t>- это индивид с развивающимся самосознанием, устойчивой системой мотивов (потребностей, интересов, идеалов, убеждений), активно участвующий в сознательной деятельности.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Ребенок как </a:t>
            </a:r>
            <a:r>
              <a:rPr lang="ru-RU" u="sng" dirty="0" smtClean="0">
                <a:solidFill>
                  <a:schemeClr val="tx1"/>
                </a:solidFill>
              </a:rPr>
              <a:t>объект</a:t>
            </a:r>
            <a:r>
              <a:rPr lang="ru-RU" dirty="0" smtClean="0">
                <a:solidFill>
                  <a:schemeClr val="tx1"/>
                </a:solidFill>
              </a:rPr>
              <a:t> и </a:t>
            </a:r>
            <a:r>
              <a:rPr lang="ru-RU" u="sng" dirty="0" smtClean="0">
                <a:solidFill>
                  <a:schemeClr val="tx1"/>
                </a:solidFill>
              </a:rPr>
              <a:t>субъект </a:t>
            </a:r>
            <a:r>
              <a:rPr lang="ru-RU" dirty="0" smtClean="0">
                <a:solidFill>
                  <a:schemeClr val="tx1"/>
                </a:solidFill>
              </a:rPr>
              <a:t>воспитания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  Концепция -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это определенный способ понимания какого – либо предмета, явления или процесса; основная точка зрения на предмет, предмет, руководящая идея для его систематического освещения, комплекс взглядов, связанных между собой и вытекающих один из другого, система путей решения выбранной проблемы.</a:t>
            </a:r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Общие концепции воспитания 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594515"/>
          </a:xfrm>
        </p:spPr>
        <p:txBody>
          <a:bodyPr/>
          <a:lstStyle/>
          <a:p>
            <a:pPr>
              <a:buNone/>
            </a:pPr>
            <a:r>
              <a:rPr lang="ru-RU" sz="2800" b="1" dirty="0" smtClean="0"/>
              <a:t>       </a:t>
            </a:r>
            <a:r>
              <a:rPr lang="ru-RU" sz="3600" b="1" dirty="0" smtClean="0"/>
              <a:t>Концепция воспитания –</a:t>
            </a:r>
            <a:r>
              <a:rPr lang="ru-RU" sz="3600" dirty="0" smtClean="0"/>
              <a:t>это более или менее цельное представление об основных компонентах воспитания: целях;</a:t>
            </a:r>
          </a:p>
          <a:p>
            <a:pPr>
              <a:buNone/>
            </a:pPr>
            <a:r>
              <a:rPr lang="ru-RU" sz="3600" dirty="0" smtClean="0"/>
              <a:t>содержании; методах; средствах; формах</a:t>
            </a:r>
            <a:r>
              <a:rPr lang="ru-RU" sz="2800" dirty="0" smtClean="0"/>
              <a:t>.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971600" y="2564903"/>
            <a:ext cx="7920880" cy="180020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           </a:t>
            </a:r>
            <a:r>
              <a:rPr lang="ru-RU" sz="2800" b="1" dirty="0" smtClean="0"/>
              <a:t>3. </a:t>
            </a:r>
            <a:r>
              <a:rPr lang="ru-RU" sz="2800" dirty="0" smtClean="0"/>
              <a:t>авторские школы  педагогов             </a:t>
            </a:r>
          </a:p>
          <a:p>
            <a:pPr>
              <a:buNone/>
            </a:pPr>
            <a:r>
              <a:rPr lang="ru-RU" sz="2800" dirty="0" smtClean="0"/>
              <a:t>       </a:t>
            </a:r>
            <a:r>
              <a:rPr lang="ru-RU" sz="2800" b="1" dirty="0" smtClean="0"/>
              <a:t>2. </a:t>
            </a:r>
            <a:r>
              <a:rPr lang="ru-RU" sz="2800" dirty="0" smtClean="0"/>
              <a:t>психологические учения</a:t>
            </a:r>
          </a:p>
          <a:p>
            <a:pPr>
              <a:buNone/>
            </a:pPr>
            <a:r>
              <a:rPr lang="ru-RU" sz="2800" dirty="0" smtClean="0"/>
              <a:t>    </a:t>
            </a:r>
            <a:r>
              <a:rPr lang="ru-RU" sz="2800" b="1" dirty="0" smtClean="0"/>
              <a:t>1. </a:t>
            </a:r>
            <a:r>
              <a:rPr lang="ru-RU" sz="2800" dirty="0" err="1" smtClean="0"/>
              <a:t>философско</a:t>
            </a:r>
            <a:r>
              <a:rPr lang="ru-RU" sz="2800" dirty="0" smtClean="0"/>
              <a:t> - социальные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12968" cy="1426170"/>
          </a:xfrm>
        </p:spPr>
        <p:txBody>
          <a:bodyPr>
            <a:noAutofit/>
          </a:bodyPr>
          <a:lstStyle/>
          <a:p>
            <a:r>
              <a:rPr lang="ru-RU" sz="4000" dirty="0" smtClean="0"/>
              <a:t>Уровни концепций воспитания:</a:t>
            </a:r>
            <a:endParaRPr lang="ru-RU" sz="4000" dirty="0"/>
          </a:p>
        </p:txBody>
      </p:sp>
      <p:cxnSp>
        <p:nvCxnSpPr>
          <p:cNvPr id="7" name="Прямая со стрелкой 6"/>
          <p:cNvCxnSpPr/>
          <p:nvPr/>
        </p:nvCxnSpPr>
        <p:spPr>
          <a:xfrm rot="5400000" flipH="1" flipV="1">
            <a:off x="575556" y="2384884"/>
            <a:ext cx="2448272" cy="165618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548</TotalTime>
  <Words>1277</Words>
  <Application>Microsoft Office PowerPoint</Application>
  <PresentationFormat>Экран (4:3)</PresentationFormat>
  <Paragraphs>116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Открытая</vt:lpstr>
      <vt:lpstr>Сущность процесса воспитания</vt:lpstr>
      <vt:lpstr>Воспитание как предмет теории</vt:lpstr>
      <vt:lpstr>Слайд 3</vt:lpstr>
      <vt:lpstr>Слайд 4</vt:lpstr>
      <vt:lpstr>Слайд 5</vt:lpstr>
      <vt:lpstr>Ребенок как объект и субъект воспитания</vt:lpstr>
      <vt:lpstr>Общие концепции воспитания </vt:lpstr>
      <vt:lpstr>Слайд 8</vt:lpstr>
      <vt:lpstr>Уровни концепций воспитания:</vt:lpstr>
      <vt:lpstr>Группы воспитательных концепций</vt:lpstr>
      <vt:lpstr>Цели воспитания</vt:lpstr>
      <vt:lpstr>Гуманистическая концепция</vt:lpstr>
      <vt:lpstr>Слайд 13</vt:lpstr>
      <vt:lpstr>Авторитарная концепция</vt:lpstr>
      <vt:lpstr>    </vt:lpstr>
      <vt:lpstr>Концепция воспитания в современной России </vt:lpstr>
      <vt:lpstr>Условии и источники для выработки концепции воспитания в России</vt:lpstr>
      <vt:lpstr>    Парадигма – теория, принятая в качестве образца решения исследовательских задач, то есть научный подход.</vt:lpstr>
      <vt:lpstr>Слайд 19</vt:lpstr>
      <vt:lpstr>Слайд 20</vt:lpstr>
      <vt:lpstr>Системно – ролевая теория формирования личности ребенка (Н.М.Таланчук)</vt:lpstr>
      <vt:lpstr>Слайд 22</vt:lpstr>
      <vt:lpstr>Концепция педагогической поддержки ребенка и процесса его развития (Олег Семенович Газман)</vt:lpstr>
      <vt:lpstr>Слайд 24</vt:lpstr>
      <vt:lpstr>Слайд 25</vt:lpstr>
      <vt:lpstr>    Концепция формирования образа жизни, достойной Человека (Надежда Егоровна Щуркова)</vt:lpstr>
      <vt:lpstr>Принципы, лежащие в основе воспитания Н.Е.Щуркова</vt:lpstr>
      <vt:lpstr>Литература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Сущность процесса воспитания</dc:title>
  <dc:creator>WORK</dc:creator>
  <cp:lastModifiedBy>WORK</cp:lastModifiedBy>
  <cp:revision>55</cp:revision>
  <dcterms:created xsi:type="dcterms:W3CDTF">2012-05-14T18:59:03Z</dcterms:created>
  <dcterms:modified xsi:type="dcterms:W3CDTF">2012-05-31T16:51:57Z</dcterms:modified>
</cp:coreProperties>
</file>