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9" r:id="rId3"/>
    <p:sldId id="279" r:id="rId4"/>
    <p:sldId id="281" r:id="rId5"/>
    <p:sldId id="280" r:id="rId6"/>
    <p:sldId id="285" r:id="rId7"/>
    <p:sldId id="282" r:id="rId8"/>
    <p:sldId id="283" r:id="rId9"/>
    <p:sldId id="290" r:id="rId10"/>
    <p:sldId id="286" r:id="rId11"/>
    <p:sldId id="284" r:id="rId12"/>
    <p:sldId id="287" r:id="rId13"/>
    <p:sldId id="288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6713"/>
    <a:srgbClr val="00000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610" autoAdjust="0"/>
    <p:restoredTop sz="95596" autoAdjust="0"/>
  </p:normalViewPr>
  <p:slideViewPr>
    <p:cSldViewPr>
      <p:cViewPr varScale="1">
        <p:scale>
          <a:sx n="31" d="100"/>
          <a:sy n="31" d="100"/>
        </p:scale>
        <p:origin x="-78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C0E6A6-7F7D-4022-AE4F-40070F7D1D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31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A2D015-5A11-4487-99FB-49809C15B99A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B706E-AD98-4E0A-9F30-CCF31377366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BF5031-B0FC-48F0-8CB4-A0EED81B4859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BF5031-B0FC-48F0-8CB4-A0EED81B4859}" type="slidenum">
              <a:rPr lang="en-US"/>
              <a:pPr/>
              <a:t>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65150"/>
            <a:ext cx="76200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311275"/>
            <a:ext cx="7620000" cy="441325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19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19075"/>
            <a:ext cx="2181225" cy="54959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38125" y="219075"/>
            <a:ext cx="6391275" cy="54959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325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80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3388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4478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4478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16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478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092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3313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7820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4899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219075"/>
            <a:ext cx="87249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4478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Loner\&#1056;&#1072;&#1073;&#1086;&#1095;&#1080;&#1081;%20&#1089;&#1090;&#1086;&#1083;\&#1090;&#1072;&#1085;&#1077;&#1094;\&#1073;&#1091;&#1088;&#1077;&#1085;&#1080;&#1085;&#1072;\&#1041;&#1091;&#1088;&#1077;&#1085;&#1080;&#1085;&#1072;%20.&#1056;&#1080;&#1090;&#1084;&#1080;&#1095;&#1077;&#1089;&#1082;&#1072;&#1103;%20&#1084;&#1086;&#1079;&#1072;&#1080;&#1082;&#1072;.&#1076;&#1080;&#1089;&#1082;2-1\04%20Vse%20my%20delim%20popolam.mp3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552" y="1052736"/>
            <a:ext cx="7620000" cy="704850"/>
          </a:xfrm>
        </p:spPr>
        <p:txBody>
          <a:bodyPr/>
          <a:lstStyle/>
          <a:p>
            <a:r>
              <a:rPr lang="ru-RU" sz="4800" i="1" dirty="0" smtClean="0">
                <a:latin typeface="Bookman Old Style" pitchFamily="18" charset="0"/>
              </a:rPr>
              <a:t>Связь слов в словосочетании. Согласование.</a:t>
            </a:r>
            <a:endParaRPr lang="ru-RU" sz="4800" i="1" dirty="0">
              <a:latin typeface="Bookman Old Style" pitchFamily="18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551794" y="5733256"/>
            <a:ext cx="5964422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9pPr>
          </a:lstStyle>
          <a:p>
            <a:r>
              <a:rPr lang="ru-RU" sz="2800" i="1" dirty="0" smtClean="0">
                <a:latin typeface="Bookman Old Style" pitchFamily="18" charset="0"/>
              </a:rPr>
              <a:t>Учитель начальных классов Сандова В.В. </a:t>
            </a:r>
            <a:endParaRPr lang="ru-RU" sz="2800" i="1" dirty="0">
              <a:latin typeface="Bookman Old Style" pitchFamily="18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578974" y="4509120"/>
            <a:ext cx="5964422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Microsoft Sans Serif" pitchFamily="34" charset="0"/>
              </a:defRPr>
            </a:lvl9pPr>
          </a:lstStyle>
          <a:p>
            <a:r>
              <a:rPr lang="ru-RU" sz="2800" i="1" dirty="0" smtClean="0">
                <a:latin typeface="Bookman Old Style" pitchFamily="18" charset="0"/>
              </a:rPr>
              <a:t>4 класс</a:t>
            </a:r>
            <a:endParaRPr lang="ru-RU" sz="28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Стр.110, упр.2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47800"/>
            <a:ext cx="8286808" cy="4267200"/>
          </a:xfrm>
        </p:spPr>
        <p:txBody>
          <a:bodyPr/>
          <a:lstStyle/>
          <a:p>
            <a:r>
              <a:rPr lang="ru-RU" dirty="0" smtClean="0"/>
              <a:t>Игрушка из бумаги – </a:t>
            </a:r>
          </a:p>
          <a:p>
            <a:r>
              <a:rPr lang="ru-RU" dirty="0" smtClean="0"/>
              <a:t>Сок из вишни – </a:t>
            </a:r>
          </a:p>
          <a:p>
            <a:r>
              <a:rPr lang="ru-RU" dirty="0" smtClean="0"/>
              <a:t>Ягоды из леса – </a:t>
            </a:r>
          </a:p>
          <a:p>
            <a:r>
              <a:rPr lang="ru-RU" dirty="0" smtClean="0"/>
              <a:t>Костюм в полоску – </a:t>
            </a:r>
          </a:p>
          <a:p>
            <a:r>
              <a:rPr lang="ru-RU" dirty="0" smtClean="0"/>
              <a:t>Платье в горошек - </a:t>
            </a:r>
          </a:p>
          <a:p>
            <a:r>
              <a:rPr lang="ru-RU" dirty="0" smtClean="0"/>
              <a:t>Одеяло на пуху – </a:t>
            </a:r>
          </a:p>
          <a:p>
            <a:r>
              <a:rPr lang="ru-RU" dirty="0" smtClean="0"/>
              <a:t>Дом из кирпича – </a:t>
            </a:r>
            <a:endParaRPr lang="ru-RU" dirty="0"/>
          </a:p>
        </p:txBody>
      </p:sp>
      <p:pic>
        <p:nvPicPr>
          <p:cNvPr id="4" name="Рисунок 3" descr="star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0"/>
            <a:ext cx="1298829" cy="9286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9092" y="1428736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n-lt"/>
              </a:rPr>
              <a:t>бумажная игрушка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2000240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n-lt"/>
              </a:rPr>
              <a:t>вишнёвый сок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3214686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n-lt"/>
              </a:rPr>
              <a:t>полосатый костюм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0364" y="2643182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n-lt"/>
              </a:rPr>
              <a:t>лесные ягоды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4429132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n-lt"/>
              </a:rPr>
              <a:t>пуховое одеяло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5000636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n-lt"/>
              </a:rPr>
              <a:t>кирпичный дом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3786190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n-lt"/>
              </a:rPr>
              <a:t>Суп с горохом – гороховый суп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 L -0.00174 0.2486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15390"/>
              </p:ext>
            </p:extLst>
          </p:nvPr>
        </p:nvGraphicFramePr>
        <p:xfrm>
          <a:off x="179512" y="908720"/>
          <a:ext cx="8784975" cy="4608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8019"/>
                <a:gridCol w="2928019"/>
                <a:gridCol w="2928937"/>
              </a:tblGrid>
              <a:tr h="588778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Знаю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Хочу узнать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Узнал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973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Соединение слов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Главное + зависимое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Не являются словосочетанием: главные члены предложения, однородные члены предложения, фразеологизмы.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Какие вопросы можно поставить в словосочетании?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Какие части речи являются главными в словосочетании?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Какая связь может быть между словами?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72198" y="1571612"/>
            <a:ext cx="27860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dirty="0" smtClean="0"/>
              <a:t>Можно поставить вопрос «какой?»;</a:t>
            </a:r>
          </a:p>
          <a:p>
            <a:pPr algn="l">
              <a:lnSpc>
                <a:spcPct val="150000"/>
              </a:lnSpc>
            </a:pPr>
            <a:r>
              <a:rPr lang="ru-RU" dirty="0" smtClean="0"/>
              <a:t>Главное слово - существительное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l">
              <a:lnSpc>
                <a:spcPct val="150000"/>
              </a:lnSpc>
            </a:pPr>
            <a:r>
              <a:rPr lang="ru-RU" dirty="0" smtClean="0"/>
              <a:t>Тип связи – согласование. </a:t>
            </a:r>
          </a:p>
        </p:txBody>
      </p:sp>
    </p:spTree>
    <p:extLst>
      <p:ext uri="{BB962C8B-B14F-4D97-AF65-F5344CB8AC3E}">
        <p14:creationId xmlns:p14="http://schemas.microsoft.com/office/powerpoint/2010/main" val="275426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Учебник, стр.111, упр.3</a:t>
            </a:r>
          </a:p>
          <a:p>
            <a:r>
              <a:rPr lang="ru-RU" dirty="0" smtClean="0"/>
              <a:t>1 уровень: задание в учебнике</a:t>
            </a:r>
          </a:p>
          <a:p>
            <a:r>
              <a:rPr lang="ru-RU" dirty="0" smtClean="0"/>
              <a:t>2 уровень: задание в учебнике + определить род, число и падеж слов в словосочетаниях</a:t>
            </a:r>
          </a:p>
          <a:p>
            <a:r>
              <a:rPr lang="ru-RU" dirty="0" smtClean="0"/>
              <a:t>3 уровень: задание в учебнике + определить род, число и падеж слов в словосочетаниях + найти и записать значение слова </a:t>
            </a:r>
            <a:r>
              <a:rPr lang="ru-RU" i="1" dirty="0" smtClean="0">
                <a:solidFill>
                  <a:srgbClr val="FFFF00"/>
                </a:solidFill>
              </a:rPr>
              <a:t>снедь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E:\Сценарии\ФОТО_ВОЙНА\6b38c11a5b8b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857364"/>
            <a:ext cx="5453058" cy="3697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928670"/>
            <a:ext cx="60722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Имя твоё  вечно,</a:t>
            </a:r>
          </a:p>
          <a:p>
            <a:pPr lvl="0" algn="l"/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подвиг  твой </a:t>
            </a:r>
          </a:p>
          <a:p>
            <a:pPr lvl="0" algn="l"/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бессмертен.</a:t>
            </a:r>
            <a:endParaRPr lang="ru-RU" sz="44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5720" y="714356"/>
            <a:ext cx="445897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Имя твоё  вечно,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подвиг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твой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бессмертен.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4098" name="Picture 2" descr="E:\Сценарии\ФОТО_ВОЙНА\6b38c11a5b8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571612"/>
            <a:ext cx="5310182" cy="3600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332656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i="1" dirty="0" smtClean="0">
                <a:latin typeface="Bookman Old Style" pitchFamily="18" charset="0"/>
              </a:rPr>
              <a:t>  Россия                              Русь</a:t>
            </a:r>
            <a:endParaRPr lang="ru-RU" sz="3200" i="1" dirty="0">
              <a:latin typeface="Bookman Old Style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>
            <a:off x="2051720" y="1052736"/>
            <a:ext cx="6768752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 bwMode="auto">
          <a:xfrm>
            <a:off x="2051720" y="1484784"/>
            <a:ext cx="6768752" cy="453650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россиянин			русский</a:t>
            </a:r>
          </a:p>
          <a:p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российский</a:t>
            </a: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древнерусский</a:t>
            </a:r>
          </a:p>
          <a:p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всероссийский</a:t>
            </a: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по-русски</a:t>
            </a:r>
            <a:endParaRPr lang="ru-RU" sz="32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332656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i="1" dirty="0" smtClean="0">
                <a:latin typeface="Bookman Old Style" pitchFamily="18" charset="0"/>
              </a:rPr>
              <a:t>  </a:t>
            </a:r>
            <a:endParaRPr lang="ru-RU" sz="3200" i="1" dirty="0">
              <a:latin typeface="Bookman Old Style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>
            <a:off x="2051720" y="1052736"/>
            <a:ext cx="6768752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 bwMode="auto">
          <a:xfrm>
            <a:off x="2051720" y="1484784"/>
            <a:ext cx="6768752" cy="453650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Россия.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Красивая, любимая.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Защищаем, бережём, прославляем.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Широка страна моя родная!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Родина.</a:t>
            </a:r>
          </a:p>
        </p:txBody>
      </p:sp>
    </p:spTree>
    <p:extLst>
      <p:ext uri="{BB962C8B-B14F-4D97-AF65-F5344CB8AC3E}">
        <p14:creationId xmlns:p14="http://schemas.microsoft.com/office/powerpoint/2010/main" val="98861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3730174"/>
              </p:ext>
            </p:extLst>
          </p:nvPr>
        </p:nvGraphicFramePr>
        <p:xfrm>
          <a:off x="107504" y="1268760"/>
          <a:ext cx="8928992" cy="4608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4336"/>
                <a:gridCol w="3024336"/>
                <a:gridCol w="2880320"/>
              </a:tblGrid>
              <a:tr h="588778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Знаю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Хочу узнать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Узнал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973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80528" y="1936443"/>
            <a:ext cx="388072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FFFFFF"/>
                </a:solidFill>
                <a:latin typeface="Microsoft Sans Serif"/>
              </a:rPr>
              <a:t>Соединение слов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80528" y="2336589"/>
            <a:ext cx="402473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FFFFFF"/>
                </a:solidFill>
                <a:latin typeface="Microsoft Sans Serif"/>
              </a:rPr>
              <a:t>Главное + зависимое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88237" y="2659662"/>
            <a:ext cx="4032448" cy="2546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FFFFFF"/>
                </a:solidFill>
                <a:latin typeface="Microsoft Sans Serif"/>
              </a:rPr>
              <a:t>Не являются словосочетанием: </a:t>
            </a:r>
            <a:endParaRPr lang="ru-RU" sz="2000" b="1" dirty="0" smtClean="0">
              <a:solidFill>
                <a:srgbClr val="FFFFFF"/>
              </a:solidFill>
              <a:latin typeface="Microsoft Sans Serif"/>
            </a:endParaRPr>
          </a:p>
          <a:p>
            <a:pPr marL="457200"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FFFFFF"/>
                </a:solidFill>
                <a:latin typeface="Microsoft Sans Serif"/>
              </a:rPr>
              <a:t>главные </a:t>
            </a:r>
            <a:r>
              <a:rPr lang="ru-RU" sz="2000" b="1" dirty="0">
                <a:solidFill>
                  <a:srgbClr val="FFFFFF"/>
                </a:solidFill>
                <a:latin typeface="Microsoft Sans Serif"/>
              </a:rPr>
              <a:t>члены предложения, </a:t>
            </a:r>
            <a:endParaRPr lang="ru-RU" sz="2000" b="1" dirty="0" smtClean="0">
              <a:solidFill>
                <a:srgbClr val="FFFFFF"/>
              </a:solidFill>
              <a:latin typeface="Microsoft Sans Serif"/>
            </a:endParaRPr>
          </a:p>
          <a:p>
            <a:pPr marL="457200"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FFFFFF"/>
                </a:solidFill>
                <a:latin typeface="Microsoft Sans Serif"/>
              </a:rPr>
              <a:t>однородные </a:t>
            </a:r>
            <a:r>
              <a:rPr lang="ru-RU" sz="2000" b="1" dirty="0">
                <a:solidFill>
                  <a:srgbClr val="FFFFFF"/>
                </a:solidFill>
                <a:latin typeface="Microsoft Sans Serif"/>
              </a:rPr>
              <a:t>члены предложения, фразеологизмы.</a:t>
            </a:r>
            <a:endParaRPr lang="ru-RU" sz="2000" b="1" dirty="0">
              <a:solidFill>
                <a:srgbClr val="FFFFFF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1990374"/>
            <a:ext cx="349127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4D4D4D"/>
                </a:solidFill>
                <a:latin typeface="Microsoft Sans Serif"/>
              </a:rPr>
              <a:t>Какие вопросы можно поставить в словосочетании?</a:t>
            </a:r>
          </a:p>
          <a:p>
            <a:pPr marL="457200"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4D4D4D"/>
                </a:solidFill>
                <a:latin typeface="Microsoft Sans Serif"/>
              </a:rPr>
              <a:t>Какие части речи </a:t>
            </a:r>
            <a:endParaRPr lang="ru-RU" sz="2000" dirty="0" smtClean="0">
              <a:solidFill>
                <a:srgbClr val="4D4D4D"/>
              </a:solidFill>
              <a:latin typeface="Microsoft Sans Serif"/>
            </a:endParaRPr>
          </a:p>
          <a:p>
            <a:pPr marL="457200"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4D4D4D"/>
                </a:solidFill>
                <a:latin typeface="Microsoft Sans Serif"/>
              </a:rPr>
              <a:t>являются </a:t>
            </a:r>
            <a:r>
              <a:rPr lang="ru-RU" sz="2000" dirty="0">
                <a:solidFill>
                  <a:srgbClr val="4D4D4D"/>
                </a:solidFill>
                <a:latin typeface="Microsoft Sans Serif"/>
              </a:rPr>
              <a:t>главными в словосочетании?</a:t>
            </a:r>
          </a:p>
          <a:p>
            <a:pPr marL="457200"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4D4D4D"/>
                </a:solidFill>
                <a:latin typeface="Microsoft Sans Serif"/>
              </a:rPr>
              <a:t>Какая связь может </a:t>
            </a:r>
            <a:endParaRPr lang="ru-RU" sz="2000" dirty="0" smtClean="0">
              <a:solidFill>
                <a:srgbClr val="4D4D4D"/>
              </a:solidFill>
              <a:latin typeface="Microsoft Sans Serif"/>
            </a:endParaRPr>
          </a:p>
          <a:p>
            <a:pPr marL="457200" lvl="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4D4D4D"/>
                </a:solidFill>
                <a:latin typeface="Microsoft Sans Serif"/>
              </a:rPr>
              <a:t>быть </a:t>
            </a:r>
            <a:r>
              <a:rPr lang="ru-RU" sz="2000" dirty="0">
                <a:solidFill>
                  <a:srgbClr val="4D4D4D"/>
                </a:solidFill>
                <a:latin typeface="Microsoft Sans Serif"/>
              </a:rPr>
              <a:t>между словами?</a:t>
            </a:r>
            <a:endParaRPr lang="ru-RU" sz="2000" dirty="0">
              <a:solidFill>
                <a:srgbClr val="4D4D4D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340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47800"/>
            <a:ext cx="7962928" cy="426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star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4857760"/>
            <a:ext cx="2060873" cy="1133480"/>
          </a:xfrm>
          <a:prstGeom prst="rect">
            <a:avLst/>
          </a:prstGeom>
        </p:spPr>
      </p:pic>
      <p:pic>
        <p:nvPicPr>
          <p:cNvPr id="5" name="04 Vse my delim popola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929454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727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47800"/>
            <a:ext cx="8138864" cy="4267200"/>
          </a:xfrm>
        </p:spPr>
        <p:txBody>
          <a:bodyPr/>
          <a:lstStyle/>
          <a:p>
            <a:r>
              <a:rPr lang="ru-RU" dirty="0" err="1" smtClean="0"/>
              <a:t>И.п</a:t>
            </a:r>
            <a:r>
              <a:rPr lang="ru-RU" dirty="0" smtClean="0"/>
              <a:t>. российский    флаг</a:t>
            </a:r>
          </a:p>
          <a:p>
            <a:r>
              <a:rPr lang="ru-RU" dirty="0" err="1" smtClean="0"/>
              <a:t>Р.п</a:t>
            </a:r>
            <a:r>
              <a:rPr lang="ru-RU" dirty="0" smtClean="0"/>
              <a:t>. российского   флага</a:t>
            </a:r>
          </a:p>
          <a:p>
            <a:r>
              <a:rPr lang="ru-RU" dirty="0" err="1" smtClean="0"/>
              <a:t>Д.п</a:t>
            </a:r>
            <a:r>
              <a:rPr lang="ru-RU" dirty="0" smtClean="0"/>
              <a:t>. российскому  флагу</a:t>
            </a:r>
          </a:p>
          <a:p>
            <a:r>
              <a:rPr lang="ru-RU" dirty="0" err="1" smtClean="0"/>
              <a:t>В.п</a:t>
            </a:r>
            <a:r>
              <a:rPr lang="ru-RU" dirty="0" smtClean="0"/>
              <a:t>. российский     флаг</a:t>
            </a:r>
          </a:p>
          <a:p>
            <a:r>
              <a:rPr lang="ru-RU" dirty="0" smtClean="0"/>
              <a:t>Т.п. российским     флагом</a:t>
            </a:r>
          </a:p>
          <a:p>
            <a:r>
              <a:rPr lang="ru-RU" dirty="0" err="1" smtClean="0"/>
              <a:t>П.п</a:t>
            </a:r>
            <a:r>
              <a:rPr lang="ru-RU" dirty="0" smtClean="0"/>
              <a:t>. о российском   флаге</a:t>
            </a:r>
          </a:p>
          <a:p>
            <a:endParaRPr lang="ru-RU" dirty="0" smtClean="0"/>
          </a:p>
          <a:p>
            <a:r>
              <a:rPr lang="ru-RU" dirty="0" smtClean="0"/>
              <a:t>Российский флаг    – российские флаги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5292080" y="1628800"/>
            <a:ext cx="360040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5292080" y="2780928"/>
            <a:ext cx="360040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83865" y="3356992"/>
            <a:ext cx="360040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309930" y="3933056"/>
            <a:ext cx="630222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429200" y="4509120"/>
            <a:ext cx="360040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251615" y="2204864"/>
            <a:ext cx="360040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321137" y="1588942"/>
            <a:ext cx="520993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3302071" y="2204864"/>
            <a:ext cx="638792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420683" y="2780928"/>
            <a:ext cx="700202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3306888" y="3356992"/>
            <a:ext cx="519369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3320327" y="3933056"/>
            <a:ext cx="620536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680366" y="4509120"/>
            <a:ext cx="603601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2500298" y="5715016"/>
            <a:ext cx="603601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6429389" y="5715016"/>
            <a:ext cx="500066" cy="35719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7929586" y="5715016"/>
            <a:ext cx="360040" cy="360040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4071934" y="5643578"/>
            <a:ext cx="285752" cy="428628"/>
          </a:xfrm>
          <a:prstGeom prst="rect">
            <a:avLst/>
          </a:prstGeom>
          <a:noFill/>
          <a:ln>
            <a:solidFill>
              <a:srgbClr val="096713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00232" y="1142984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М.Р.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86248" y="1142984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М.Р.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7488" y="528638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ЕД.Ч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7000892" y="528638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+mn-lt"/>
              </a:rPr>
              <a:t>МН.Ч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214810" y="1000108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*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25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Стр.110, упр.1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47800"/>
            <a:ext cx="7850832" cy="4933528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 прил.                 </a:t>
            </a:r>
            <a:r>
              <a:rPr lang="ru-RU" sz="2000" dirty="0" smtClean="0"/>
              <a:t>           сущ</a:t>
            </a:r>
            <a:r>
              <a:rPr lang="ru-RU" sz="2000" dirty="0"/>
              <a:t>.  х </a:t>
            </a:r>
            <a:endParaRPr lang="ru-RU" sz="2000" dirty="0" smtClean="0"/>
          </a:p>
          <a:p>
            <a:pPr marL="0" indent="0">
              <a:buNone/>
            </a:pPr>
            <a:r>
              <a:rPr lang="ru-RU" dirty="0" smtClean="0"/>
              <a:t>серебряная брошка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000" dirty="0" smtClean="0"/>
              <a:t>прил</a:t>
            </a:r>
            <a:r>
              <a:rPr lang="ru-RU" sz="2000" dirty="0"/>
              <a:t>.                 сущ.  х </a:t>
            </a:r>
            <a:endParaRPr lang="ru-RU" sz="2000" dirty="0" smtClean="0"/>
          </a:p>
          <a:p>
            <a:pPr marL="0" indent="0">
              <a:buNone/>
            </a:pPr>
            <a:r>
              <a:rPr lang="ru-RU" dirty="0" smtClean="0"/>
              <a:t>весёлые </a:t>
            </a:r>
            <a:r>
              <a:rPr lang="ru-RU" dirty="0"/>
              <a:t>каникулы </a:t>
            </a: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sz="2000" dirty="0" err="1" smtClean="0"/>
              <a:t>числ</a:t>
            </a:r>
            <a:r>
              <a:rPr lang="ru-RU" sz="2000" dirty="0"/>
              <a:t>.          сущ.  х</a:t>
            </a:r>
          </a:p>
          <a:p>
            <a:pPr marL="0" indent="0">
              <a:buNone/>
            </a:pPr>
            <a:r>
              <a:rPr lang="ru-RU" dirty="0"/>
              <a:t>пятый </a:t>
            </a:r>
            <a:r>
              <a:rPr lang="ru-RU" dirty="0" smtClean="0"/>
              <a:t>класс</a:t>
            </a:r>
          </a:p>
          <a:p>
            <a:pPr marL="0" indent="0">
              <a:buNone/>
            </a:pPr>
            <a:r>
              <a:rPr lang="ru-RU" sz="2000" dirty="0" err="1" smtClean="0"/>
              <a:t>числ</a:t>
            </a:r>
            <a:r>
              <a:rPr lang="ru-RU" sz="2000" dirty="0"/>
              <a:t>.      </a:t>
            </a:r>
            <a:r>
              <a:rPr lang="ru-RU" sz="2000" dirty="0" smtClean="0"/>
              <a:t>           сущ</a:t>
            </a:r>
            <a:r>
              <a:rPr lang="ru-RU" sz="2000" dirty="0"/>
              <a:t>.  </a:t>
            </a:r>
            <a:r>
              <a:rPr lang="ru-RU" sz="2000" dirty="0" smtClean="0"/>
              <a:t>Х</a:t>
            </a:r>
          </a:p>
          <a:p>
            <a:pPr marL="0" indent="0">
              <a:buNone/>
            </a:pPr>
            <a:r>
              <a:rPr lang="ru-RU" dirty="0" smtClean="0"/>
              <a:t>второй   ряд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6248" y="1928802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(ж.р., ед.ч., И.п.),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3429000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(мн.ч., И.п.),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5000636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(м.р., ед.ч., И.п.),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6027003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(м.р., ед.ч., И.п.).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494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47800"/>
            <a:ext cx="7962928" cy="4267200"/>
          </a:xfrm>
        </p:spPr>
        <p:txBody>
          <a:bodyPr/>
          <a:lstStyle/>
          <a:p>
            <a:r>
              <a:rPr lang="ru-RU" dirty="0" smtClean="0"/>
              <a:t>Прилагательное + существительное</a:t>
            </a:r>
          </a:p>
          <a:p>
            <a:r>
              <a:rPr lang="ru-RU" dirty="0" smtClean="0"/>
              <a:t>Глагол + существительное</a:t>
            </a:r>
          </a:p>
          <a:p>
            <a:r>
              <a:rPr lang="ru-RU" dirty="0" smtClean="0"/>
              <a:t>Числительное + существительное</a:t>
            </a:r>
          </a:p>
          <a:p>
            <a:r>
              <a:rPr lang="ru-RU" dirty="0" smtClean="0"/>
              <a:t>Глагол + наречие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40"/>
                            </p:stCondLst>
                            <p:childTnLst>
                              <p:par>
                                <p:cTn id="12" presetID="27" presetClass="exit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3">
      <a:dk1>
        <a:srgbClr val="4D4D4D"/>
      </a:dk1>
      <a:lt1>
        <a:srgbClr val="FFFFFF"/>
      </a:lt1>
      <a:dk2>
        <a:srgbClr val="4D4D4D"/>
      </a:dk2>
      <a:lt2>
        <a:srgbClr val="045B4B"/>
      </a:lt2>
      <a:accent1>
        <a:srgbClr val="1C7C70"/>
      </a:accent1>
      <a:accent2>
        <a:srgbClr val="379690"/>
      </a:accent2>
      <a:accent3>
        <a:srgbClr val="FFFFFF"/>
      </a:accent3>
      <a:accent4>
        <a:srgbClr val="404040"/>
      </a:accent4>
      <a:accent5>
        <a:srgbClr val="ABBFBB"/>
      </a:accent5>
      <a:accent6>
        <a:srgbClr val="318782"/>
      </a:accent6>
      <a:hlink>
        <a:srgbClr val="54B2A4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1E14F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4C8E3D"/>
        </a:lt2>
        <a:accent1>
          <a:srgbClr val="66A050"/>
        </a:accent1>
        <a:accent2>
          <a:srgbClr val="6EA552"/>
        </a:accent2>
        <a:accent3>
          <a:srgbClr val="FFFFFF"/>
        </a:accent3>
        <a:accent4>
          <a:srgbClr val="404040"/>
        </a:accent4>
        <a:accent5>
          <a:srgbClr val="B8CDB3"/>
        </a:accent5>
        <a:accent6>
          <a:srgbClr val="639549"/>
        </a:accent6>
        <a:hlink>
          <a:srgbClr val="89B96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4D7C48"/>
        </a:lt2>
        <a:accent1>
          <a:srgbClr val="599148"/>
        </a:accent1>
        <a:accent2>
          <a:srgbClr val="69A253"/>
        </a:accent2>
        <a:accent3>
          <a:srgbClr val="FFFFFF"/>
        </a:accent3>
        <a:accent4>
          <a:srgbClr val="404040"/>
        </a:accent4>
        <a:accent5>
          <a:srgbClr val="B5C7B1"/>
        </a:accent5>
        <a:accent6>
          <a:srgbClr val="5E924A"/>
        </a:accent6>
        <a:hlink>
          <a:srgbClr val="80C1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51873B"/>
        </a:lt2>
        <a:accent1>
          <a:srgbClr val="669E4B"/>
        </a:accent1>
        <a:accent2>
          <a:srgbClr val="79B25C"/>
        </a:accent2>
        <a:accent3>
          <a:srgbClr val="FFFFFF"/>
        </a:accent3>
        <a:accent4>
          <a:srgbClr val="404040"/>
        </a:accent4>
        <a:accent5>
          <a:srgbClr val="B8CCB1"/>
        </a:accent5>
        <a:accent6>
          <a:srgbClr val="6DA153"/>
        </a:accent6>
        <a:hlink>
          <a:srgbClr val="92CB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15802"/>
        </a:lt2>
        <a:accent1>
          <a:srgbClr val="016E01"/>
        </a:accent1>
        <a:accent2>
          <a:srgbClr val="019003"/>
        </a:accent2>
        <a:accent3>
          <a:srgbClr val="FFFFFF"/>
        </a:accent3>
        <a:accent4>
          <a:srgbClr val="404040"/>
        </a:accent4>
        <a:accent5>
          <a:srgbClr val="AABAAA"/>
        </a:accent5>
        <a:accent6>
          <a:srgbClr val="018202"/>
        </a:accent6>
        <a:hlink>
          <a:srgbClr val="01A6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45B4B"/>
        </a:lt2>
        <a:accent1>
          <a:srgbClr val="1C7C70"/>
        </a:accent1>
        <a:accent2>
          <a:srgbClr val="379690"/>
        </a:accent2>
        <a:accent3>
          <a:srgbClr val="FFFFFF"/>
        </a:accent3>
        <a:accent4>
          <a:srgbClr val="404040"/>
        </a:accent4>
        <a:accent5>
          <a:srgbClr val="ABBFBB"/>
        </a:accent5>
        <a:accent6>
          <a:srgbClr val="318782"/>
        </a:accent6>
        <a:hlink>
          <a:srgbClr val="54B2A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521</TotalTime>
  <Words>367</Words>
  <Application>Microsoft Office PowerPoint</Application>
  <PresentationFormat>Экран (4:3)</PresentationFormat>
  <Paragraphs>102</Paragraphs>
  <Slides>13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powerpoint-template</vt:lpstr>
      <vt:lpstr>Связь слов в словосочетании. Согласование.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Стр.110, упр.1</vt:lpstr>
      <vt:lpstr>Презентация PowerPoint</vt:lpstr>
      <vt:lpstr>Стр.110, упр.2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Олег</dc:creator>
  <cp:lastModifiedBy>Светлана Краева</cp:lastModifiedBy>
  <cp:revision>12</cp:revision>
  <dcterms:created xsi:type="dcterms:W3CDTF">2012-08-03T05:35:41Z</dcterms:created>
  <dcterms:modified xsi:type="dcterms:W3CDTF">2016-02-19T18:50:20Z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183641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