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sldIdLst>
    <p:sldId id="256" r:id="rId2"/>
    <p:sldId id="259" r:id="rId3"/>
    <p:sldId id="300" r:id="rId4"/>
    <p:sldId id="262" r:id="rId5"/>
    <p:sldId id="297" r:id="rId6"/>
    <p:sldId id="263" r:id="rId7"/>
    <p:sldId id="290" r:id="rId8"/>
    <p:sldId id="271" r:id="rId9"/>
    <p:sldId id="272" r:id="rId10"/>
    <p:sldId id="298" r:id="rId11"/>
    <p:sldId id="299" r:id="rId12"/>
    <p:sldId id="273" r:id="rId13"/>
    <p:sldId id="274" r:id="rId14"/>
    <p:sldId id="275" r:id="rId15"/>
    <p:sldId id="277" r:id="rId16"/>
    <p:sldId id="293" r:id="rId17"/>
    <p:sldId id="279" r:id="rId18"/>
    <p:sldId id="281" r:id="rId19"/>
    <p:sldId id="282" r:id="rId20"/>
    <p:sldId id="283" r:id="rId21"/>
    <p:sldId id="284" r:id="rId22"/>
    <p:sldId id="287" r:id="rId23"/>
    <p:sldId id="294" r:id="rId24"/>
    <p:sldId id="292" r:id="rId25"/>
    <p:sldId id="288" r:id="rId26"/>
    <p:sldId id="295" r:id="rId2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68" d="100"/>
          <a:sy n="68" d="100"/>
        </p:scale>
        <p:origin x="42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ACF4BE-B3E5-4A58-815C-4BF1311BEF5F}" type="datetimeFigureOut">
              <a:rPr lang="ru-RU" smtClean="0"/>
              <a:pPr/>
              <a:t>18.12.2019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33F71C-6E54-4C60-A147-B8AAB12E1077}" type="slidenum">
              <a:rPr lang="ru-RU" smtClean="0"/>
              <a:pPr/>
              <a:t>‹#›</a:t>
            </a:fld>
            <a:endParaRPr lang="ru-RU"/>
          </a:p>
        </p:txBody>
      </p:sp>
    </p:spTree>
    <p:extLst>
      <p:ext uri="{BB962C8B-B14F-4D97-AF65-F5344CB8AC3E}">
        <p14:creationId xmlns:p14="http://schemas.microsoft.com/office/powerpoint/2010/main" val="1881993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18042C-863B-4271-8C39-7335ED334B08}" type="slidenum">
              <a:rPr lang="ru-RU">
                <a:cs typeface="Arial" charset="0"/>
              </a:rPr>
              <a:pPr fontAlgn="base">
                <a:spcBef>
                  <a:spcPct val="0"/>
                </a:spcBef>
                <a:spcAft>
                  <a:spcPct val="0"/>
                </a:spcAft>
                <a:defRPr/>
              </a:pPr>
              <a:t>24</a:t>
            </a:fld>
            <a:endParaRPr lang="ru-RU">
              <a:cs typeface="Arial" charset="0"/>
            </a:endParaRPr>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Tree>
    <p:extLst>
      <p:ext uri="{BB962C8B-B14F-4D97-AF65-F5344CB8AC3E}">
        <p14:creationId xmlns:p14="http://schemas.microsoft.com/office/powerpoint/2010/main" val="3848045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16" name="Номер слайда 15"/>
          <p:cNvSpPr>
            <a:spLocks noGrp="1"/>
          </p:cNvSpPr>
          <p:nvPr>
            <p:ph type="sldNum" sz="quarter" idx="11"/>
          </p:nvPr>
        </p:nvSpPr>
        <p:spPr/>
        <p:txBody>
          <a:bodyPr/>
          <a:lstStyle/>
          <a:p>
            <a:fld id="{A483448D-3A78-4528-A469-B745A65DA480}" type="slidenum">
              <a:rPr lang="en-US" smtClean="0"/>
              <a:pPr/>
              <a:t>‹#›</a:t>
            </a:fld>
            <a:endParaRPr lang="en-US"/>
          </a:p>
        </p:txBody>
      </p:sp>
      <p:sp>
        <p:nvSpPr>
          <p:cNvPr id="17" name="Нижний колонтитул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7EAF463A-BC7C-46EE-9F1E-7F377CCA4891}" type="datetimeFigureOut">
              <a:rPr lang="en-US" smtClean="0"/>
              <a:pPr/>
              <a:t>12/18/2019</a:t>
            </a:fld>
            <a:endParaRPr lang="en-US"/>
          </a:p>
        </p:txBody>
      </p:sp>
      <p:sp>
        <p:nvSpPr>
          <p:cNvPr id="15" name="Номер слайда 14"/>
          <p:cNvSpPr>
            <a:spLocks noGrp="1"/>
          </p:cNvSpPr>
          <p:nvPr>
            <p:ph type="sldNum" sz="quarter" idx="15"/>
          </p:nvPr>
        </p:nvSpPr>
        <p:spPr/>
        <p:txBody>
          <a:bodyPr/>
          <a:lstStyle>
            <a:lvl1pPr algn="ctr">
              <a:defRPr/>
            </a:lvl1pPr>
          </a:lstStyle>
          <a:p>
            <a:fld id="{A483448D-3A78-4528-A469-B745A65DA480}" type="slidenum">
              <a:rPr lang="en-US" smtClean="0"/>
              <a:pPr/>
              <a:t>‹#›</a:t>
            </a:fld>
            <a:endParaRPr lang="en-US"/>
          </a:p>
        </p:txBody>
      </p:sp>
      <p:sp>
        <p:nvSpPr>
          <p:cNvPr id="16" name="Нижний колонтитул 15"/>
          <p:cNvSpPr>
            <a:spLocks noGrp="1"/>
          </p:cNvSpPr>
          <p:nvPr>
            <p:ph type="ftr" sz="quarter" idx="16"/>
          </p:nvPr>
        </p:nvSpPr>
        <p:spPr/>
        <p:txBody>
          <a:bodyPr/>
          <a:lstStyle/>
          <a:p>
            <a:endParaRPr lang="en-US"/>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7" name="Дата 6"/>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7EAF463A-BC7C-46EE-9F1E-7F377CCA4891}" type="datetimeFigureOut">
              <a:rPr lang="en-US" smtClean="0"/>
              <a:pPr/>
              <a:t>12/18/2019</a:t>
            </a:fld>
            <a:endParaRPr lang="en-US"/>
          </a:p>
        </p:txBody>
      </p:sp>
      <p:sp>
        <p:nvSpPr>
          <p:cNvPr id="9" name="Номер слайда 8"/>
          <p:cNvSpPr>
            <a:spLocks noGrp="1"/>
          </p:cNvSpPr>
          <p:nvPr>
            <p:ph type="sldNum" sz="quarter" idx="15"/>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7EAF463A-BC7C-46EE-9F1E-7F377CCA4891}" type="datetimeFigureOut">
              <a:rPr lang="en-US" smtClean="0"/>
              <a:pPr/>
              <a:t>12/18/2019</a:t>
            </a:fld>
            <a:endParaRPr lang="en-US"/>
          </a:p>
        </p:txBody>
      </p:sp>
      <p:sp>
        <p:nvSpPr>
          <p:cNvPr id="9" name="Номер слайда 8"/>
          <p:cNvSpPr>
            <a:spLocks noGrp="1"/>
          </p:cNvSpPr>
          <p:nvPr>
            <p:ph type="sldNum" sz="quarter" idx="11"/>
          </p:nvPr>
        </p:nvSpPr>
        <p:spPr/>
        <p:txBody>
          <a:bodyPr/>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EAF463A-BC7C-46EE-9F1E-7F377CCA4891}" type="datetimeFigureOut">
              <a:rPr lang="en-US" smtClean="0"/>
              <a:pPr/>
              <a:t>12/18/2019</a:t>
            </a:fld>
            <a:endParaRPr lang="en-US"/>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483448D-3A78-4528-A469-B745A65DA480}" type="slidenum">
              <a:rPr lang="en-US" smtClean="0"/>
              <a:pPr/>
              <a:t>‹#›</a:t>
            </a:fld>
            <a:endParaRPr lang="en-US"/>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Downloads/&#1042;&#1080;&#1076;&#1077;&#1086;/video.mp4" TargetMode="External"/><Relationship Id="rId2" Type="http://schemas.openxmlformats.org/officeDocument/2006/relationships/slideLayout" Target="../slideLayouts/slideLayout7.xml"/><Relationship Id="rId1" Type="http://schemas.openxmlformats.org/officeDocument/2006/relationships/audio" Target="file:///C:\Users\User\Desktop\&#1091;&#1088;&#1086;&#1082;%20&#1064;&#1072;&#1073;&#1072;&#1085;&#1086;&#1074;&#1086;&#1081;%20&#1058;.&#1070;\Ex.%202,%20p.%2031.mp3" TargetMode="External"/><Relationship Id="rId5" Type="http://schemas.openxmlformats.org/officeDocument/2006/relationships/image" Target="../media/image7.pn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projectbritain.com/royal/footguard.ht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286000" y="2667000"/>
            <a:ext cx="6400800" cy="1752600"/>
          </a:xfrm>
        </p:spPr>
        <p:txBody>
          <a:bodyPr/>
          <a:lstStyle/>
          <a:p>
            <a:pPr algn="r"/>
            <a:r>
              <a:rPr lang="ru-RU" sz="4000" dirty="0" smtClean="0">
                <a:solidFill>
                  <a:schemeClr val="tx1">
                    <a:lumMod val="75000"/>
                    <a:lumOff val="25000"/>
                  </a:schemeClr>
                </a:solidFill>
                <a:latin typeface="Arial Black" pitchFamily="34" charset="0"/>
                <a:cs typeface="Aharoni" pitchFamily="2" charset="-79"/>
              </a:rPr>
              <a:t>НА СТРАЖЕ ТАУЭРА</a:t>
            </a:r>
          </a:p>
          <a:p>
            <a:pPr algn="r"/>
            <a:endParaRPr lang="ru-RU" dirty="0">
              <a:cs typeface="Aharoni" pitchFamily="2" charset="-79"/>
            </a:endParaRPr>
          </a:p>
        </p:txBody>
      </p:sp>
      <p:sp>
        <p:nvSpPr>
          <p:cNvPr id="2" name="Заголовок 1"/>
          <p:cNvSpPr>
            <a:spLocks noGrp="1"/>
          </p:cNvSpPr>
          <p:nvPr>
            <p:ph type="ctrTitle"/>
          </p:nvPr>
        </p:nvSpPr>
        <p:spPr>
          <a:xfrm>
            <a:off x="685800" y="609600"/>
            <a:ext cx="7772400" cy="1470025"/>
          </a:xfrm>
        </p:spPr>
        <p:txBody>
          <a:bodyPr>
            <a:normAutofit/>
          </a:bodyPr>
          <a:lstStyle/>
          <a:p>
            <a:r>
              <a:rPr lang="en-US" sz="5400" dirty="0" smtClean="0">
                <a:latin typeface="Algerian" pitchFamily="82" charset="0"/>
              </a:rPr>
              <a:t>THE YEOMEN WARDERS</a:t>
            </a:r>
            <a:endParaRPr lang="ru-RU" sz="5400" dirty="0"/>
          </a:p>
        </p:txBody>
      </p:sp>
      <p:pic>
        <p:nvPicPr>
          <p:cNvPr id="4" name="Рисунок 3" descr="http://projectbritain.com/london/images/beef.jpg"/>
          <p:cNvPicPr/>
          <p:nvPr/>
        </p:nvPicPr>
        <p:blipFill>
          <a:blip r:embed="rId2" cstate="screen"/>
          <a:srcRect/>
          <a:stretch>
            <a:fillRect/>
          </a:stretch>
        </p:blipFill>
        <p:spPr bwMode="auto">
          <a:xfrm>
            <a:off x="304800" y="3581400"/>
            <a:ext cx="2057400" cy="3038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04800" y="304800"/>
          <a:ext cx="8686800" cy="6375400"/>
        </p:xfrm>
        <a:graphic>
          <a:graphicData uri="http://schemas.openxmlformats.org/drawingml/2006/table">
            <a:tbl>
              <a:tblPr/>
              <a:tblGrid>
                <a:gridCol w="3819197"/>
                <a:gridCol w="2352667"/>
                <a:gridCol w="2514936"/>
              </a:tblGrid>
              <a:tr h="1041400">
                <a:tc>
                  <a:txBody>
                    <a:bodyPr/>
                    <a:lstStyle/>
                    <a:p>
                      <a:pPr algn="ctr">
                        <a:lnSpc>
                          <a:spcPct val="115000"/>
                        </a:lnSpc>
                        <a:spcAft>
                          <a:spcPts val="0"/>
                        </a:spcAft>
                      </a:pPr>
                      <a:r>
                        <a:rPr lang="en-US" sz="2400" dirty="0">
                          <a:latin typeface="+mn-lt"/>
                          <a:ea typeface="Calibri"/>
                          <a:cs typeface="Times New Roman"/>
                        </a:rPr>
                        <a:t>Arguments</a:t>
                      </a:r>
                      <a:endParaRPr lang="ru-RU"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a:latin typeface="+mn-lt"/>
                          <a:ea typeface="Calibri"/>
                          <a:cs typeface="Times New Roman"/>
                        </a:rPr>
                        <a:t>“Yes”</a:t>
                      </a:r>
                      <a:endParaRPr lang="ru-RU" sz="2400">
                        <a:latin typeface="+mn-lt"/>
                        <a:ea typeface="Calibri"/>
                        <a:cs typeface="Times New Roman"/>
                      </a:endParaRPr>
                    </a:p>
                    <a:p>
                      <a:pPr algn="ctr">
                        <a:lnSpc>
                          <a:spcPct val="115000"/>
                        </a:lnSpc>
                        <a:spcAft>
                          <a:spcPts val="0"/>
                        </a:spcAft>
                      </a:pPr>
                      <a:r>
                        <a:rPr lang="en-US" sz="2400">
                          <a:latin typeface="+mn-lt"/>
                          <a:ea typeface="Calibri"/>
                          <a:cs typeface="Times New Roman"/>
                        </a:rPr>
                        <a:t>Why?</a:t>
                      </a:r>
                      <a:endParaRPr lang="ru-RU" sz="240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dirty="0">
                          <a:latin typeface="+mn-lt"/>
                          <a:ea typeface="Calibri"/>
                          <a:cs typeface="Times New Roman"/>
                        </a:rPr>
                        <a:t>“No”</a:t>
                      </a:r>
                      <a:endParaRPr lang="ru-RU" sz="2400" dirty="0">
                        <a:latin typeface="+mn-lt"/>
                        <a:ea typeface="Calibri"/>
                        <a:cs typeface="Times New Roman"/>
                      </a:endParaRPr>
                    </a:p>
                    <a:p>
                      <a:pPr algn="ctr">
                        <a:lnSpc>
                          <a:spcPct val="115000"/>
                        </a:lnSpc>
                        <a:spcAft>
                          <a:spcPts val="0"/>
                        </a:spcAft>
                      </a:pPr>
                      <a:r>
                        <a:rPr lang="en-US" sz="2400" dirty="0">
                          <a:latin typeface="+mn-lt"/>
                          <a:ea typeface="Calibri"/>
                          <a:cs typeface="Times New Roman"/>
                        </a:rPr>
                        <a:t>Why?</a:t>
                      </a:r>
                      <a:endParaRPr lang="ru-RU"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0800">
                <a:tc>
                  <a:txBody>
                    <a:bodyPr/>
                    <a:lstStyle/>
                    <a:p>
                      <a:pPr algn="l">
                        <a:lnSpc>
                          <a:spcPct val="115000"/>
                        </a:lnSpc>
                        <a:spcAft>
                          <a:spcPts val="1000"/>
                        </a:spcAft>
                      </a:pPr>
                      <a:r>
                        <a:rPr lang="en-US" sz="2400" dirty="0">
                          <a:latin typeface="+mn-lt"/>
                          <a:ea typeface="Calibri"/>
                          <a:cs typeface="Times New Roman"/>
                        </a:rPr>
                        <a:t>Beefeaters </a:t>
                      </a:r>
                      <a:r>
                        <a:rPr lang="en-US" sz="2400" dirty="0" smtClean="0">
                          <a:latin typeface="+mn-lt"/>
                          <a:ea typeface="Calibri"/>
                          <a:cs typeface="Times New Roman"/>
                        </a:rPr>
                        <a:t>guarded </a:t>
                      </a:r>
                      <a:r>
                        <a:rPr lang="en-US" sz="2400" dirty="0">
                          <a:latin typeface="+mn-lt"/>
                          <a:ea typeface="Calibri"/>
                          <a:cs typeface="Times New Roman"/>
                        </a:rPr>
                        <a:t>the Tower of London.</a:t>
                      </a:r>
                      <a:endParaRPr lang="ru-RU"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2100">
                <a:tc>
                  <a:txBody>
                    <a:bodyPr/>
                    <a:lstStyle/>
                    <a:p>
                      <a:pPr algn="l">
                        <a:lnSpc>
                          <a:spcPct val="115000"/>
                        </a:lnSpc>
                        <a:spcAft>
                          <a:spcPts val="1000"/>
                        </a:spcAft>
                      </a:pPr>
                      <a:r>
                        <a:rPr lang="en-US" sz="2400" dirty="0" smtClean="0">
                          <a:latin typeface="+mn-lt"/>
                          <a:ea typeface="Calibri"/>
                          <a:cs typeface="Times New Roman"/>
                        </a:rPr>
                        <a:t>Beefeaters </a:t>
                      </a:r>
                      <a:r>
                        <a:rPr lang="en-US" sz="2400" dirty="0">
                          <a:latin typeface="+mn-lt"/>
                          <a:ea typeface="Calibri"/>
                          <a:cs typeface="Times New Roman"/>
                        </a:rPr>
                        <a:t>have been around for </a:t>
                      </a:r>
                      <a:r>
                        <a:rPr lang="en-US" sz="2400" dirty="0" smtClean="0">
                          <a:latin typeface="+mn-lt"/>
                          <a:ea typeface="Calibri"/>
                          <a:cs typeface="Times New Roman"/>
                        </a:rPr>
                        <a:t> over </a:t>
                      </a:r>
                      <a:r>
                        <a:rPr lang="en-US" sz="2400" dirty="0">
                          <a:latin typeface="+mn-lt"/>
                          <a:ea typeface="Calibri"/>
                          <a:cs typeface="Times New Roman"/>
                        </a:rPr>
                        <a:t>500 hundred years.</a:t>
                      </a:r>
                      <a:endParaRPr lang="ru-RU"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0305">
                <a:tc>
                  <a:txBody>
                    <a:bodyPr/>
                    <a:lstStyle/>
                    <a:p>
                      <a:pPr algn="l">
                        <a:lnSpc>
                          <a:spcPct val="115000"/>
                        </a:lnSpc>
                        <a:spcAft>
                          <a:spcPts val="0"/>
                        </a:spcAft>
                      </a:pPr>
                      <a:r>
                        <a:rPr lang="en-US" sz="2400" dirty="0">
                          <a:latin typeface="+mn-lt"/>
                          <a:ea typeface="Calibri"/>
                          <a:cs typeface="Times New Roman"/>
                        </a:rPr>
                        <a:t>The Yeoman Warders </a:t>
                      </a:r>
                      <a:r>
                        <a:rPr lang="en-US" sz="2400" dirty="0" smtClean="0">
                          <a:latin typeface="+mn-lt"/>
                          <a:ea typeface="Calibri"/>
                          <a:cs typeface="Times New Roman"/>
                        </a:rPr>
                        <a:t>don’t help </a:t>
                      </a:r>
                      <a:r>
                        <a:rPr lang="en-US" sz="2400" dirty="0">
                          <a:latin typeface="+mn-lt"/>
                          <a:ea typeface="Calibri"/>
                          <a:cs typeface="Times New Roman"/>
                        </a:rPr>
                        <a:t>tourists.</a:t>
                      </a:r>
                      <a:endParaRPr lang="ru-RU"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smtClean="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0795">
                <a:tc>
                  <a:txBody>
                    <a:bodyPr/>
                    <a:lstStyle/>
                    <a:p>
                      <a:pPr algn="l">
                        <a:lnSpc>
                          <a:spcPct val="115000"/>
                        </a:lnSpc>
                        <a:spcAft>
                          <a:spcPts val="1000"/>
                        </a:spcAft>
                      </a:pPr>
                      <a:r>
                        <a:rPr lang="en-US" sz="2400">
                          <a:latin typeface="+mn-lt"/>
                          <a:ea typeface="Calibri"/>
                          <a:cs typeface="Times New Roman"/>
                        </a:rPr>
                        <a:t>There are only eight Beefeaters left.</a:t>
                      </a:r>
                      <a:endParaRPr lang="ru-RU" sz="240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4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6477000" y="914400"/>
            <a:ext cx="2362200" cy="369332"/>
          </a:xfrm>
          <a:prstGeom prst="rect">
            <a:avLst/>
          </a:prstGeom>
          <a:noFill/>
        </p:spPr>
        <p:txBody>
          <a:bodyPr wrap="square" rtlCol="0">
            <a:spAutoFit/>
          </a:bodyPr>
          <a:lstStyle/>
          <a:p>
            <a:endParaRPr lang="ru-RU" dirty="0"/>
          </a:p>
        </p:txBody>
      </p:sp>
      <p:sp>
        <p:nvSpPr>
          <p:cNvPr id="4" name="TextBox 3"/>
          <p:cNvSpPr txBox="1"/>
          <p:nvPr/>
        </p:nvSpPr>
        <p:spPr>
          <a:xfrm>
            <a:off x="6553200" y="1295400"/>
            <a:ext cx="2362200" cy="1487330"/>
          </a:xfrm>
          <a:prstGeom prst="rect">
            <a:avLst/>
          </a:prstGeom>
          <a:noFill/>
        </p:spPr>
        <p:txBody>
          <a:bodyPr wrap="square" rtlCol="0">
            <a:spAutoFit/>
          </a:bodyPr>
          <a:lstStyle/>
          <a:p>
            <a:pPr>
              <a:lnSpc>
                <a:spcPct val="115000"/>
              </a:lnSpc>
            </a:pPr>
            <a:r>
              <a:rPr lang="en-US" sz="2000" dirty="0" smtClean="0">
                <a:ea typeface="Calibri"/>
                <a:cs typeface="Times New Roman"/>
              </a:rPr>
              <a:t>They looked after the prisoners  and guarded the Crown Jewels</a:t>
            </a:r>
            <a:endParaRPr lang="en-US" sz="2000" dirty="0">
              <a:ea typeface="Calibri"/>
              <a:cs typeface="Times New Roman"/>
            </a:endParaRPr>
          </a:p>
        </p:txBody>
      </p:sp>
      <p:sp>
        <p:nvSpPr>
          <p:cNvPr id="5" name="TextBox 4"/>
          <p:cNvSpPr txBox="1"/>
          <p:nvPr/>
        </p:nvSpPr>
        <p:spPr>
          <a:xfrm>
            <a:off x="4114800" y="2667000"/>
            <a:ext cx="2362200" cy="1366528"/>
          </a:xfrm>
          <a:prstGeom prst="rect">
            <a:avLst/>
          </a:prstGeom>
          <a:noFill/>
        </p:spPr>
        <p:txBody>
          <a:bodyPr wrap="square" rtlCol="0">
            <a:spAutoFit/>
          </a:bodyPr>
          <a:lstStyle/>
          <a:p>
            <a:pPr>
              <a:lnSpc>
                <a:spcPct val="115000"/>
              </a:lnSpc>
            </a:pPr>
            <a:r>
              <a:rPr lang="en-US" sz="2400" dirty="0" smtClean="0">
                <a:ea typeface="Calibri"/>
                <a:cs typeface="Times New Roman"/>
              </a:rPr>
              <a:t>King </a:t>
            </a:r>
            <a:r>
              <a:rPr lang="en-US" sz="2400" dirty="0" err="1" smtClean="0">
                <a:ea typeface="Calibri"/>
                <a:cs typeface="Times New Roman"/>
              </a:rPr>
              <a:t>HenryVIII</a:t>
            </a:r>
            <a:r>
              <a:rPr lang="en-US" sz="2400" dirty="0" smtClean="0">
                <a:ea typeface="Calibri"/>
                <a:cs typeface="Times New Roman"/>
              </a:rPr>
              <a:t> introduced them  in 1485.</a:t>
            </a:r>
            <a:endParaRPr lang="en-US" sz="2400" dirty="0">
              <a:ea typeface="Calibri"/>
              <a:cs typeface="Times New Roman"/>
            </a:endParaRPr>
          </a:p>
        </p:txBody>
      </p:sp>
      <p:sp>
        <p:nvSpPr>
          <p:cNvPr id="6" name="TextBox 5"/>
          <p:cNvSpPr txBox="1"/>
          <p:nvPr/>
        </p:nvSpPr>
        <p:spPr>
          <a:xfrm>
            <a:off x="6477000" y="4267200"/>
            <a:ext cx="2514600" cy="846065"/>
          </a:xfrm>
          <a:prstGeom prst="rect">
            <a:avLst/>
          </a:prstGeom>
          <a:noFill/>
        </p:spPr>
        <p:txBody>
          <a:bodyPr wrap="square" rtlCol="0">
            <a:spAutoFit/>
          </a:bodyPr>
          <a:lstStyle/>
          <a:p>
            <a:pPr>
              <a:lnSpc>
                <a:spcPct val="115000"/>
              </a:lnSpc>
            </a:pPr>
            <a:r>
              <a:rPr lang="en-US" sz="2000" dirty="0" smtClean="0">
                <a:ea typeface="Calibri"/>
                <a:cs typeface="Times New Roman"/>
              </a:rPr>
              <a:t>They act as guides for tourists</a:t>
            </a:r>
            <a:r>
              <a:rPr lang="en-US" sz="2400" dirty="0" smtClean="0">
                <a:ea typeface="Calibri"/>
                <a:cs typeface="Times New Roman"/>
              </a:rPr>
              <a:t>.</a:t>
            </a:r>
          </a:p>
        </p:txBody>
      </p:sp>
      <p:sp>
        <p:nvSpPr>
          <p:cNvPr id="7" name="TextBox 6"/>
          <p:cNvSpPr txBox="1"/>
          <p:nvPr/>
        </p:nvSpPr>
        <p:spPr>
          <a:xfrm>
            <a:off x="6477001" y="5181600"/>
            <a:ext cx="2438400" cy="916854"/>
          </a:xfrm>
          <a:prstGeom prst="rect">
            <a:avLst/>
          </a:prstGeom>
          <a:noFill/>
        </p:spPr>
        <p:txBody>
          <a:bodyPr wrap="square" rtlCol="0">
            <a:spAutoFit/>
          </a:bodyPr>
          <a:lstStyle/>
          <a:p>
            <a:pPr>
              <a:lnSpc>
                <a:spcPct val="115000"/>
              </a:lnSpc>
            </a:pPr>
            <a:r>
              <a:rPr lang="en-US" sz="2400" dirty="0" smtClean="0">
                <a:ea typeface="Calibri"/>
                <a:cs typeface="Times New Roman"/>
              </a:rPr>
              <a:t>There are 36 Yeoman Warders</a:t>
            </a:r>
            <a:endParaRPr lang="en-US" sz="2400" dirty="0">
              <a:ea typeface="Calibri"/>
              <a:cs typeface="Times New Roman"/>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609600" y="609600"/>
          <a:ext cx="8229600" cy="5714999"/>
        </p:xfrm>
        <a:graphic>
          <a:graphicData uri="http://schemas.openxmlformats.org/drawingml/2006/table">
            <a:tbl>
              <a:tblPr/>
              <a:tblGrid>
                <a:gridCol w="2993999"/>
                <a:gridCol w="2617391"/>
                <a:gridCol w="2618210"/>
              </a:tblGrid>
              <a:tr h="1229689">
                <a:tc>
                  <a:txBody>
                    <a:bodyPr/>
                    <a:lstStyle/>
                    <a:p>
                      <a:pPr algn="l">
                        <a:lnSpc>
                          <a:spcPct val="115000"/>
                        </a:lnSpc>
                        <a:spcAft>
                          <a:spcPts val="1000"/>
                        </a:spcAft>
                      </a:pPr>
                      <a:r>
                        <a:rPr lang="en-US" sz="2800" dirty="0">
                          <a:latin typeface="+mn-lt"/>
                          <a:ea typeface="Calibri"/>
                          <a:cs typeface="Times New Roman"/>
                        </a:rPr>
                        <a:t>They don’t have families.</a:t>
                      </a:r>
                      <a:endParaRPr lang="ru-RU"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2655">
                <a:tc>
                  <a:txBody>
                    <a:bodyPr/>
                    <a:lstStyle/>
                    <a:p>
                      <a:pPr algn="l">
                        <a:lnSpc>
                          <a:spcPct val="115000"/>
                        </a:lnSpc>
                        <a:spcAft>
                          <a:spcPts val="1000"/>
                        </a:spcAft>
                      </a:pPr>
                      <a:r>
                        <a:rPr lang="en-US" sz="2800" dirty="0">
                          <a:latin typeface="+mn-lt"/>
                          <a:ea typeface="Calibri"/>
                          <a:cs typeface="Times New Roman"/>
                        </a:rPr>
                        <a:t>The Beefeaters have two uniforms.</a:t>
                      </a:r>
                      <a:endParaRPr lang="ru-RU"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2655">
                <a:tc>
                  <a:txBody>
                    <a:bodyPr/>
                    <a:lstStyle/>
                    <a:p>
                      <a:pPr algn="l">
                        <a:lnSpc>
                          <a:spcPct val="115000"/>
                        </a:lnSpc>
                        <a:spcAft>
                          <a:spcPts val="1000"/>
                        </a:spcAft>
                      </a:pPr>
                      <a:r>
                        <a:rPr lang="en-US" sz="2800" dirty="0">
                          <a:latin typeface="+mn-lt"/>
                          <a:ea typeface="Calibri"/>
                          <a:cs typeface="Times New Roman"/>
                        </a:rPr>
                        <a:t>Beefeaters used to protect the King’s family in the past.</a:t>
                      </a:r>
                      <a:endParaRPr lang="ru-RU"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endParaRPr lang="en-US" sz="2800" dirty="0">
                        <a:latin typeface="+mn-lt"/>
                        <a:ea typeface="Calibri"/>
                        <a:cs typeface="Times New Roman"/>
                      </a:endParaRPr>
                    </a:p>
                  </a:txBody>
                  <a:tcPr marL="65640" marR="65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6248400" y="685800"/>
            <a:ext cx="2667000" cy="1341586"/>
          </a:xfrm>
          <a:prstGeom prst="rect">
            <a:avLst/>
          </a:prstGeom>
          <a:noFill/>
        </p:spPr>
        <p:txBody>
          <a:bodyPr wrap="square" rtlCol="0">
            <a:spAutoFit/>
          </a:bodyPr>
          <a:lstStyle/>
          <a:p>
            <a:pPr>
              <a:lnSpc>
                <a:spcPct val="115000"/>
              </a:lnSpc>
            </a:pPr>
            <a:r>
              <a:rPr lang="en-US" sz="2400" dirty="0" smtClean="0">
                <a:ea typeface="Calibri"/>
                <a:cs typeface="Times New Roman"/>
              </a:rPr>
              <a:t>They live in the Tower with their families.</a:t>
            </a:r>
            <a:endParaRPr lang="en-US" sz="2400" dirty="0">
              <a:ea typeface="Calibri"/>
              <a:cs typeface="Times New Roman"/>
            </a:endParaRPr>
          </a:p>
        </p:txBody>
      </p:sp>
      <p:sp>
        <p:nvSpPr>
          <p:cNvPr id="4" name="TextBox 3"/>
          <p:cNvSpPr txBox="1"/>
          <p:nvPr/>
        </p:nvSpPr>
        <p:spPr>
          <a:xfrm>
            <a:off x="3657600" y="1981200"/>
            <a:ext cx="2514600" cy="1487330"/>
          </a:xfrm>
          <a:prstGeom prst="rect">
            <a:avLst/>
          </a:prstGeom>
          <a:noFill/>
        </p:spPr>
        <p:txBody>
          <a:bodyPr wrap="square" rtlCol="0">
            <a:spAutoFit/>
          </a:bodyPr>
          <a:lstStyle/>
          <a:p>
            <a:pPr>
              <a:lnSpc>
                <a:spcPct val="115000"/>
              </a:lnSpc>
            </a:pPr>
            <a:r>
              <a:rPr lang="en-US" sz="2000" dirty="0" smtClean="0">
                <a:ea typeface="Calibri"/>
                <a:cs typeface="Times New Roman"/>
              </a:rPr>
              <a:t>They are famous for red and gold uniform but they also wear a dark blue one.</a:t>
            </a:r>
            <a:endParaRPr lang="en-US" sz="2000" dirty="0">
              <a:ea typeface="Calibri"/>
              <a:cs typeface="Times New Roman"/>
            </a:endParaRPr>
          </a:p>
        </p:txBody>
      </p:sp>
      <p:sp>
        <p:nvSpPr>
          <p:cNvPr id="6" name="TextBox 5"/>
          <p:cNvSpPr txBox="1"/>
          <p:nvPr/>
        </p:nvSpPr>
        <p:spPr>
          <a:xfrm>
            <a:off x="6324600" y="4191000"/>
            <a:ext cx="2362200" cy="916854"/>
          </a:xfrm>
          <a:prstGeom prst="rect">
            <a:avLst/>
          </a:prstGeom>
          <a:noFill/>
        </p:spPr>
        <p:txBody>
          <a:bodyPr wrap="square" rtlCol="0">
            <a:spAutoFit/>
          </a:bodyPr>
          <a:lstStyle/>
          <a:p>
            <a:pPr>
              <a:lnSpc>
                <a:spcPct val="115000"/>
              </a:lnSpc>
            </a:pPr>
            <a:r>
              <a:rPr lang="en-US" sz="2400" dirty="0" smtClean="0">
                <a:ea typeface="Calibri"/>
                <a:cs typeface="Times New Roman"/>
              </a:rPr>
              <a:t>They protected the King’s food.</a:t>
            </a:r>
            <a:endParaRPr lang="en-US" sz="2400" dirty="0">
              <a:ea typeface="Calibri"/>
              <a:cs typeface="Times New Roman"/>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304800" y="4724400"/>
            <a:ext cx="85344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chemeClr val="tx1"/>
                </a:solidFill>
                <a:effectLst/>
                <a:latin typeface="+mj-lt"/>
                <a:ea typeface="Calibri" pitchFamily="34" charset="0"/>
                <a:cs typeface="Times New Roman" pitchFamily="18" charset="0"/>
              </a:rPr>
              <a:t>The common raven is a large black bird in the crow family. At maturity, it is between 56 and 69 cm in length. </a:t>
            </a:r>
            <a:endParaRPr kumimoji="0" lang="en-US" sz="4000" b="0" i="0" u="none" strike="noStrike" cap="none" normalizeH="0" baseline="0" dirty="0" smtClean="0">
              <a:ln>
                <a:noFill/>
              </a:ln>
              <a:solidFill>
                <a:schemeClr val="tx1"/>
              </a:solidFill>
              <a:effectLst/>
              <a:latin typeface="+mj-lt"/>
              <a:cs typeface="Arial" pitchFamily="34" charset="0"/>
            </a:endParaRPr>
          </a:p>
        </p:txBody>
      </p:sp>
      <p:pic>
        <p:nvPicPr>
          <p:cNvPr id="5" name="Рисунок 4" descr="http://s40.radikal.ru/i090/1301/e3/2d15b44148f5.jpg"/>
          <p:cNvPicPr/>
          <p:nvPr/>
        </p:nvPicPr>
        <p:blipFill>
          <a:blip r:embed="rId2" cstate="screen"/>
          <a:srcRect/>
          <a:stretch>
            <a:fillRect/>
          </a:stretch>
        </p:blipFill>
        <p:spPr bwMode="auto">
          <a:xfrm>
            <a:off x="2057400" y="304800"/>
            <a:ext cx="5638800" cy="4495800"/>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533400"/>
            <a:ext cx="3276600" cy="5078313"/>
          </a:xfrm>
          <a:prstGeom prst="rect">
            <a:avLst/>
          </a:prstGeom>
          <a:noFill/>
        </p:spPr>
        <p:txBody>
          <a:bodyPr wrap="square" rtlCol="0">
            <a:spAutoFit/>
          </a:bodyPr>
          <a:lstStyle/>
          <a:p>
            <a:r>
              <a:rPr lang="en-US" sz="3600" b="1" dirty="0" smtClean="0"/>
              <a:t>There is a legend:                   if all the ravens leave the Tower, </a:t>
            </a:r>
          </a:p>
          <a:p>
            <a:r>
              <a:rPr lang="en-US" sz="3600" b="1" dirty="0" smtClean="0"/>
              <a:t>the British kingdom will fall. </a:t>
            </a:r>
            <a:endParaRPr lang="ru-RU" sz="3600" dirty="0" smtClean="0"/>
          </a:p>
          <a:p>
            <a:endParaRPr lang="ru-RU" sz="3600" dirty="0"/>
          </a:p>
        </p:txBody>
      </p:sp>
      <p:pic>
        <p:nvPicPr>
          <p:cNvPr id="4" name="Рисунок 3" descr="http://www.3d-turizm.ru/images/foto_dnya/voroni_na_stene_tauera.jpg"/>
          <p:cNvPicPr/>
          <p:nvPr/>
        </p:nvPicPr>
        <p:blipFill>
          <a:blip r:embed="rId2" cstate="screen"/>
          <a:srcRect/>
          <a:stretch>
            <a:fillRect/>
          </a:stretch>
        </p:blipFill>
        <p:spPr bwMode="auto">
          <a:xfrm>
            <a:off x="3733800" y="609600"/>
            <a:ext cx="4875212" cy="518160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www.andersval.nl/images/stories/users/bosto/thumbnails/Vorony/image008.jpg"/>
          <p:cNvPicPr/>
          <p:nvPr/>
        </p:nvPicPr>
        <p:blipFill>
          <a:blip r:embed="rId2" cstate="screen"/>
          <a:srcRect/>
          <a:stretch>
            <a:fillRect/>
          </a:stretch>
        </p:blipFill>
        <p:spPr bwMode="auto">
          <a:xfrm>
            <a:off x="457200" y="381000"/>
            <a:ext cx="5029200" cy="4114800"/>
          </a:xfrm>
          <a:prstGeom prst="rect">
            <a:avLst/>
          </a:prstGeom>
          <a:noFill/>
          <a:ln w="9525">
            <a:noFill/>
            <a:miter lim="800000"/>
            <a:headEnd/>
            <a:tailEnd/>
          </a:ln>
        </p:spPr>
      </p:pic>
      <p:sp>
        <p:nvSpPr>
          <p:cNvPr id="5" name="TextBox 4"/>
          <p:cNvSpPr txBox="1"/>
          <p:nvPr/>
        </p:nvSpPr>
        <p:spPr>
          <a:xfrm>
            <a:off x="457200" y="4648200"/>
            <a:ext cx="8305800" cy="1938992"/>
          </a:xfrm>
          <a:prstGeom prst="rect">
            <a:avLst/>
          </a:prstGeom>
          <a:noFill/>
        </p:spPr>
        <p:txBody>
          <a:bodyPr wrap="square" rtlCol="0">
            <a:spAutoFit/>
          </a:bodyPr>
          <a:lstStyle/>
          <a:p>
            <a:r>
              <a:rPr lang="en-US" sz="4000" dirty="0" smtClean="0"/>
              <a:t>The ravens are now encouraged to stay by clipping their wings – so they can’t fly off. </a:t>
            </a:r>
            <a:endParaRPr lang="ru-RU" sz="4000" dirty="0"/>
          </a:p>
        </p:txBody>
      </p:sp>
    </p:spTree>
  </p:cSld>
  <p:clrMapOvr>
    <a:masterClrMapping/>
  </p:clrMapOvr>
  <p:transition>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28600"/>
            <a:ext cx="8382000" cy="2062103"/>
          </a:xfrm>
          <a:prstGeom prst="rect">
            <a:avLst/>
          </a:prstGeom>
          <a:noFill/>
        </p:spPr>
        <p:txBody>
          <a:bodyPr wrap="square" rtlCol="0">
            <a:spAutoFit/>
          </a:bodyPr>
          <a:lstStyle/>
          <a:p>
            <a:r>
              <a:rPr lang="en-US" sz="3200" b="1" dirty="0" smtClean="0"/>
              <a:t>YEOMAN WARDER </a:t>
            </a:r>
            <a:r>
              <a:rPr lang="ru-RU" sz="3200" b="1" dirty="0" smtClean="0"/>
              <a:t>(</a:t>
            </a:r>
            <a:r>
              <a:rPr lang="en-US" sz="3200" b="1" dirty="0" smtClean="0"/>
              <a:t>RAVENMASTER</a:t>
            </a:r>
            <a:r>
              <a:rPr lang="ru-RU" sz="3200" b="1" dirty="0" smtClean="0"/>
              <a:t>)</a:t>
            </a:r>
            <a:r>
              <a:rPr lang="en-US" sz="3200" b="1" dirty="0" smtClean="0"/>
              <a:t> feeds them.  Ravens receive a healthy diet of  raw meat, special biscuits, eggs and the rabbit. </a:t>
            </a:r>
            <a:endParaRPr lang="ru-RU" sz="3200" dirty="0" smtClean="0"/>
          </a:p>
          <a:p>
            <a:endParaRPr lang="ru-RU" sz="3200" dirty="0"/>
          </a:p>
        </p:txBody>
      </p:sp>
      <p:pic>
        <p:nvPicPr>
          <p:cNvPr id="6" name="Рисунок 5" descr="http://s019.radikal.ru/i607/1301/c8/4e6d61d08ce8.jpg"/>
          <p:cNvPicPr/>
          <p:nvPr/>
        </p:nvPicPr>
        <p:blipFill>
          <a:blip r:embed="rId2" cstate="screen"/>
          <a:srcRect/>
          <a:stretch>
            <a:fillRect/>
          </a:stretch>
        </p:blipFill>
        <p:spPr bwMode="auto">
          <a:xfrm>
            <a:off x="2209800" y="1981200"/>
            <a:ext cx="5940425" cy="4455319"/>
          </a:xfrm>
          <a:prstGeom prst="rect">
            <a:avLst/>
          </a:prstGeom>
          <a:noFill/>
          <a:ln w="9525">
            <a:noFill/>
            <a:miter lim="800000"/>
            <a:headEnd/>
            <a:tailEnd/>
          </a:ln>
        </p:spPr>
      </p:pic>
    </p:spTree>
  </p:cSld>
  <p:clrMapOvr>
    <a:masterClrMapping/>
  </p:clrMapOvr>
  <p:transition>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0800" y="228600"/>
            <a:ext cx="3833165" cy="707886"/>
          </a:xfrm>
          <a:prstGeom prst="rect">
            <a:avLst/>
          </a:prstGeom>
          <a:noFill/>
        </p:spPr>
        <p:txBody>
          <a:bodyPr wrap="none" rtlCol="0">
            <a:spAutoFit/>
          </a:bodyPr>
          <a:lstStyle/>
          <a:p>
            <a:r>
              <a:rPr lang="ru-RU" sz="4000" b="1" dirty="0" smtClean="0"/>
              <a:t>Приём «РАФТ»</a:t>
            </a:r>
            <a:endParaRPr lang="ru-RU" sz="4000" b="1" dirty="0"/>
          </a:p>
        </p:txBody>
      </p:sp>
      <p:sp>
        <p:nvSpPr>
          <p:cNvPr id="3" name="TextBox 2"/>
          <p:cNvSpPr txBox="1"/>
          <p:nvPr/>
        </p:nvSpPr>
        <p:spPr>
          <a:xfrm>
            <a:off x="228600" y="914400"/>
            <a:ext cx="4800600" cy="3416320"/>
          </a:xfrm>
          <a:prstGeom prst="rect">
            <a:avLst/>
          </a:prstGeom>
          <a:noFill/>
        </p:spPr>
        <p:txBody>
          <a:bodyPr wrap="square" rtlCol="0">
            <a:spAutoFit/>
          </a:bodyPr>
          <a:lstStyle/>
          <a:p>
            <a:r>
              <a:rPr lang="en-US" sz="3600" b="1" dirty="0" smtClean="0"/>
              <a:t>Imagine that you are one of the Beefeaters. Tell the tourists some words about the  Tower and yourself</a:t>
            </a:r>
            <a:endParaRPr lang="ru-RU" sz="3600" b="1" dirty="0"/>
          </a:p>
        </p:txBody>
      </p:sp>
      <p:pic>
        <p:nvPicPr>
          <p:cNvPr id="4" name="Рисунок 3" descr="Searching the cellars"/>
          <p:cNvPicPr/>
          <p:nvPr/>
        </p:nvPicPr>
        <p:blipFill>
          <a:blip r:embed="rId2" cstate="screen"/>
          <a:srcRect/>
          <a:stretch>
            <a:fillRect/>
          </a:stretch>
        </p:blipFill>
        <p:spPr bwMode="auto">
          <a:xfrm>
            <a:off x="3048000" y="4114800"/>
            <a:ext cx="2895600" cy="1905000"/>
          </a:xfrm>
          <a:prstGeom prst="rect">
            <a:avLst/>
          </a:prstGeom>
          <a:noFill/>
          <a:ln w="9525">
            <a:noFill/>
            <a:miter lim="800000"/>
            <a:headEnd/>
            <a:tailEnd/>
          </a:ln>
        </p:spPr>
      </p:pic>
      <p:pic>
        <p:nvPicPr>
          <p:cNvPr id="5" name="Рисунок 4" descr="http://s39.radikal.ru/i084/0903/34/e3e144529f51.jpg"/>
          <p:cNvPicPr/>
          <p:nvPr/>
        </p:nvPicPr>
        <p:blipFill>
          <a:blip r:embed="rId3" cstate="screen"/>
          <a:srcRect/>
          <a:stretch>
            <a:fillRect/>
          </a:stretch>
        </p:blipFill>
        <p:spPr bwMode="auto">
          <a:xfrm>
            <a:off x="228600" y="4724400"/>
            <a:ext cx="2819400" cy="1981200"/>
          </a:xfrm>
          <a:prstGeom prst="rect">
            <a:avLst/>
          </a:prstGeom>
          <a:noFill/>
          <a:ln w="9525">
            <a:noFill/>
            <a:miter lim="800000"/>
            <a:headEnd/>
            <a:tailEnd/>
          </a:ln>
        </p:spPr>
      </p:pic>
      <p:pic>
        <p:nvPicPr>
          <p:cNvPr id="6" name="Рисунок 5" descr="http://www.gazeta.lv/photos/1/bifiter.jpg"/>
          <p:cNvPicPr/>
          <p:nvPr/>
        </p:nvPicPr>
        <p:blipFill>
          <a:blip r:embed="rId4" cstate="screen"/>
          <a:srcRect/>
          <a:stretch>
            <a:fillRect/>
          </a:stretch>
        </p:blipFill>
        <p:spPr bwMode="auto">
          <a:xfrm>
            <a:off x="5943600" y="1371600"/>
            <a:ext cx="3000375" cy="5238750"/>
          </a:xfrm>
          <a:prstGeom prst="rect">
            <a:avLst/>
          </a:prstGeom>
          <a:noFill/>
          <a:ln w="9525">
            <a:noFill/>
            <a:miter lim="800000"/>
            <a:headEnd/>
            <a:tailEnd/>
          </a:ln>
        </p:spPr>
      </p:pic>
    </p:spTree>
  </p:cSld>
  <p:clrMapOvr>
    <a:masterClrMapping/>
  </p:clrMapOvr>
  <p:transition>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600200"/>
            <a:ext cx="8884828" cy="2554545"/>
          </a:xfrm>
          <a:prstGeom prst="rect">
            <a:avLst/>
          </a:prstGeom>
          <a:noFill/>
        </p:spPr>
        <p:txBody>
          <a:bodyPr wrap="square" rtlCol="0">
            <a:spAutoFit/>
          </a:bodyPr>
          <a:lstStyle/>
          <a:p>
            <a:r>
              <a:rPr lang="en-US" sz="4000" dirty="0" smtClean="0"/>
              <a:t>Who wears uniforms in our country?</a:t>
            </a:r>
          </a:p>
          <a:p>
            <a:endParaRPr lang="en-US" sz="4000" dirty="0" smtClean="0"/>
          </a:p>
          <a:p>
            <a:endParaRPr lang="en-US" sz="4000" dirty="0" smtClean="0"/>
          </a:p>
          <a:p>
            <a:r>
              <a:rPr lang="en-US" sz="4000" dirty="0" smtClean="0"/>
              <a:t>Where can you see people in uniforms?</a:t>
            </a:r>
            <a:endParaRPr lang="ru-RU" sz="4000" dirty="0"/>
          </a:p>
        </p:txBody>
      </p:sp>
      <p:sp>
        <p:nvSpPr>
          <p:cNvPr id="3" name="TextBox 2"/>
          <p:cNvSpPr txBox="1"/>
          <p:nvPr/>
        </p:nvSpPr>
        <p:spPr>
          <a:xfrm>
            <a:off x="4191000" y="609600"/>
            <a:ext cx="569387" cy="1107996"/>
          </a:xfrm>
          <a:prstGeom prst="rect">
            <a:avLst/>
          </a:prstGeom>
          <a:noFill/>
        </p:spPr>
        <p:txBody>
          <a:bodyPr wrap="none" rtlCol="0">
            <a:spAutoFit/>
          </a:bodyPr>
          <a:lstStyle/>
          <a:p>
            <a:r>
              <a:rPr lang="en-US" sz="6600" b="1" dirty="0" smtClean="0"/>
              <a:t>?</a:t>
            </a:r>
            <a:endParaRPr lang="ru-RU" sz="6600" b="1" dirty="0"/>
          </a:p>
        </p:txBody>
      </p:sp>
      <p:sp>
        <p:nvSpPr>
          <p:cNvPr id="4" name="TextBox 3"/>
          <p:cNvSpPr txBox="1"/>
          <p:nvPr/>
        </p:nvSpPr>
        <p:spPr>
          <a:xfrm>
            <a:off x="4267200" y="4876800"/>
            <a:ext cx="569387" cy="1107996"/>
          </a:xfrm>
          <a:prstGeom prst="rect">
            <a:avLst/>
          </a:prstGeom>
          <a:noFill/>
        </p:spPr>
        <p:txBody>
          <a:bodyPr wrap="none" rtlCol="0">
            <a:spAutoFit/>
          </a:bodyPr>
          <a:lstStyle/>
          <a:p>
            <a:r>
              <a:rPr lang="en-US" sz="6600" b="1" dirty="0" smtClean="0"/>
              <a:t>?</a:t>
            </a:r>
            <a:endParaRPr lang="ru-RU" sz="6600" b="1" dirty="0"/>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www.profsro.ru/images/stories/daily/11_05_2010/DSCN4171.jpg"/>
          <p:cNvPicPr/>
          <p:nvPr/>
        </p:nvPicPr>
        <p:blipFill>
          <a:blip r:embed="rId2" cstate="screen"/>
          <a:srcRect/>
          <a:stretch>
            <a:fillRect/>
          </a:stretch>
        </p:blipFill>
        <p:spPr bwMode="auto">
          <a:xfrm>
            <a:off x="1828800" y="2362200"/>
            <a:ext cx="5940425" cy="4091468"/>
          </a:xfrm>
          <a:prstGeom prst="rect">
            <a:avLst/>
          </a:prstGeom>
          <a:noFill/>
          <a:ln w="9525">
            <a:noFill/>
            <a:miter lim="800000"/>
            <a:headEnd/>
            <a:tailEnd/>
          </a:ln>
        </p:spPr>
      </p:pic>
      <p:sp>
        <p:nvSpPr>
          <p:cNvPr id="6" name="TextBox 5"/>
          <p:cNvSpPr txBox="1"/>
          <p:nvPr/>
        </p:nvSpPr>
        <p:spPr>
          <a:xfrm>
            <a:off x="381000" y="381000"/>
            <a:ext cx="8458200" cy="3046988"/>
          </a:xfrm>
          <a:prstGeom prst="rect">
            <a:avLst/>
          </a:prstGeom>
          <a:noFill/>
        </p:spPr>
        <p:txBody>
          <a:bodyPr wrap="square" rtlCol="0">
            <a:spAutoFit/>
          </a:bodyPr>
          <a:lstStyle/>
          <a:p>
            <a:r>
              <a:rPr lang="en-US" sz="3200" b="1" dirty="0" smtClean="0"/>
              <a:t>The Tomb of the Unknown Soldier is located at the Kremlin Wall in the Alexander Garden  in Moscow. The changing of the guard is a beautiful and spectacular ceremony . It takes place every hour. </a:t>
            </a:r>
            <a:endParaRPr lang="ru-RU" sz="3200" b="1" dirty="0"/>
          </a:p>
        </p:txBody>
      </p:sp>
    </p:spTree>
  </p:cSld>
  <p:clrMapOvr>
    <a:masterClrMapping/>
  </p:clrMapOvr>
  <p:transition spd="med">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aradel.ru/wp-content/uploads/2011/08/inspec.jpg"/>
          <p:cNvPicPr>
            <a:picLocks noChangeAspect="1" noChangeArrowheads="1"/>
          </p:cNvPicPr>
          <p:nvPr/>
        </p:nvPicPr>
        <p:blipFill>
          <a:blip r:embed="rId2" cstate="screen"/>
          <a:srcRect/>
          <a:stretch>
            <a:fillRect/>
          </a:stretch>
        </p:blipFill>
        <p:spPr bwMode="auto">
          <a:xfrm>
            <a:off x="533400" y="381000"/>
            <a:ext cx="8153400" cy="6115050"/>
          </a:xfrm>
          <a:prstGeom prst="rect">
            <a:avLst/>
          </a:prstGeom>
          <a:noFill/>
        </p:spPr>
      </p:pic>
      <p:sp>
        <p:nvSpPr>
          <p:cNvPr id="3" name="TextBox 2"/>
          <p:cNvSpPr txBox="1"/>
          <p:nvPr/>
        </p:nvSpPr>
        <p:spPr>
          <a:xfrm>
            <a:off x="2743200" y="4114800"/>
            <a:ext cx="6172200" cy="2554545"/>
          </a:xfrm>
          <a:prstGeom prst="rect">
            <a:avLst/>
          </a:prstGeom>
          <a:noFill/>
        </p:spPr>
        <p:txBody>
          <a:bodyPr wrap="square" rtlCol="0">
            <a:spAutoFit/>
          </a:bodyPr>
          <a:lstStyle/>
          <a:p>
            <a:r>
              <a:rPr lang="en-US" sz="3200" b="1" dirty="0" smtClean="0"/>
              <a:t>Borodino field is 120 km from Moscow. Every September a traditional war  and history festival “Borodino Day” takes place there. </a:t>
            </a:r>
            <a:endParaRPr lang="ru-RU" sz="3200"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Beefeater"/>
          <p:cNvPicPr>
            <a:picLocks noGrp="1"/>
          </p:cNvPicPr>
          <p:nvPr>
            <p:ph idx="1"/>
          </p:nvPr>
        </p:nvPicPr>
        <p:blipFill>
          <a:blip r:embed="rId2" cstate="screen"/>
          <a:srcRect/>
          <a:stretch>
            <a:fillRect/>
          </a:stretch>
        </p:blipFill>
        <p:spPr bwMode="auto">
          <a:xfrm>
            <a:off x="533400" y="152400"/>
            <a:ext cx="2667000" cy="6705600"/>
          </a:xfrm>
          <a:prstGeom prst="rect">
            <a:avLst/>
          </a:prstGeom>
          <a:noFill/>
          <a:ln w="9525">
            <a:noFill/>
            <a:miter lim="800000"/>
            <a:headEnd/>
            <a:tailEnd/>
          </a:ln>
        </p:spPr>
      </p:pic>
      <p:pic>
        <p:nvPicPr>
          <p:cNvPr id="5" name="Рисунок 4" descr="Yeomen of the Guard"/>
          <p:cNvPicPr/>
          <p:nvPr/>
        </p:nvPicPr>
        <p:blipFill>
          <a:blip r:embed="rId3" cstate="screen"/>
          <a:srcRect/>
          <a:stretch>
            <a:fillRect/>
          </a:stretch>
        </p:blipFill>
        <p:spPr bwMode="auto">
          <a:xfrm>
            <a:off x="3352800" y="381000"/>
            <a:ext cx="5410200" cy="4191000"/>
          </a:xfrm>
          <a:prstGeom prst="rect">
            <a:avLst/>
          </a:prstGeom>
          <a:noFill/>
          <a:ln w="9525">
            <a:noFill/>
            <a:miter lim="800000"/>
            <a:headEnd/>
            <a:tailEnd/>
          </a:ln>
        </p:spPr>
      </p:pic>
      <p:sp>
        <p:nvSpPr>
          <p:cNvPr id="6" name="TextBox 5"/>
          <p:cNvSpPr txBox="1"/>
          <p:nvPr/>
        </p:nvSpPr>
        <p:spPr>
          <a:xfrm>
            <a:off x="3352800" y="5105400"/>
            <a:ext cx="5559279" cy="584775"/>
          </a:xfrm>
          <a:prstGeom prst="rect">
            <a:avLst/>
          </a:prstGeom>
          <a:noFill/>
        </p:spPr>
        <p:txBody>
          <a:bodyPr wrap="none" rtlCol="0">
            <a:spAutoFit/>
          </a:bodyPr>
          <a:lstStyle/>
          <a:p>
            <a:pPr algn="ctr"/>
            <a:r>
              <a:rPr lang="en-US" sz="3200" dirty="0" smtClean="0"/>
              <a:t>Yeomen Warders or Beefeaters</a:t>
            </a:r>
            <a:endParaRPr lang="ru-RU" sz="32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p:cNvPicPr>
            <a:picLocks noChangeAspect="1" noChangeArrowheads="1"/>
          </p:cNvPicPr>
          <p:nvPr/>
        </p:nvPicPr>
        <p:blipFill>
          <a:blip r:embed="rId2" cstate="screen"/>
          <a:srcRect/>
          <a:stretch>
            <a:fillRect/>
          </a:stretch>
        </p:blipFill>
        <p:spPr bwMode="auto">
          <a:xfrm>
            <a:off x="4953000" y="685800"/>
            <a:ext cx="4000500" cy="5334000"/>
          </a:xfrm>
          <a:prstGeom prst="rect">
            <a:avLst/>
          </a:prstGeom>
          <a:noFill/>
          <a:ln w="9525">
            <a:noFill/>
            <a:miter lim="800000"/>
            <a:headEnd/>
            <a:tailEnd/>
          </a:ln>
        </p:spPr>
      </p:pic>
      <p:pic>
        <p:nvPicPr>
          <p:cNvPr id="38914" name="Picture 2" descr="http://riddle.ru/album/peterhof/01/pic00013.jpg"/>
          <p:cNvPicPr>
            <a:picLocks noChangeAspect="1" noChangeArrowheads="1"/>
          </p:cNvPicPr>
          <p:nvPr/>
        </p:nvPicPr>
        <p:blipFill>
          <a:blip r:embed="rId3" cstate="screen"/>
          <a:srcRect/>
          <a:stretch>
            <a:fillRect/>
          </a:stretch>
        </p:blipFill>
        <p:spPr bwMode="auto">
          <a:xfrm>
            <a:off x="304800" y="304800"/>
            <a:ext cx="5605463" cy="4191000"/>
          </a:xfrm>
          <a:prstGeom prst="rect">
            <a:avLst/>
          </a:prstGeom>
          <a:noFill/>
        </p:spPr>
      </p:pic>
      <p:sp>
        <p:nvSpPr>
          <p:cNvPr id="4" name="TextBox 3"/>
          <p:cNvSpPr txBox="1"/>
          <p:nvPr/>
        </p:nvSpPr>
        <p:spPr>
          <a:xfrm>
            <a:off x="304800" y="4572000"/>
            <a:ext cx="8534400" cy="2492990"/>
          </a:xfrm>
          <a:prstGeom prst="rect">
            <a:avLst/>
          </a:prstGeom>
          <a:noFill/>
        </p:spPr>
        <p:txBody>
          <a:bodyPr wrap="square" rtlCol="0">
            <a:spAutoFit/>
          </a:bodyPr>
          <a:lstStyle/>
          <a:p>
            <a:r>
              <a:rPr lang="en-US" sz="2400" b="1" dirty="0" smtClean="0"/>
              <a:t>One of St. Petersburg's most </a:t>
            </a:r>
            <a:r>
              <a:rPr lang="en-US" sz="2400" b="1" dirty="0" smtClean="0">
                <a:solidFill>
                  <a:schemeClr val="bg1">
                    <a:lumMod val="95000"/>
                    <a:lumOff val="5000"/>
                  </a:schemeClr>
                </a:solidFill>
              </a:rPr>
              <a:t>famous and popular </a:t>
            </a:r>
            <a:r>
              <a:rPr lang="en-US" sz="2400" b="1" dirty="0" smtClean="0"/>
              <a:t>attractions is the palace and </a:t>
            </a:r>
            <a:r>
              <a:rPr lang="en-US" sz="2400" b="1" dirty="0" smtClean="0">
                <a:solidFill>
                  <a:schemeClr val="bg1"/>
                </a:solidFill>
              </a:rPr>
              <a:t>park at </a:t>
            </a:r>
            <a:r>
              <a:rPr lang="en-US" sz="2400" b="1" dirty="0" err="1" smtClean="0">
                <a:solidFill>
                  <a:schemeClr val="bg1"/>
                </a:solidFill>
              </a:rPr>
              <a:t>Peterhof</a:t>
            </a:r>
            <a:r>
              <a:rPr lang="en-US" sz="2400" b="1" dirty="0" smtClean="0">
                <a:solidFill>
                  <a:schemeClr val="bg1"/>
                </a:solidFill>
              </a:rPr>
              <a:t> . It is also </a:t>
            </a:r>
            <a:r>
              <a:rPr lang="en-US" sz="2400" b="1" dirty="0" smtClean="0"/>
              <a:t>called the Russian </a:t>
            </a:r>
            <a:r>
              <a:rPr lang="en-US" sz="2400" b="1" dirty="0" err="1" smtClean="0"/>
              <a:t>Versaille</a:t>
            </a:r>
            <a:r>
              <a:rPr lang="en-US" sz="2400" b="1" dirty="0" smtClean="0"/>
              <a:t>.</a:t>
            </a:r>
          </a:p>
          <a:p>
            <a:r>
              <a:rPr lang="en-US" sz="2400" b="1" dirty="0" smtClean="0"/>
              <a:t>You can see the famous system </a:t>
            </a:r>
            <a:r>
              <a:rPr lang="en-US" sz="2400" b="1" dirty="0" smtClean="0">
                <a:solidFill>
                  <a:schemeClr val="bg1"/>
                </a:solidFill>
              </a:rPr>
              <a:t>of fountains, including the </a:t>
            </a:r>
            <a:r>
              <a:rPr lang="en-US" sz="2400" b="1" dirty="0" smtClean="0"/>
              <a:t>most spectacular Grand Cascade.</a:t>
            </a:r>
            <a:endParaRPr lang="ru-RU" sz="2400" b="1" dirty="0" smtClean="0"/>
          </a:p>
          <a:p>
            <a:endParaRPr lang="en-US" b="1" dirty="0" smtClean="0"/>
          </a:p>
          <a:p>
            <a:endParaRPr lang="ru-RU" b="1" dirty="0"/>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fade">
                                      <p:cBhvr>
                                        <p:cTn id="7" dur="770" decel="100000"/>
                                        <p:tgtEl>
                                          <p:spTgt spid="38915"/>
                                        </p:tgtEl>
                                      </p:cBhvr>
                                    </p:animEffect>
                                    <p:animScale>
                                      <p:cBhvr>
                                        <p:cTn id="8" dur="770" decel="100000"/>
                                        <p:tgtEl>
                                          <p:spTgt spid="38915"/>
                                        </p:tgtEl>
                                      </p:cBhvr>
                                      <p:from x="10000" y="10000"/>
                                      <p:to x="200000" y="450000"/>
                                    </p:animScale>
                                    <p:animScale>
                                      <p:cBhvr>
                                        <p:cTn id="9" dur="1230" accel="100000" fill="hold">
                                          <p:stCondLst>
                                            <p:cond delay="770"/>
                                          </p:stCondLst>
                                        </p:cTn>
                                        <p:tgtEl>
                                          <p:spTgt spid="38915"/>
                                        </p:tgtEl>
                                      </p:cBhvr>
                                      <p:from x="200000" y="450000"/>
                                      <p:to x="100000" y="100000"/>
                                    </p:animScale>
                                    <p:set>
                                      <p:cBhvr>
                                        <p:cTn id="10" dur="770" fill="hold"/>
                                        <p:tgtEl>
                                          <p:spTgt spid="38915"/>
                                        </p:tgtEl>
                                        <p:attrNameLst>
                                          <p:attrName>ppt_x</p:attrName>
                                        </p:attrNameLst>
                                      </p:cBhvr>
                                      <p:to>
                                        <p:strVal val="(0.5)"/>
                                      </p:to>
                                    </p:set>
                                    <p:anim from="(0.5)" to="(#ppt_x)" calcmode="lin" valueType="num">
                                      <p:cBhvr>
                                        <p:cTn id="11" dur="1230" accel="100000" fill="hold">
                                          <p:stCondLst>
                                            <p:cond delay="770"/>
                                          </p:stCondLst>
                                        </p:cTn>
                                        <p:tgtEl>
                                          <p:spTgt spid="38915"/>
                                        </p:tgtEl>
                                        <p:attrNameLst>
                                          <p:attrName>ppt_x</p:attrName>
                                        </p:attrNameLst>
                                      </p:cBhvr>
                                    </p:anim>
                                    <p:set>
                                      <p:cBhvr>
                                        <p:cTn id="12" dur="770" fill="hold"/>
                                        <p:tgtEl>
                                          <p:spTgt spid="38915"/>
                                        </p:tgtEl>
                                        <p:attrNameLst>
                                          <p:attrName>ppt_y</p:attrName>
                                        </p:attrNameLst>
                                      </p:cBhvr>
                                      <p:to>
                                        <p:strVal val="(#ppt_y+0.4)"/>
                                      </p:to>
                                    </p:set>
                                    <p:anim from="(#ppt_y+0.4)" to="(#ppt_y)" calcmode="lin" valueType="num">
                                      <p:cBhvr>
                                        <p:cTn id="13" dur="1230" accel="100000" fill="hold">
                                          <p:stCondLst>
                                            <p:cond delay="770"/>
                                          </p:stCondLst>
                                        </p:cTn>
                                        <p:tgtEl>
                                          <p:spTgt spid="3891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otels.ru/Fotos/Hotels/2486/Big/07.jpg"/>
          <p:cNvPicPr>
            <a:picLocks noChangeAspect="1" noChangeArrowheads="1"/>
          </p:cNvPicPr>
          <p:nvPr/>
        </p:nvPicPr>
        <p:blipFill>
          <a:blip r:embed="rId2" cstate="screen"/>
          <a:srcRect/>
          <a:stretch>
            <a:fillRect/>
          </a:stretch>
        </p:blipFill>
        <p:spPr bwMode="auto">
          <a:xfrm>
            <a:off x="2590800" y="2590800"/>
            <a:ext cx="6376201" cy="4267200"/>
          </a:xfrm>
          <a:prstGeom prst="rect">
            <a:avLst/>
          </a:prstGeom>
          <a:noFill/>
        </p:spPr>
      </p:pic>
      <p:pic>
        <p:nvPicPr>
          <p:cNvPr id="39940" name="Picture 4" descr="http://www.turist.by/images/articls/01/ded_moroz_00.jpg"/>
          <p:cNvPicPr>
            <a:picLocks noChangeAspect="1" noChangeArrowheads="1"/>
          </p:cNvPicPr>
          <p:nvPr/>
        </p:nvPicPr>
        <p:blipFill>
          <a:blip r:embed="rId3" cstate="screen"/>
          <a:srcRect/>
          <a:stretch>
            <a:fillRect/>
          </a:stretch>
        </p:blipFill>
        <p:spPr bwMode="auto">
          <a:xfrm>
            <a:off x="228600" y="0"/>
            <a:ext cx="2466975" cy="3333750"/>
          </a:xfrm>
          <a:prstGeom prst="rect">
            <a:avLst/>
          </a:prstGeom>
          <a:noFill/>
        </p:spPr>
      </p:pic>
      <p:sp>
        <p:nvSpPr>
          <p:cNvPr id="4" name="Прямоугольник 3"/>
          <p:cNvSpPr/>
          <p:nvPr/>
        </p:nvSpPr>
        <p:spPr>
          <a:xfrm>
            <a:off x="2743200" y="228600"/>
            <a:ext cx="6096000" cy="2308324"/>
          </a:xfrm>
          <a:prstGeom prst="rect">
            <a:avLst/>
          </a:prstGeom>
        </p:spPr>
        <p:txBody>
          <a:bodyPr wrap="square">
            <a:spAutoFit/>
          </a:bodyPr>
          <a:lstStyle/>
          <a:p>
            <a:r>
              <a:rPr lang="en-US" sz="2400" b="1" dirty="0" smtClean="0"/>
              <a:t>It is the town of </a:t>
            </a:r>
            <a:r>
              <a:rPr lang="en-US" sz="2400" b="1" dirty="0" err="1" smtClean="0"/>
              <a:t>Veliky</a:t>
            </a:r>
            <a:r>
              <a:rPr lang="en-US" sz="2400" b="1" dirty="0" smtClean="0"/>
              <a:t> </a:t>
            </a:r>
            <a:r>
              <a:rPr lang="en-US" sz="2400" b="1" dirty="0" err="1" smtClean="0"/>
              <a:t>Ustyug</a:t>
            </a:r>
            <a:r>
              <a:rPr lang="en-US" sz="2400" b="1" dirty="0" smtClean="0"/>
              <a:t>. In 1998, it became home to Father Frost. Father Frost lives in his wooden palace on the bank of the </a:t>
            </a:r>
            <a:r>
              <a:rPr lang="en-US" sz="2400" b="1" dirty="0" err="1" smtClean="0"/>
              <a:t>Sukhona</a:t>
            </a:r>
            <a:r>
              <a:rPr lang="en-US" sz="2400" b="1" dirty="0" smtClean="0"/>
              <a:t> river.. You can ride a horse, sing and dance, or  take part in competitions. </a:t>
            </a:r>
            <a:endParaRPr lang="ru-RU" sz="2400" b="1"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fade">
                                      <p:cBhvr>
                                        <p:cTn id="7" dur="2000"/>
                                        <p:tgtEl>
                                          <p:spTgt spid="39940"/>
                                        </p:tgtEl>
                                      </p:cBhvr>
                                    </p:animEffect>
                                    <p:anim calcmode="lin" valueType="num">
                                      <p:cBhvr>
                                        <p:cTn id="8" dur="2000" fill="hold"/>
                                        <p:tgtEl>
                                          <p:spTgt spid="39940"/>
                                        </p:tgtEl>
                                        <p:attrNameLst>
                                          <p:attrName>style.rotation</p:attrName>
                                        </p:attrNameLst>
                                      </p:cBhvr>
                                      <p:tavLst>
                                        <p:tav tm="0">
                                          <p:val>
                                            <p:fltVal val="720"/>
                                          </p:val>
                                        </p:tav>
                                        <p:tav tm="100000">
                                          <p:val>
                                            <p:fltVal val="0"/>
                                          </p:val>
                                        </p:tav>
                                      </p:tavLst>
                                    </p:anim>
                                    <p:anim calcmode="lin" valueType="num">
                                      <p:cBhvr>
                                        <p:cTn id="9" dur="2000" fill="hold"/>
                                        <p:tgtEl>
                                          <p:spTgt spid="39940"/>
                                        </p:tgtEl>
                                        <p:attrNameLst>
                                          <p:attrName>ppt_h</p:attrName>
                                        </p:attrNameLst>
                                      </p:cBhvr>
                                      <p:tavLst>
                                        <p:tav tm="0">
                                          <p:val>
                                            <p:fltVal val="0"/>
                                          </p:val>
                                        </p:tav>
                                        <p:tav tm="100000">
                                          <p:val>
                                            <p:strVal val="#ppt_h"/>
                                          </p:val>
                                        </p:tav>
                                      </p:tavLst>
                                    </p:anim>
                                    <p:anim calcmode="lin" valueType="num">
                                      <p:cBhvr>
                                        <p:cTn id="10" dur="2000" fill="hold"/>
                                        <p:tgtEl>
                                          <p:spTgt spid="3994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i4.otzovik.com/2011/08/13/107103/img/70721271.jpg"/>
          <p:cNvPicPr>
            <a:picLocks noChangeAspect="1" noChangeArrowheads="1"/>
          </p:cNvPicPr>
          <p:nvPr/>
        </p:nvPicPr>
        <p:blipFill>
          <a:blip r:embed="rId2" cstate="screen"/>
          <a:srcRect/>
          <a:stretch>
            <a:fillRect/>
          </a:stretch>
        </p:blipFill>
        <p:spPr bwMode="auto">
          <a:xfrm>
            <a:off x="4876800" y="152400"/>
            <a:ext cx="3995057" cy="6400800"/>
          </a:xfrm>
          <a:prstGeom prst="rect">
            <a:avLst/>
          </a:prstGeom>
          <a:noFill/>
        </p:spPr>
      </p:pic>
      <p:pic>
        <p:nvPicPr>
          <p:cNvPr id="3" name="Picture 2" descr="http://www.magput.ru/pics/large/49021.jpg"/>
          <p:cNvPicPr>
            <a:picLocks noChangeAspect="1" noChangeArrowheads="1"/>
          </p:cNvPicPr>
          <p:nvPr/>
        </p:nvPicPr>
        <p:blipFill>
          <a:blip r:embed="rId3" cstate="screen"/>
          <a:srcRect/>
          <a:stretch>
            <a:fillRect/>
          </a:stretch>
        </p:blipFill>
        <p:spPr bwMode="auto">
          <a:xfrm>
            <a:off x="152400" y="228600"/>
            <a:ext cx="4648200" cy="2971800"/>
          </a:xfrm>
          <a:prstGeom prst="rect">
            <a:avLst/>
          </a:prstGeom>
          <a:noFill/>
        </p:spPr>
      </p:pic>
      <p:sp>
        <p:nvSpPr>
          <p:cNvPr id="4" name="TextBox 3"/>
          <p:cNvSpPr txBox="1"/>
          <p:nvPr/>
        </p:nvSpPr>
        <p:spPr>
          <a:xfrm>
            <a:off x="152400" y="3318570"/>
            <a:ext cx="5105400" cy="3539430"/>
          </a:xfrm>
          <a:prstGeom prst="rect">
            <a:avLst/>
          </a:prstGeom>
          <a:noFill/>
        </p:spPr>
        <p:txBody>
          <a:bodyPr wrap="square" rtlCol="0">
            <a:spAutoFit/>
          </a:bodyPr>
          <a:lstStyle/>
          <a:p>
            <a:r>
              <a:rPr lang="en-US" sz="2800" b="1" dirty="0" smtClean="0"/>
              <a:t>Red Square is the heart of Moscow. Different events   are held there. Millions of tourists visit it  to enjoy its beauty and to  get acquainted with the history of Russia. Red Square is rich in symbols of Russia's past.</a:t>
            </a:r>
            <a:endParaRPr lang="ru-RU" sz="2800" b="1" dirty="0"/>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2.5"/>
                                          </p:val>
                                        </p:tav>
                                        <p:tav tm="100000">
                                          <p:val>
                                            <p:strVal val="#ppt_w"/>
                                          </p:val>
                                        </p:tav>
                                      </p:tavLst>
                                    </p:anim>
                                    <p:anim calcmode="lin" valueType="num">
                                      <p:cBhvr>
                                        <p:cTn id="8" dur="1000" fill="hold"/>
                                        <p:tgtEl>
                                          <p:spTgt spid="4"/>
                                        </p:tgtEl>
                                        <p:attrNameLst>
                                          <p:attrName>ppt_h</p:attrName>
                                        </p:attrNameLst>
                                      </p:cBhvr>
                                      <p:tavLst>
                                        <p:tav tm="0">
                                          <p:val>
                                            <p:strVal val="#ppt_h*0.01"/>
                                          </p:val>
                                        </p:tav>
                                        <p:tav tm="100000">
                                          <p:val>
                                            <p:strVal val="#ppt_h"/>
                                          </p:val>
                                        </p:tav>
                                      </p:tavLst>
                                    </p:anim>
                                    <p:anim calcmode="lin" valueType="num">
                                      <p:cBhvr>
                                        <p:cTn id="9" dur="1000" fill="hold"/>
                                        <p:tgtEl>
                                          <p:spTgt spid="4"/>
                                        </p:tgtEl>
                                        <p:attrNameLst>
                                          <p:attrName>ppt_x</p:attrName>
                                        </p:attrNameLst>
                                      </p:cBhvr>
                                      <p:tavLst>
                                        <p:tav tm="0">
                                          <p:val>
                                            <p:strVal val="#ppt_x"/>
                                          </p:val>
                                        </p:tav>
                                        <p:tav tm="100000">
                                          <p:val>
                                            <p:strVal val="#ppt_x"/>
                                          </p:val>
                                        </p:tav>
                                      </p:tavLst>
                                    </p:anim>
                                    <p:anim calcmode="lin" valueType="num">
                                      <p:cBhvr>
                                        <p:cTn id="10" dur="1000" fill="hold"/>
                                        <p:tgtEl>
                                          <p:spTgt spid="4"/>
                                        </p:tgtEl>
                                        <p:attrNameLst>
                                          <p:attrName>ppt_y</p:attrName>
                                        </p:attrNameLst>
                                      </p:cBhvr>
                                      <p:tavLst>
                                        <p:tav tm="0">
                                          <p:val>
                                            <p:strVal val="#ppt_h+1"/>
                                          </p:val>
                                        </p:tav>
                                        <p:tav tm="100000">
                                          <p:val>
                                            <p:strVal val="#ppt_y"/>
                                          </p:val>
                                        </p:tav>
                                      </p:tavLst>
                                    </p:anim>
                                    <p:animEffect transition="in" filter="fade">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76600" y="381000"/>
            <a:ext cx="5486400" cy="4524315"/>
          </a:xfrm>
          <a:prstGeom prst="rect">
            <a:avLst/>
          </a:prstGeom>
        </p:spPr>
        <p:txBody>
          <a:bodyPr wrap="square">
            <a:spAutoFit/>
          </a:bodyPr>
          <a:lstStyle/>
          <a:p>
            <a:r>
              <a:rPr lang="en-US" sz="3600" b="1" dirty="0" err="1" smtClean="0"/>
              <a:t>Ethnomir</a:t>
            </a:r>
            <a:r>
              <a:rPr lang="en-US" sz="3600" b="1" dirty="0" smtClean="0"/>
              <a:t> is a great live park. It is located in Kaluga Region. You can see different cultures there, wear national costumes,  learn handicrafts of different countries</a:t>
            </a:r>
            <a:endParaRPr lang="ru-RU" sz="3600" dirty="0"/>
          </a:p>
        </p:txBody>
      </p:sp>
      <p:pic>
        <p:nvPicPr>
          <p:cNvPr id="1026" name="Picture 2" descr="Что такое Этномир?"/>
          <p:cNvPicPr>
            <a:picLocks noChangeAspect="1" noChangeArrowheads="1"/>
          </p:cNvPicPr>
          <p:nvPr/>
        </p:nvPicPr>
        <p:blipFill>
          <a:blip r:embed="rId2" cstate="screen"/>
          <a:srcRect/>
          <a:stretch>
            <a:fillRect/>
          </a:stretch>
        </p:blipFill>
        <p:spPr bwMode="auto">
          <a:xfrm>
            <a:off x="2590800" y="4343400"/>
            <a:ext cx="6172200" cy="2308836"/>
          </a:xfrm>
          <a:prstGeom prst="rect">
            <a:avLst/>
          </a:prstGeom>
          <a:noFill/>
        </p:spPr>
      </p:pic>
      <p:pic>
        <p:nvPicPr>
          <p:cNvPr id="4" name="Picture 2" descr="http://gonzoblog.ru/image.axd?picture=2011%2f6%2fborovsk-kaluga_0526.jpg"/>
          <p:cNvPicPr>
            <a:picLocks noChangeAspect="1" noChangeArrowheads="1"/>
          </p:cNvPicPr>
          <p:nvPr/>
        </p:nvPicPr>
        <p:blipFill>
          <a:blip r:embed="rId3" cstate="screen"/>
          <a:srcRect/>
          <a:stretch>
            <a:fillRect/>
          </a:stretch>
        </p:blipFill>
        <p:spPr bwMode="auto">
          <a:xfrm>
            <a:off x="457200" y="457200"/>
            <a:ext cx="2462605" cy="3124200"/>
          </a:xfrm>
          <a:prstGeom prst="rect">
            <a:avLst/>
          </a:prstGeom>
          <a:noFill/>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381000"/>
            <a:ext cx="6577034" cy="887413"/>
          </a:xfrm>
        </p:spPr>
        <p:txBody>
          <a:bodyPr/>
          <a:lstStyle/>
          <a:p>
            <a:pPr algn="ctr">
              <a:defRPr/>
            </a:pPr>
            <a:r>
              <a:rPr lang="en-US" sz="4400" dirty="0" smtClean="0">
                <a:latin typeface="Trebuchet MS" pitchFamily="34" charset="0"/>
              </a:rPr>
              <a:t> C</a:t>
            </a:r>
            <a:r>
              <a:rPr lang="ru-RU" sz="4400" dirty="0" err="1" smtClean="0">
                <a:latin typeface="Trebuchet MS" pitchFamily="34" charset="0"/>
              </a:rPr>
              <a:t>inquain</a:t>
            </a:r>
            <a:r>
              <a:rPr lang="ru-RU" sz="4400" dirty="0" smtClean="0">
                <a:latin typeface="Trebuchet MS" pitchFamily="34" charset="0"/>
              </a:rPr>
              <a:t>/ </a:t>
            </a:r>
            <a:r>
              <a:rPr lang="ru-RU" sz="4400" dirty="0" err="1" smtClean="0">
                <a:latin typeface="Trebuchet MS" pitchFamily="34" charset="0"/>
              </a:rPr>
              <a:t>Синквейн</a:t>
            </a:r>
            <a:r>
              <a:rPr lang="en-US" sz="4400" dirty="0" smtClean="0">
                <a:latin typeface="Trebuchet MS" pitchFamily="34" charset="0"/>
              </a:rPr>
              <a:t> </a:t>
            </a:r>
            <a:endParaRPr lang="ru-RU" dirty="0" smtClean="0">
              <a:solidFill>
                <a:schemeClr val="tx1"/>
              </a:solidFill>
            </a:endParaRPr>
          </a:p>
        </p:txBody>
      </p:sp>
      <p:sp>
        <p:nvSpPr>
          <p:cNvPr id="562179" name="Rectangle 3"/>
          <p:cNvSpPr>
            <a:spLocks noGrp="1" noChangeArrowheads="1"/>
          </p:cNvSpPr>
          <p:nvPr>
            <p:ph type="body" idx="1"/>
          </p:nvPr>
        </p:nvSpPr>
        <p:spPr>
          <a:xfrm>
            <a:off x="609600" y="1371600"/>
            <a:ext cx="7858125" cy="4757737"/>
          </a:xfrm>
        </p:spPr>
        <p:txBody>
          <a:bodyPr/>
          <a:lstStyle/>
          <a:p>
            <a:pPr eaLnBrk="1" hangingPunct="1">
              <a:lnSpc>
                <a:spcPct val="90000"/>
              </a:lnSpc>
            </a:pPr>
            <a:r>
              <a:rPr lang="ru-RU" sz="2800" b="1" dirty="0" smtClean="0"/>
              <a:t>В первой строчке</a:t>
            </a:r>
            <a:r>
              <a:rPr lang="ru-RU" sz="2800" dirty="0" smtClean="0"/>
              <a:t> тема называется одним словом (обычно </a:t>
            </a:r>
            <a:r>
              <a:rPr lang="ru-RU" sz="2800" u="sng" dirty="0" smtClean="0"/>
              <a:t>существительным</a:t>
            </a:r>
            <a:r>
              <a:rPr lang="ru-RU" sz="2800" dirty="0" smtClean="0"/>
              <a:t>)</a:t>
            </a:r>
          </a:p>
          <a:p>
            <a:pPr eaLnBrk="1" hangingPunct="1">
              <a:lnSpc>
                <a:spcPct val="90000"/>
              </a:lnSpc>
            </a:pPr>
            <a:r>
              <a:rPr lang="ru-RU" sz="2800" b="1" dirty="0" smtClean="0"/>
              <a:t>Вторая строчка</a:t>
            </a:r>
            <a:r>
              <a:rPr lang="ru-RU" sz="2400" dirty="0" smtClean="0"/>
              <a:t> </a:t>
            </a:r>
            <a:r>
              <a:rPr lang="ru-RU" sz="2800" dirty="0" smtClean="0"/>
              <a:t>– это описание темы в двух словах (</a:t>
            </a:r>
            <a:r>
              <a:rPr lang="ru-RU" sz="2800" u="sng" dirty="0" smtClean="0"/>
              <a:t>двумя прилагательными</a:t>
            </a:r>
            <a:r>
              <a:rPr lang="ru-RU" sz="2800" dirty="0" smtClean="0"/>
              <a:t>)</a:t>
            </a:r>
          </a:p>
          <a:p>
            <a:pPr eaLnBrk="1" hangingPunct="1">
              <a:lnSpc>
                <a:spcPct val="90000"/>
              </a:lnSpc>
            </a:pPr>
            <a:r>
              <a:rPr lang="ru-RU" sz="2800" b="1" dirty="0" smtClean="0"/>
              <a:t>Третья строчка</a:t>
            </a:r>
            <a:r>
              <a:rPr lang="ru-RU" sz="2400" dirty="0" smtClean="0"/>
              <a:t> </a:t>
            </a:r>
            <a:r>
              <a:rPr lang="ru-RU" sz="2800" dirty="0" smtClean="0"/>
              <a:t>– это описание действия в рамках этой темы </a:t>
            </a:r>
            <a:r>
              <a:rPr lang="ru-RU" sz="2800" u="sng" dirty="0" smtClean="0"/>
              <a:t>тремя словами</a:t>
            </a:r>
          </a:p>
          <a:p>
            <a:pPr eaLnBrk="1" hangingPunct="1">
              <a:lnSpc>
                <a:spcPct val="90000"/>
              </a:lnSpc>
            </a:pPr>
            <a:r>
              <a:rPr lang="ru-RU" sz="2800" b="1" dirty="0" smtClean="0"/>
              <a:t>Четвертая строчка</a:t>
            </a:r>
            <a:r>
              <a:rPr lang="ru-RU" sz="2400" dirty="0" smtClean="0"/>
              <a:t> </a:t>
            </a:r>
            <a:r>
              <a:rPr lang="ru-RU" sz="2800" dirty="0" smtClean="0"/>
              <a:t>– это фраза из </a:t>
            </a:r>
            <a:r>
              <a:rPr lang="ru-RU" sz="2800" u="sng" dirty="0" smtClean="0"/>
              <a:t>четырех слов, показывающая отношение к теме</a:t>
            </a:r>
          </a:p>
          <a:p>
            <a:pPr eaLnBrk="1" hangingPunct="1">
              <a:lnSpc>
                <a:spcPct val="90000"/>
              </a:lnSpc>
            </a:pPr>
            <a:r>
              <a:rPr lang="ru-RU" sz="2800" b="1" dirty="0" smtClean="0"/>
              <a:t>Последняя строка</a:t>
            </a:r>
            <a:r>
              <a:rPr lang="ru-RU" dirty="0" smtClean="0"/>
              <a:t> </a:t>
            </a:r>
            <a:r>
              <a:rPr lang="ru-RU" sz="2800" dirty="0" smtClean="0"/>
              <a:t>– это синоним из одного слова, который повторяет </a:t>
            </a:r>
            <a:r>
              <a:rPr lang="ru-RU" sz="2800" u="sng" dirty="0" smtClean="0"/>
              <a:t>суть темы</a:t>
            </a:r>
            <a:r>
              <a:rPr lang="ru-RU" dirty="0" smtClean="0"/>
              <a:t>.</a:t>
            </a: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562179">
                                            <p:txEl>
                                              <p:pRg st="0" end="0"/>
                                            </p:txEl>
                                          </p:spTgt>
                                        </p:tgtEl>
                                        <p:attrNameLst>
                                          <p:attrName>style.visibility</p:attrName>
                                        </p:attrNameLst>
                                      </p:cBhvr>
                                      <p:to>
                                        <p:strVal val="visible"/>
                                      </p:to>
                                    </p:set>
                                    <p:anim calcmode="discrete" valueType="clr">
                                      <p:cBhvr override="childStyle">
                                        <p:cTn id="7" dur="80"/>
                                        <p:tgtEl>
                                          <p:spTgt spid="56217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62179">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62179">
                                            <p:txEl>
                                              <p:pRg st="0" end="0"/>
                                            </p:txEl>
                                          </p:spTgt>
                                        </p:tgtEl>
                                        <p:attrNameLst>
                                          <p:attrName>fill.type</p:attrName>
                                        </p:attrNameLst>
                                      </p:cBhvr>
                                      <p:to>
                                        <p:strVal val="solid"/>
                                      </p:to>
                                    </p:set>
                                  </p:childTnLst>
                                </p:cTn>
                              </p:par>
                            </p:childTnLst>
                          </p:cTn>
                        </p:par>
                        <p:par>
                          <p:cTn id="10" fill="hold">
                            <p:stCondLst>
                              <p:cond delay="252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562179">
                                            <p:txEl>
                                              <p:pRg st="1" end="1"/>
                                            </p:txEl>
                                          </p:spTgt>
                                        </p:tgtEl>
                                        <p:attrNameLst>
                                          <p:attrName>style.visibility</p:attrName>
                                        </p:attrNameLst>
                                      </p:cBhvr>
                                      <p:to>
                                        <p:strVal val="visible"/>
                                      </p:to>
                                    </p:set>
                                    <p:anim calcmode="discrete" valueType="clr">
                                      <p:cBhvr override="childStyle">
                                        <p:cTn id="13" dur="80"/>
                                        <p:tgtEl>
                                          <p:spTgt spid="56217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562179">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562179">
                                            <p:txEl>
                                              <p:pRg st="1" end="1"/>
                                            </p:txEl>
                                          </p:spTgt>
                                        </p:tgtEl>
                                        <p:attrNameLst>
                                          <p:attrName>fill.type</p:attrName>
                                        </p:attrNameLst>
                                      </p:cBhvr>
                                      <p:to>
                                        <p:strVal val="solid"/>
                                      </p:to>
                                    </p:set>
                                  </p:childTnLst>
                                </p:cTn>
                              </p:par>
                            </p:childTnLst>
                          </p:cTn>
                        </p:par>
                        <p:par>
                          <p:cTn id="16" fill="hold">
                            <p:stCondLst>
                              <p:cond delay="5040"/>
                            </p:stCondLst>
                            <p:childTnLst>
                              <p:par>
                                <p:cTn id="17" presetID="27" presetClass="entr" presetSubtype="0" fill="hold" grpId="0" nodeType="afterEffect">
                                  <p:stCondLst>
                                    <p:cond delay="0"/>
                                  </p:stCondLst>
                                  <p:iterate type="lt">
                                    <p:tmPct val="50000"/>
                                  </p:iterate>
                                  <p:childTnLst>
                                    <p:set>
                                      <p:cBhvr>
                                        <p:cTn id="18" dur="1" fill="hold">
                                          <p:stCondLst>
                                            <p:cond delay="0"/>
                                          </p:stCondLst>
                                        </p:cTn>
                                        <p:tgtEl>
                                          <p:spTgt spid="562179">
                                            <p:txEl>
                                              <p:pRg st="2" end="2"/>
                                            </p:txEl>
                                          </p:spTgt>
                                        </p:tgtEl>
                                        <p:attrNameLst>
                                          <p:attrName>style.visibility</p:attrName>
                                        </p:attrNameLst>
                                      </p:cBhvr>
                                      <p:to>
                                        <p:strVal val="visible"/>
                                      </p:to>
                                    </p:set>
                                    <p:anim calcmode="discrete" valueType="clr">
                                      <p:cBhvr override="childStyle">
                                        <p:cTn id="19" dur="80"/>
                                        <p:tgtEl>
                                          <p:spTgt spid="56217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562179">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562179">
                                            <p:txEl>
                                              <p:pRg st="2" end="2"/>
                                            </p:txEl>
                                          </p:spTgt>
                                        </p:tgtEl>
                                        <p:attrNameLst>
                                          <p:attrName>fill.type</p:attrName>
                                        </p:attrNameLst>
                                      </p:cBhvr>
                                      <p:to>
                                        <p:strVal val="solid"/>
                                      </p:to>
                                    </p:set>
                                  </p:childTnLst>
                                </p:cTn>
                              </p:par>
                            </p:childTnLst>
                          </p:cTn>
                        </p:par>
                        <p:par>
                          <p:cTn id="22" fill="hold">
                            <p:stCondLst>
                              <p:cond delay="748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562179">
                                            <p:txEl>
                                              <p:pRg st="3" end="3"/>
                                            </p:txEl>
                                          </p:spTgt>
                                        </p:tgtEl>
                                        <p:attrNameLst>
                                          <p:attrName>style.visibility</p:attrName>
                                        </p:attrNameLst>
                                      </p:cBhvr>
                                      <p:to>
                                        <p:strVal val="visible"/>
                                      </p:to>
                                    </p:set>
                                    <p:anim calcmode="discrete" valueType="clr">
                                      <p:cBhvr override="childStyle">
                                        <p:cTn id="25" dur="80"/>
                                        <p:tgtEl>
                                          <p:spTgt spid="56217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562179">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562179">
                                            <p:txEl>
                                              <p:pRg st="3" end="3"/>
                                            </p:txEl>
                                          </p:spTgt>
                                        </p:tgtEl>
                                        <p:attrNameLst>
                                          <p:attrName>fill.type</p:attrName>
                                        </p:attrNameLst>
                                      </p:cBhvr>
                                      <p:to>
                                        <p:strVal val="solid"/>
                                      </p:to>
                                    </p:set>
                                  </p:childTnLst>
                                </p:cTn>
                              </p:par>
                            </p:childTnLst>
                          </p:cTn>
                        </p:par>
                        <p:par>
                          <p:cTn id="28" fill="hold">
                            <p:stCondLst>
                              <p:cond delay="1012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562179">
                                            <p:txEl>
                                              <p:pRg st="4" end="4"/>
                                            </p:txEl>
                                          </p:spTgt>
                                        </p:tgtEl>
                                        <p:attrNameLst>
                                          <p:attrName>style.visibility</p:attrName>
                                        </p:attrNameLst>
                                      </p:cBhvr>
                                      <p:to>
                                        <p:strVal val="visible"/>
                                      </p:to>
                                    </p:set>
                                    <p:anim calcmode="discrete" valueType="clr">
                                      <p:cBhvr override="childStyle">
                                        <p:cTn id="31" dur="80"/>
                                        <p:tgtEl>
                                          <p:spTgt spid="562179">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562179">
                                            <p:txEl>
                                              <p:pRg st="4" end="4"/>
                                            </p:txEl>
                                          </p:spTgt>
                                        </p:tgtEl>
                                        <p:attrNameLst>
                                          <p:attrName>fillcolor</p:attrName>
                                        </p:attrNameLst>
                                      </p:cBhvr>
                                      <p:tavLst>
                                        <p:tav tm="0">
                                          <p:val>
                                            <p:clrVal>
                                              <a:schemeClr val="accent2"/>
                                            </p:clrVal>
                                          </p:val>
                                        </p:tav>
                                        <p:tav tm="50000">
                                          <p:val>
                                            <p:clrVal>
                                              <a:schemeClr val="hlink"/>
                                            </p:clrVal>
                                          </p:val>
                                        </p:tav>
                                      </p:tavLst>
                                    </p:anim>
                                    <p:set>
                                      <p:cBhvr>
                                        <p:cTn id="33" dur="80"/>
                                        <p:tgtEl>
                                          <p:spTgt spid="562179">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7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534400" cy="5755422"/>
          </a:xfrm>
          <a:prstGeom prst="rect">
            <a:avLst/>
          </a:prstGeom>
          <a:noFill/>
        </p:spPr>
        <p:txBody>
          <a:bodyPr wrap="square" rtlCol="0">
            <a:spAutoFit/>
          </a:bodyPr>
          <a:lstStyle/>
          <a:p>
            <a:pPr algn="ctr"/>
            <a:r>
              <a:rPr lang="en-US" sz="3200" b="1" dirty="0" err="1" smtClean="0"/>
              <a:t>Hometask</a:t>
            </a:r>
            <a:r>
              <a:rPr lang="en-US" sz="3200" b="1" dirty="0" smtClean="0"/>
              <a:t>:</a:t>
            </a:r>
          </a:p>
          <a:p>
            <a:r>
              <a:rPr lang="en-US" sz="2800" b="1" u="sng" dirty="0" smtClean="0"/>
              <a:t>Vocabulary words p.31 </a:t>
            </a:r>
            <a:r>
              <a:rPr lang="ru-RU" sz="2800" b="1" u="sng" dirty="0" smtClean="0"/>
              <a:t>– выучить словарные слова</a:t>
            </a:r>
          </a:p>
          <a:p>
            <a:endParaRPr lang="en-US" sz="2800" b="1" u="sng" dirty="0" smtClean="0"/>
          </a:p>
          <a:p>
            <a:r>
              <a:rPr lang="en-US" sz="2800" dirty="0" smtClean="0"/>
              <a:t>ex.6, p. 31</a:t>
            </a:r>
            <a:r>
              <a:rPr lang="ru-RU" sz="2800" dirty="0" smtClean="0"/>
              <a:t>  </a:t>
            </a:r>
            <a:endParaRPr lang="en-US" sz="2800" dirty="0" smtClean="0"/>
          </a:p>
          <a:p>
            <a:r>
              <a:rPr lang="en-US" sz="2800" dirty="0" smtClean="0"/>
              <a:t>Or</a:t>
            </a:r>
            <a:r>
              <a:rPr lang="ru-RU" sz="2800" dirty="0" smtClean="0"/>
              <a:t>/ или</a:t>
            </a:r>
            <a:endParaRPr lang="en-US" sz="2800" dirty="0" smtClean="0"/>
          </a:p>
          <a:p>
            <a:r>
              <a:rPr lang="en-US" sz="2800" dirty="0" smtClean="0"/>
              <a:t>A poster about people  who wear  special uniforms</a:t>
            </a:r>
            <a:r>
              <a:rPr lang="ru-RU" sz="2800" dirty="0" smtClean="0"/>
              <a:t>- рисунок о людях в форме</a:t>
            </a:r>
            <a:endParaRPr lang="en-US" sz="2800" dirty="0" smtClean="0"/>
          </a:p>
          <a:p>
            <a:r>
              <a:rPr lang="en-US" sz="2800" dirty="0" smtClean="0"/>
              <a:t>Or</a:t>
            </a:r>
            <a:r>
              <a:rPr lang="ru-RU" sz="2800" dirty="0" smtClean="0"/>
              <a:t>/ или</a:t>
            </a:r>
            <a:endParaRPr lang="en-US" sz="2800" dirty="0" smtClean="0"/>
          </a:p>
          <a:p>
            <a:r>
              <a:rPr lang="en-US" sz="2800" dirty="0" smtClean="0"/>
              <a:t>A presentation about people  who wear  special uniforms</a:t>
            </a:r>
            <a:r>
              <a:rPr lang="ru-RU" sz="2800" dirty="0" smtClean="0"/>
              <a:t> – презентация о людях в форме</a:t>
            </a:r>
            <a:endParaRPr lang="en-US" sz="2800" dirty="0" smtClean="0"/>
          </a:p>
          <a:p>
            <a:r>
              <a:rPr lang="en-US" sz="2800" dirty="0" smtClean="0"/>
              <a:t>Or</a:t>
            </a:r>
            <a:r>
              <a:rPr lang="ru-RU" sz="2800" dirty="0" smtClean="0"/>
              <a:t>/ или</a:t>
            </a:r>
            <a:endParaRPr lang="en-US" sz="2800" dirty="0" smtClean="0"/>
          </a:p>
          <a:p>
            <a:r>
              <a:rPr lang="en-US" sz="2800" dirty="0" smtClean="0"/>
              <a:t>The retelling of the text  p.31</a:t>
            </a:r>
            <a:r>
              <a:rPr lang="ru-RU" sz="2800" dirty="0" smtClean="0"/>
              <a:t> – пересказ текста</a:t>
            </a:r>
            <a:endParaRPr lang="ru-RU" sz="2800" dirty="0"/>
          </a:p>
        </p:txBody>
      </p:sp>
    </p:spTree>
  </p:cSld>
  <p:clrMapOvr>
    <a:masterClrMapping/>
  </p:clrMapOvr>
  <p:transition>
    <p:wipe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905000"/>
            <a:ext cx="8207503" cy="2585323"/>
          </a:xfrm>
          <a:prstGeom prst="rect">
            <a:avLst/>
          </a:prstGeom>
          <a:noFill/>
        </p:spPr>
        <p:txBody>
          <a:bodyPr wrap="none" rtlCol="0">
            <a:spAutoFit/>
          </a:bodyPr>
          <a:lstStyle/>
          <a:p>
            <a:r>
              <a:rPr lang="en-US" sz="5400" dirty="0" smtClean="0"/>
              <a:t>Thank you for your work !!!</a:t>
            </a:r>
          </a:p>
          <a:p>
            <a:pPr algn="ctr"/>
            <a:endParaRPr lang="en-US" sz="5400" dirty="0" smtClean="0"/>
          </a:p>
          <a:p>
            <a:pPr algn="ctr"/>
            <a:r>
              <a:rPr lang="en-US" sz="5400" dirty="0" smtClean="0"/>
              <a:t>Good luck!</a:t>
            </a:r>
            <a:endParaRPr lang="ru-RU" sz="5400" dirty="0"/>
          </a:p>
        </p:txBody>
      </p:sp>
      <p:pic>
        <p:nvPicPr>
          <p:cNvPr id="3" name="Рисунок 2" descr="http://www.3d-turizm.ru/images/foto_dnya/voroni_na_stene_tauera.jpg"/>
          <p:cNvPicPr/>
          <p:nvPr/>
        </p:nvPicPr>
        <p:blipFill>
          <a:blip r:embed="rId2" cstate="screen"/>
          <a:srcRect/>
          <a:stretch>
            <a:fillRect/>
          </a:stretch>
        </p:blipFill>
        <p:spPr bwMode="auto">
          <a:xfrm>
            <a:off x="3429000" y="4572000"/>
            <a:ext cx="25146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33400" y="1752600"/>
            <a:ext cx="8229600" cy="1066800"/>
          </a:xfrm>
        </p:spPr>
        <p:txBody>
          <a:bodyPr>
            <a:noAutofit/>
          </a:bodyPr>
          <a:lstStyle/>
          <a:p>
            <a:r>
              <a:rPr lang="en-US" sz="4000" b="1" dirty="0" smtClean="0"/>
              <a:t>Work in pairs and make 3 questions about Beefeaters.</a:t>
            </a:r>
          </a:p>
        </p:txBody>
      </p:sp>
      <p:sp>
        <p:nvSpPr>
          <p:cNvPr id="3" name="Заголовок 2"/>
          <p:cNvSpPr>
            <a:spLocks noGrp="1"/>
          </p:cNvSpPr>
          <p:nvPr>
            <p:ph type="title"/>
          </p:nvPr>
        </p:nvSpPr>
        <p:spPr>
          <a:xfrm>
            <a:off x="457200" y="152400"/>
            <a:ext cx="8229600" cy="1524000"/>
          </a:xfrm>
        </p:spPr>
        <p:txBody>
          <a:bodyPr>
            <a:noAutofit/>
          </a:bodyPr>
          <a:lstStyle/>
          <a:p>
            <a:r>
              <a:rPr lang="en-US" sz="4400" b="1" dirty="0" smtClean="0"/>
              <a:t>What would you like to know about Beefeaters?</a:t>
            </a:r>
            <a:endParaRPr lang="ru-RU" sz="4400" b="1" dirty="0"/>
          </a:p>
        </p:txBody>
      </p:sp>
      <p:sp>
        <p:nvSpPr>
          <p:cNvPr id="4" name="TextBox 3"/>
          <p:cNvSpPr txBox="1"/>
          <p:nvPr/>
        </p:nvSpPr>
        <p:spPr>
          <a:xfrm>
            <a:off x="762000" y="4419600"/>
            <a:ext cx="7039748" cy="1323439"/>
          </a:xfrm>
          <a:prstGeom prst="rect">
            <a:avLst/>
          </a:prstGeom>
          <a:noFill/>
        </p:spPr>
        <p:txBody>
          <a:bodyPr wrap="none" rtlCol="0">
            <a:spAutoFit/>
          </a:bodyPr>
          <a:lstStyle/>
          <a:p>
            <a:r>
              <a:rPr lang="en-US" sz="4000" b="1" dirty="0" smtClean="0"/>
              <a:t>Read your questions in turn.</a:t>
            </a:r>
          </a:p>
          <a:p>
            <a:r>
              <a:rPr lang="en-US" sz="4000" b="1" dirty="0" smtClean="0"/>
              <a:t> Don’t repeat them.</a:t>
            </a:r>
            <a:endParaRPr lang="ru-RU" sz="4000" b="1" dirty="0"/>
          </a:p>
        </p:txBody>
      </p:sp>
      <p:sp>
        <p:nvSpPr>
          <p:cNvPr id="5" name="Прямоугольник 4"/>
          <p:cNvSpPr/>
          <p:nvPr/>
        </p:nvSpPr>
        <p:spPr>
          <a:xfrm>
            <a:off x="2286000" y="2895601"/>
            <a:ext cx="914400" cy="2292935"/>
          </a:xfrm>
          <a:prstGeom prst="rect">
            <a:avLst/>
          </a:prstGeom>
        </p:spPr>
        <p:txBody>
          <a:bodyPr wrap="square">
            <a:spAutoFit/>
          </a:bodyPr>
          <a:lstStyle/>
          <a:p>
            <a:pPr marL="274320" lvl="8" indent="-274320">
              <a:spcBef>
                <a:spcPts val="600"/>
              </a:spcBef>
              <a:buClr>
                <a:schemeClr val="accent2"/>
              </a:buClr>
              <a:buFont typeface="Wingdings 2"/>
              <a:buChar char=""/>
            </a:pPr>
            <a:r>
              <a:rPr lang="en-US" sz="2900" b="1" dirty="0" smtClean="0"/>
              <a:t>?</a:t>
            </a:r>
            <a:endParaRPr lang="ru-RU" sz="2900" b="1" dirty="0" smtClean="0"/>
          </a:p>
          <a:p>
            <a:pPr marL="274320" lvl="8" indent="-274320">
              <a:spcBef>
                <a:spcPts val="600"/>
              </a:spcBef>
              <a:buClr>
                <a:schemeClr val="accent2"/>
              </a:buClr>
              <a:buFont typeface="Wingdings 2"/>
              <a:buChar char=""/>
            </a:pPr>
            <a:r>
              <a:rPr lang="en-US" sz="2900" b="1" dirty="0" smtClean="0"/>
              <a:t>?</a:t>
            </a:r>
            <a:endParaRPr lang="ru-RU" sz="2900" b="1" dirty="0" smtClean="0"/>
          </a:p>
          <a:p>
            <a:endParaRPr lang="en-US" sz="4000" b="1" dirty="0" smtClean="0"/>
          </a:p>
          <a:p>
            <a:endParaRPr lang="en-US" sz="40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84" name="Group 32"/>
          <p:cNvGraphicFramePr>
            <a:graphicFrameLocks noGrp="1"/>
          </p:cNvGraphicFramePr>
          <p:nvPr/>
        </p:nvGraphicFramePr>
        <p:xfrm>
          <a:off x="304800" y="1066800"/>
          <a:ext cx="8391525" cy="5379720"/>
        </p:xfrm>
        <a:graphic>
          <a:graphicData uri="http://schemas.openxmlformats.org/drawingml/2006/table">
            <a:tbl>
              <a:tblPr/>
              <a:tblGrid>
                <a:gridCol w="3661756"/>
                <a:gridCol w="4729769"/>
              </a:tblGrid>
              <a:tr h="120579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2"/>
                          </a:solidFill>
                          <a:effectLst/>
                          <a:latin typeface="Times New Roman" pitchFamily="18" charset="0"/>
                          <a:cs typeface="Times New Roman" pitchFamily="18" charset="0"/>
                        </a:rPr>
                        <a:t>“Thin” questions</a:t>
                      </a:r>
                      <a:endParaRPr kumimoji="0" lang="en-US" sz="3600" b="1" i="0" u="none" strike="noStrike" cap="none" normalizeH="0" baseline="0" dirty="0" smtClean="0">
                        <a:ln>
                          <a:noFill/>
                        </a:ln>
                        <a:solidFill>
                          <a:schemeClr val="tx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2"/>
                          </a:solidFill>
                          <a:effectLst/>
                          <a:latin typeface="Times New Roman" pitchFamily="18" charset="0"/>
                          <a:cs typeface="Times New Roman" pitchFamily="18" charset="0"/>
                        </a:rPr>
                        <a:t>“Thick” questions</a:t>
                      </a:r>
                      <a:endParaRPr kumimoji="0" lang="en-US" sz="3600" b="1" i="0" u="none" strike="noStrike" cap="none" normalizeH="0" baseline="0" dirty="0" smtClean="0">
                        <a:ln>
                          <a:noFill/>
                        </a:ln>
                        <a:solidFill>
                          <a:schemeClr val="tx2"/>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739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Who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What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When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Where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Was it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What was the name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Do you agree that … ? etc.</a:t>
                      </a:r>
                      <a:endParaRPr kumimoji="0" lang="en-US" sz="24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Why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Explain why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Why do you think that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Was his/her choice right or wrong to your mind?</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What is the most important idea of the story?</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What is the difference between … ? </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cs typeface="Times New Roman" pitchFamily="18" charset="0"/>
                        </a:rPr>
                        <a:t>If you were … would you … ? etc.</a:t>
                      </a:r>
                      <a:endParaRPr kumimoji="0" lang="en-US" sz="24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 name="Прямоугольник 2"/>
          <p:cNvSpPr/>
          <p:nvPr/>
        </p:nvSpPr>
        <p:spPr>
          <a:xfrm>
            <a:off x="0" y="0"/>
            <a:ext cx="8143900" cy="707886"/>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000" b="1" dirty="0">
                <a:ln w="11430"/>
                <a:effectLst>
                  <a:outerShdw blurRad="50800" dist="39000" dir="5460000" algn="tl">
                    <a:srgbClr val="000000">
                      <a:alpha val="38000"/>
                    </a:srgbClr>
                  </a:outerShdw>
                </a:effectLst>
                <a:latin typeface="+mn-lt"/>
                <a:cs typeface="+mn-cs"/>
                <a:hlinkClick r:id="rId2" action="ppaction://hlinksldjump"/>
              </a:rPr>
              <a:t>«Тонкие» и «толстые» вопросы</a:t>
            </a:r>
            <a:endParaRPr lang="ru-RU" sz="4000" b="1" dirty="0">
              <a:ln w="11430"/>
              <a:effectLst>
                <a:outerShdw blurRad="50800" dist="39000" dir="5460000" algn="tl">
                  <a:srgbClr val="000000">
                    <a:alpha val="38000"/>
                  </a:srgbClr>
                </a:outerShdw>
              </a:effectLst>
              <a:latin typeface="+mn-lt"/>
              <a:cs typeface="+mn-cs"/>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0" presetClass="entr" presetSubtype="0" decel="100000" fill="hold" nodeType="afterEffect">
                                  <p:stCondLst>
                                    <p:cond delay="0"/>
                                  </p:stCondLst>
                                  <p:childTnLst>
                                    <p:set>
                                      <p:cBhvr>
                                        <p:cTn id="12" dur="1" fill="hold">
                                          <p:stCondLst>
                                            <p:cond delay="0"/>
                                          </p:stCondLst>
                                        </p:cTn>
                                        <p:tgtEl>
                                          <p:spTgt spid="100384"/>
                                        </p:tgtEl>
                                        <p:attrNameLst>
                                          <p:attrName>style.visibility</p:attrName>
                                        </p:attrNameLst>
                                      </p:cBhvr>
                                      <p:to>
                                        <p:strVal val="visible"/>
                                      </p:to>
                                    </p:set>
                                    <p:anim calcmode="lin" valueType="num">
                                      <p:cBhvr>
                                        <p:cTn id="13" dur="1000" fill="hold"/>
                                        <p:tgtEl>
                                          <p:spTgt spid="100384"/>
                                        </p:tgtEl>
                                        <p:attrNameLst>
                                          <p:attrName>ppt_w</p:attrName>
                                        </p:attrNameLst>
                                      </p:cBhvr>
                                      <p:tavLst>
                                        <p:tav tm="0">
                                          <p:val>
                                            <p:strVal val="#ppt_w+.3"/>
                                          </p:val>
                                        </p:tav>
                                        <p:tav tm="100000">
                                          <p:val>
                                            <p:strVal val="#ppt_w"/>
                                          </p:val>
                                        </p:tav>
                                      </p:tavLst>
                                    </p:anim>
                                    <p:anim calcmode="lin" valueType="num">
                                      <p:cBhvr>
                                        <p:cTn id="14" dur="1000" fill="hold"/>
                                        <p:tgtEl>
                                          <p:spTgt spid="100384"/>
                                        </p:tgtEl>
                                        <p:attrNameLst>
                                          <p:attrName>ppt_h</p:attrName>
                                        </p:attrNameLst>
                                      </p:cBhvr>
                                      <p:tavLst>
                                        <p:tav tm="0">
                                          <p:val>
                                            <p:strVal val="#ppt_h"/>
                                          </p:val>
                                        </p:tav>
                                        <p:tav tm="100000">
                                          <p:val>
                                            <p:strVal val="#ppt_h"/>
                                          </p:val>
                                        </p:tav>
                                      </p:tavLst>
                                    </p:anim>
                                    <p:animEffect transition="in" filter="fade">
                                      <p:cBhvr>
                                        <p:cTn id="15" dur="1000"/>
                                        <p:tgtEl>
                                          <p:spTgt spid="100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374198" cy="1569660"/>
          </a:xfrm>
          <a:prstGeom prst="rect">
            <a:avLst/>
          </a:prstGeom>
          <a:noFill/>
        </p:spPr>
        <p:txBody>
          <a:bodyPr wrap="none" rtlCol="0">
            <a:spAutoFit/>
          </a:bodyPr>
          <a:lstStyle/>
          <a:p>
            <a:r>
              <a:rPr lang="en-US" sz="3200" dirty="0" smtClean="0"/>
              <a:t>Read the text and complete the gaps </a:t>
            </a:r>
            <a:endParaRPr lang="en-US" sz="3200" dirty="0"/>
          </a:p>
          <a:p>
            <a:r>
              <a:rPr lang="en-US" sz="3200" dirty="0" smtClean="0"/>
              <a:t>(ex. 2, p. 31)</a:t>
            </a:r>
          </a:p>
          <a:p>
            <a:r>
              <a:rPr lang="en-US" sz="3200" dirty="0" smtClean="0"/>
              <a:t>Do the “Insert” task. Mark the sentences:</a:t>
            </a:r>
            <a:endParaRPr lang="ru-RU" sz="3200" dirty="0"/>
          </a:p>
        </p:txBody>
      </p:sp>
      <p:graphicFrame>
        <p:nvGraphicFramePr>
          <p:cNvPr id="3" name="Таблица 2"/>
          <p:cNvGraphicFramePr>
            <a:graphicFrameLocks noGrp="1"/>
          </p:cNvGraphicFramePr>
          <p:nvPr>
            <p:extLst>
              <p:ext uri="{D42A27DB-BD31-4B8C-83A1-F6EECF244321}">
                <p14:modId xmlns:p14="http://schemas.microsoft.com/office/powerpoint/2010/main" val="4162817660"/>
              </p:ext>
            </p:extLst>
          </p:nvPr>
        </p:nvGraphicFramePr>
        <p:xfrm>
          <a:off x="762000" y="2514600"/>
          <a:ext cx="7543800" cy="2865120"/>
        </p:xfrm>
        <a:graphic>
          <a:graphicData uri="http://schemas.openxmlformats.org/drawingml/2006/table">
            <a:tbl>
              <a:tblPr firstRow="1" bandRow="1">
                <a:tableStyleId>{5C22544A-7EE6-4342-B048-85BDC9FD1C3A}</a:tableStyleId>
              </a:tblPr>
              <a:tblGrid>
                <a:gridCol w="2514600"/>
                <a:gridCol w="2514600"/>
                <a:gridCol w="2514600"/>
              </a:tblGrid>
              <a:tr h="370840">
                <a:tc>
                  <a:txBody>
                    <a:bodyPr/>
                    <a:lstStyle/>
                    <a:p>
                      <a:pPr algn="ctr"/>
                      <a:r>
                        <a:rPr lang="en-US" sz="3200" dirty="0" smtClean="0"/>
                        <a:t>The answer to the question</a:t>
                      </a:r>
                      <a:endParaRPr lang="ru-RU" sz="3200" dirty="0"/>
                    </a:p>
                  </a:txBody>
                  <a:tcPr>
                    <a:solidFill>
                      <a:schemeClr val="bg2">
                        <a:lumMod val="75000"/>
                      </a:schemeClr>
                    </a:solidFill>
                  </a:tcPr>
                </a:tc>
                <a:tc>
                  <a:txBody>
                    <a:bodyPr/>
                    <a:lstStyle/>
                    <a:p>
                      <a:pPr algn="ctr"/>
                      <a:r>
                        <a:rPr lang="en-US" sz="3200" dirty="0" smtClean="0"/>
                        <a:t>I don’t understand</a:t>
                      </a:r>
                      <a:endParaRPr lang="ru-RU" sz="3200" dirty="0"/>
                    </a:p>
                  </a:txBody>
                  <a:tcPr>
                    <a:solidFill>
                      <a:schemeClr val="bg2">
                        <a:lumMod val="75000"/>
                      </a:schemeClr>
                    </a:solidFill>
                  </a:tcPr>
                </a:tc>
                <a:tc>
                  <a:txBody>
                    <a:bodyPr/>
                    <a:lstStyle/>
                    <a:p>
                      <a:pPr algn="ctr"/>
                      <a:r>
                        <a:rPr lang="en-US" sz="3200" dirty="0" smtClean="0"/>
                        <a:t>I didn’t know it</a:t>
                      </a:r>
                      <a:endParaRPr lang="ru-RU" sz="3200" dirty="0"/>
                    </a:p>
                  </a:txBody>
                  <a:tcPr>
                    <a:solidFill>
                      <a:schemeClr val="bg2">
                        <a:lumMod val="75000"/>
                      </a:schemeClr>
                    </a:solidFill>
                  </a:tcPr>
                </a:tc>
              </a:tr>
              <a:tr h="370840">
                <a:tc>
                  <a:txBody>
                    <a:bodyPr/>
                    <a:lstStyle/>
                    <a:p>
                      <a:pPr algn="ctr"/>
                      <a:r>
                        <a:rPr lang="en-US" sz="8000" dirty="0" smtClean="0"/>
                        <a:t>V</a:t>
                      </a:r>
                      <a:endParaRPr lang="ru-RU" sz="8000" dirty="0"/>
                    </a:p>
                  </a:txBody>
                  <a:tcPr>
                    <a:solidFill>
                      <a:schemeClr val="accent1">
                        <a:lumMod val="20000"/>
                        <a:lumOff val="80000"/>
                      </a:schemeClr>
                    </a:solidFill>
                  </a:tcPr>
                </a:tc>
                <a:tc>
                  <a:txBody>
                    <a:bodyPr/>
                    <a:lstStyle/>
                    <a:p>
                      <a:pPr algn="ctr"/>
                      <a:r>
                        <a:rPr lang="en-US" sz="8000" dirty="0" smtClean="0"/>
                        <a:t>?</a:t>
                      </a:r>
                      <a:endParaRPr lang="ru-RU" sz="8000" dirty="0"/>
                    </a:p>
                  </a:txBody>
                  <a:tcPr>
                    <a:solidFill>
                      <a:schemeClr val="accent1">
                        <a:lumMod val="20000"/>
                        <a:lumOff val="80000"/>
                      </a:schemeClr>
                    </a:solidFill>
                  </a:tcPr>
                </a:tc>
                <a:tc>
                  <a:txBody>
                    <a:bodyPr/>
                    <a:lstStyle/>
                    <a:p>
                      <a:pPr algn="ctr"/>
                      <a:r>
                        <a:rPr lang="en-US" sz="8000" dirty="0" smtClean="0"/>
                        <a:t>!</a:t>
                      </a:r>
                      <a:endParaRPr lang="ru-RU" sz="8000" dirty="0"/>
                    </a:p>
                  </a:txBody>
                  <a:tcPr>
                    <a:solidFill>
                      <a:schemeClr val="accent1">
                        <a:lumMod val="20000"/>
                        <a:lumOff val="80000"/>
                      </a:schemeClr>
                    </a:solidFill>
                  </a:tcPr>
                </a:tc>
              </a:tr>
            </a:tbl>
          </a:graphicData>
        </a:graphic>
      </p:graphicFrame>
    </p:spTree>
    <p:extLst>
      <p:ext uri="{BB962C8B-B14F-4D97-AF65-F5344CB8AC3E}">
        <p14:creationId xmlns:p14="http://schemas.microsoft.com/office/powerpoint/2010/main" val="1698577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london021">
            <a:hlinkClick r:id="rId3" action="ppaction://hlinkfile"/>
          </p:cNvPr>
          <p:cNvPicPr>
            <a:picLocks noChangeAspect="1" noChangeArrowheads="1"/>
          </p:cNvPicPr>
          <p:nvPr/>
        </p:nvPicPr>
        <p:blipFill>
          <a:blip r:embed="rId4" cstate="screen"/>
          <a:srcRect/>
          <a:stretch>
            <a:fillRect/>
          </a:stretch>
        </p:blipFill>
        <p:spPr bwMode="auto">
          <a:xfrm>
            <a:off x="5257800" y="1600200"/>
            <a:ext cx="3571875" cy="4762500"/>
          </a:xfrm>
          <a:prstGeom prst="rect">
            <a:avLst/>
          </a:prstGeom>
          <a:noFill/>
        </p:spPr>
      </p:pic>
      <p:sp>
        <p:nvSpPr>
          <p:cNvPr id="2" name="TextBox 1"/>
          <p:cNvSpPr txBox="1"/>
          <p:nvPr/>
        </p:nvSpPr>
        <p:spPr>
          <a:xfrm>
            <a:off x="533400" y="1600200"/>
            <a:ext cx="4572000" cy="4616648"/>
          </a:xfrm>
          <a:prstGeom prst="rect">
            <a:avLst/>
          </a:prstGeom>
          <a:noFill/>
        </p:spPr>
        <p:txBody>
          <a:bodyPr wrap="square" rtlCol="0">
            <a:spAutoFit/>
          </a:bodyPr>
          <a:lstStyle/>
          <a:p>
            <a:endParaRPr lang="en-US" dirty="0" smtClean="0"/>
          </a:p>
          <a:p>
            <a:r>
              <a:rPr lang="en-US" sz="3600" u="sng" dirty="0" smtClean="0">
                <a:latin typeface="Times New Roman" pitchFamily="18" charset="0"/>
                <a:cs typeface="Times New Roman" pitchFamily="18" charset="0"/>
              </a:rPr>
              <a:t>The keys:</a:t>
            </a:r>
          </a:p>
          <a:p>
            <a:pPr marL="742950" indent="-742950">
              <a:buAutoNum type="arabicPeriod"/>
            </a:pPr>
            <a:r>
              <a:rPr lang="en-US" sz="4000" dirty="0" smtClean="0">
                <a:latin typeface="Times New Roman" pitchFamily="18" charset="0"/>
                <a:cs typeface="Times New Roman" pitchFamily="18" charset="0"/>
              </a:rPr>
              <a:t>When</a:t>
            </a:r>
          </a:p>
          <a:p>
            <a:pPr marL="742950" indent="-742950">
              <a:buAutoNum type="arabicPeriod"/>
            </a:pPr>
            <a:r>
              <a:rPr lang="en-US" sz="4000" dirty="0" smtClean="0">
                <a:latin typeface="Times New Roman" pitchFamily="18" charset="0"/>
                <a:cs typeface="Times New Roman" pitchFamily="18" charset="0"/>
              </a:rPr>
              <a:t>That</a:t>
            </a:r>
          </a:p>
          <a:p>
            <a:pPr marL="742950" indent="-742950">
              <a:buAutoNum type="arabicPeriod"/>
            </a:pPr>
            <a:r>
              <a:rPr lang="en-US" sz="4000" dirty="0" smtClean="0">
                <a:latin typeface="Times New Roman" pitchFamily="18" charset="0"/>
                <a:cs typeface="Times New Roman" pitchFamily="18" charset="0"/>
              </a:rPr>
              <a:t>That</a:t>
            </a:r>
          </a:p>
          <a:p>
            <a:pPr marL="742950" indent="-742950">
              <a:buAutoNum type="arabicPeriod"/>
            </a:pPr>
            <a:r>
              <a:rPr lang="en-US" sz="4000" dirty="0" smtClean="0">
                <a:latin typeface="Times New Roman" pitchFamily="18" charset="0"/>
                <a:cs typeface="Times New Roman" pitchFamily="18" charset="0"/>
              </a:rPr>
              <a:t>Who</a:t>
            </a:r>
          </a:p>
          <a:p>
            <a:pPr marL="742950" indent="-742950">
              <a:buAutoNum type="arabicPeriod"/>
            </a:pPr>
            <a:r>
              <a:rPr lang="en-US" sz="4000" dirty="0" smtClean="0">
                <a:latin typeface="Times New Roman" pitchFamily="18" charset="0"/>
                <a:cs typeface="Times New Roman" pitchFamily="18" charset="0"/>
              </a:rPr>
              <a:t>Where                </a:t>
            </a:r>
          </a:p>
          <a:p>
            <a:pPr marL="742950" indent="-742950">
              <a:buAutoNum type="arabicPeriod"/>
            </a:pPr>
            <a:endParaRPr lang="en-US" sz="4000" dirty="0" smtClean="0">
              <a:latin typeface="Times New Roman" pitchFamily="18" charset="0"/>
              <a:cs typeface="Times New Roman" pitchFamily="18" charset="0"/>
            </a:endParaRPr>
          </a:p>
        </p:txBody>
      </p:sp>
      <p:sp>
        <p:nvSpPr>
          <p:cNvPr id="3" name="TextBox 2"/>
          <p:cNvSpPr txBox="1"/>
          <p:nvPr/>
        </p:nvSpPr>
        <p:spPr>
          <a:xfrm>
            <a:off x="3810000" y="5410200"/>
            <a:ext cx="2480744" cy="984885"/>
          </a:xfrm>
          <a:prstGeom prst="rect">
            <a:avLst/>
          </a:prstGeom>
          <a:noFill/>
        </p:spPr>
        <p:txBody>
          <a:bodyPr wrap="none" rtlCol="0">
            <a:spAutoFit/>
          </a:bodyPr>
          <a:lstStyle/>
          <a:p>
            <a:r>
              <a:rPr lang="en-US" sz="4000" dirty="0" smtClean="0">
                <a:solidFill>
                  <a:srgbClr val="FF0000"/>
                </a:solidFill>
                <a:latin typeface="Times New Roman" pitchFamily="18" charset="0"/>
                <a:cs typeface="Times New Roman" pitchFamily="18" charset="0"/>
              </a:rPr>
              <a:t>Well-done!</a:t>
            </a:r>
            <a:endParaRPr lang="ru-RU" sz="4000" dirty="0" smtClean="0">
              <a:solidFill>
                <a:srgbClr val="FF0000"/>
              </a:solidFill>
              <a:latin typeface="Times New Roman" pitchFamily="18" charset="0"/>
              <a:cs typeface="Times New Roman" pitchFamily="18" charset="0"/>
            </a:endParaRPr>
          </a:p>
          <a:p>
            <a:endParaRPr lang="ru-RU" dirty="0"/>
          </a:p>
        </p:txBody>
      </p:sp>
      <p:sp>
        <p:nvSpPr>
          <p:cNvPr id="7" name="TextBox 6"/>
          <p:cNvSpPr txBox="1"/>
          <p:nvPr/>
        </p:nvSpPr>
        <p:spPr>
          <a:xfrm>
            <a:off x="730036" y="533400"/>
            <a:ext cx="6019213" cy="830997"/>
          </a:xfrm>
          <a:prstGeom prst="rect">
            <a:avLst/>
          </a:prstGeom>
          <a:noFill/>
        </p:spPr>
        <p:txBody>
          <a:bodyPr wrap="none" rtlCol="0">
            <a:spAutoFit/>
          </a:bodyPr>
          <a:lstStyle/>
          <a:p>
            <a:pPr algn="ctr"/>
            <a:r>
              <a:rPr lang="en-US" sz="4800" b="1" dirty="0" smtClean="0">
                <a:latin typeface="+mj-lt"/>
                <a:cs typeface="Times New Roman" pitchFamily="18" charset="0"/>
              </a:rPr>
              <a:t>Check your answers </a:t>
            </a:r>
          </a:p>
        </p:txBody>
      </p:sp>
      <p:pic>
        <p:nvPicPr>
          <p:cNvPr id="8" name="Ex. 2, p. 31.mp3">
            <a:hlinkClick r:id="" action="ppaction://media"/>
          </p:cNvPr>
          <p:cNvPicPr>
            <a:picLocks noRot="1" noChangeAspect="1"/>
          </p:cNvPicPr>
          <p:nvPr>
            <a:audioFile r:link="rId1"/>
          </p:nvPr>
        </p:nvPicPr>
        <p:blipFill>
          <a:blip r:embed="rId5" cstate="screen"/>
          <a:stretch>
            <a:fillRect/>
          </a:stretch>
        </p:blipFill>
        <p:spPr>
          <a:xfrm>
            <a:off x="8153400" y="6019800"/>
            <a:ext cx="304800" cy="304800"/>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770" decel="100000"/>
                                        <p:tgtEl>
                                          <p:spTgt spid="2"/>
                                        </p:tgtEl>
                                      </p:cBhvr>
                                    </p:animEffect>
                                    <p:animScale>
                                      <p:cBhvr>
                                        <p:cTn id="17" dur="770" decel="100000"/>
                                        <p:tgtEl>
                                          <p:spTgt spid="2"/>
                                        </p:tgtEl>
                                      </p:cBhvr>
                                      <p:from x="10000" y="10000"/>
                                      <p:to x="200000" y="450000"/>
                                    </p:animScale>
                                    <p:animScale>
                                      <p:cBhvr>
                                        <p:cTn id="18" dur="1230" accel="100000" fill="hold">
                                          <p:stCondLst>
                                            <p:cond delay="770"/>
                                          </p:stCondLst>
                                        </p:cTn>
                                        <p:tgtEl>
                                          <p:spTgt spid="2"/>
                                        </p:tgtEl>
                                      </p:cBhvr>
                                      <p:from x="200000" y="450000"/>
                                      <p:to x="100000" y="100000"/>
                                    </p:animScale>
                                    <p:set>
                                      <p:cBhvr>
                                        <p:cTn id="19" dur="770" fill="hold"/>
                                        <p:tgtEl>
                                          <p:spTgt spid="2"/>
                                        </p:tgtEl>
                                        <p:attrNameLst>
                                          <p:attrName>ppt_x</p:attrName>
                                        </p:attrNameLst>
                                      </p:cBhvr>
                                      <p:to>
                                        <p:strVal val="(0.5)"/>
                                      </p:to>
                                    </p:set>
                                    <p:anim from="(0.5)" to="(#ppt_x)" calcmode="lin" valueType="num">
                                      <p:cBhvr>
                                        <p:cTn id="20" dur="1230" accel="100000" fill="hold">
                                          <p:stCondLst>
                                            <p:cond delay="770"/>
                                          </p:stCondLst>
                                        </p:cTn>
                                        <p:tgtEl>
                                          <p:spTgt spid="2"/>
                                        </p:tgtEl>
                                        <p:attrNameLst>
                                          <p:attrName>ppt_x</p:attrName>
                                        </p:attrNameLst>
                                      </p:cBhvr>
                                    </p:anim>
                                    <p:set>
                                      <p:cBhvr>
                                        <p:cTn id="21" dur="770" fill="hold"/>
                                        <p:tgtEl>
                                          <p:spTgt spid="2"/>
                                        </p:tgtEl>
                                        <p:attrNameLst>
                                          <p:attrName>ppt_y</p:attrName>
                                        </p:attrNameLst>
                                      </p:cBhvr>
                                      <p:to>
                                        <p:strVal val="(#ppt_y+0.4)"/>
                                      </p:to>
                                    </p:set>
                                    <p:anim from="(#ppt_y+0.4)" to="(#ppt_y)" calcmode="lin" valueType="num">
                                      <p:cBhvr>
                                        <p:cTn id="22" dur="1230" accel="100000" fill="hold">
                                          <p:stCondLst>
                                            <p:cond delay="770"/>
                                          </p:stCondLst>
                                        </p:cTn>
                                        <p:tgtEl>
                                          <p:spTgt spid="2"/>
                                        </p:tgtEl>
                                        <p:attrNameLst>
                                          <p:attrName>ppt_y</p:attrName>
                                        </p:attrNameLst>
                                      </p:cBhvr>
                                    </p:anim>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fltVal val="0"/>
                                          </p:val>
                                        </p:tav>
                                        <p:tav tm="100000">
                                          <p:val>
                                            <p:strVal val="#ppt_w"/>
                                          </p:val>
                                        </p:tav>
                                      </p:tavLst>
                                    </p:anim>
                                    <p:anim calcmode="lin" valueType="num">
                                      <p:cBhvr>
                                        <p:cTn id="28" dur="1000" fill="hold"/>
                                        <p:tgtEl>
                                          <p:spTgt spid="3"/>
                                        </p:tgtEl>
                                        <p:attrNameLst>
                                          <p:attrName>ppt_h</p:attrName>
                                        </p:attrNameLst>
                                      </p:cBhvr>
                                      <p:tavLst>
                                        <p:tav tm="0">
                                          <p:val>
                                            <p:fltVal val="0"/>
                                          </p:val>
                                        </p:tav>
                                        <p:tav tm="100000">
                                          <p:val>
                                            <p:strVal val="#ppt_h"/>
                                          </p:val>
                                        </p:tav>
                                      </p:tavLst>
                                    </p:anim>
                                    <p:anim calcmode="lin" valueType="num">
                                      <p:cBhvr>
                                        <p:cTn id="2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31" restart="whenNotActive" fill="hold" evtFilter="cancelBubble" nodeType="interactiveSeq">
                <p:stCondLst>
                  <p:cond evt="onClick" delay="0">
                    <p:tgtEl>
                      <p:spTgt spid="8"/>
                    </p:tgtEl>
                  </p:cond>
                </p:stCondLst>
                <p:endSync evt="end" delay="0">
                  <p:rtn val="all"/>
                </p:endSync>
                <p:childTnLst>
                  <p:par>
                    <p:cTn id="32" fill="hold">
                      <p:stCondLst>
                        <p:cond delay="0"/>
                      </p:stCondLst>
                      <p:childTnLst>
                        <p:par>
                          <p:cTn id="33" fill="hold">
                            <p:stCondLst>
                              <p:cond delay="0"/>
                            </p:stCondLst>
                            <p:childTnLst>
                              <p:par>
                                <p:cTn id="34" presetID="1" presetClass="mediacall" presetSubtype="0" fill="hold" nodeType="clickEffect">
                                  <p:stCondLst>
                                    <p:cond delay="0"/>
                                  </p:stCondLst>
                                  <p:childTnLst>
                                    <p:cmd type="call" cmd="playFrom(0.0)">
                                      <p:cBhvr>
                                        <p:cTn id="35" dur="118866" fill="hold"/>
                                        <p:tgtEl>
                                          <p:spTgt spid="8"/>
                                        </p:tgtEl>
                                      </p:cBhvr>
                                    </p:cmd>
                                  </p:childTnLst>
                                </p:cTn>
                              </p:par>
                            </p:childTnLst>
                          </p:cTn>
                        </p:par>
                      </p:childTnLst>
                    </p:cTn>
                  </p:par>
                </p:childTnLst>
              </p:cTn>
              <p:nextCondLst>
                <p:cond evt="onClick" delay="0">
                  <p:tgtEl>
                    <p:spTgt spid="8"/>
                  </p:tgtEl>
                </p:cond>
              </p:nextCondLst>
            </p:seq>
            <p:audio>
              <p:cMediaNode>
                <p:cTn id="36"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bldLst>
      <p:bldP spid="2" grpId="0"/>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3657600" y="3312586"/>
            <a:ext cx="4800600" cy="24006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3000" dirty="0" smtClean="0">
                <a:ea typeface="Times New Roman" pitchFamily="18" charset="0"/>
                <a:cs typeface="Times New Roman" pitchFamily="18" charset="0"/>
              </a:rPr>
              <a:t>t</a:t>
            </a:r>
            <a:r>
              <a:rPr kumimoji="0" lang="en-US" sz="3000" b="0" i="0" u="none" strike="noStrike" cap="none" normalizeH="0" baseline="0" dirty="0" smtClean="0">
                <a:ln>
                  <a:noFill/>
                </a:ln>
                <a:effectLst/>
                <a:ea typeface="Times New Roman" pitchFamily="18" charset="0"/>
                <a:cs typeface="Times New Roman" pitchFamily="18" charset="0"/>
              </a:rPr>
              <a:t>he </a:t>
            </a:r>
            <a:r>
              <a:rPr kumimoji="0" lang="en-US" sz="3000" b="1" i="0" u="none" strike="noStrike" cap="none" normalizeH="0" baseline="0" dirty="0" smtClean="0">
                <a:ln>
                  <a:noFill/>
                </a:ln>
                <a:effectLst/>
                <a:ea typeface="Times New Roman" pitchFamily="18" charset="0"/>
                <a:cs typeface="Times New Roman" pitchFamily="18" charset="0"/>
              </a:rPr>
              <a:t>initials ER</a:t>
            </a:r>
            <a:r>
              <a:rPr kumimoji="0" lang="en-US" sz="3000" b="0" i="0" u="none" strike="noStrike" cap="none" normalizeH="0" baseline="0" dirty="0" smtClean="0">
                <a:ln>
                  <a:noFill/>
                </a:ln>
                <a:effectLst/>
                <a:ea typeface="Times New Roman" pitchFamily="18" charset="0"/>
                <a:cs typeface="Times New Roman" pitchFamily="18" charset="0"/>
              </a:rPr>
              <a:t> on the uniforms stand for Elizabeth Regina (Regina is </a:t>
            </a:r>
            <a:r>
              <a:rPr lang="en-US" sz="3000" dirty="0" smtClean="0">
                <a:ea typeface="Times New Roman" pitchFamily="18" charset="0"/>
                <a:cs typeface="Times New Roman" pitchFamily="18" charset="0"/>
              </a:rPr>
              <a:t>L</a:t>
            </a:r>
            <a:r>
              <a:rPr kumimoji="0" lang="en-US" sz="3000" b="0" i="0" u="none" strike="noStrike" cap="none" normalizeH="0" baseline="0" dirty="0" smtClean="0">
                <a:ln>
                  <a:noFill/>
                </a:ln>
                <a:effectLst/>
                <a:ea typeface="Times New Roman" pitchFamily="18" charset="0"/>
                <a:cs typeface="Times New Roman" pitchFamily="18" charset="0"/>
              </a:rPr>
              <a:t>atin for queen). They refer to the present Queen</a:t>
            </a:r>
            <a:endParaRPr kumimoji="0" lang="en-US" sz="3000" b="0" i="0" u="none" strike="noStrike" cap="none" normalizeH="0" baseline="0" dirty="0" smtClean="0">
              <a:ln>
                <a:noFill/>
              </a:ln>
              <a:effectLst/>
              <a:cs typeface="Arial" pitchFamily="34" charset="0"/>
            </a:endParaRPr>
          </a:p>
        </p:txBody>
      </p:sp>
      <p:pic>
        <p:nvPicPr>
          <p:cNvPr id="44034" name="Рисунок 6" descr="Close up of uniform"/>
          <p:cNvPicPr>
            <a:picLocks noChangeAspect="1" noChangeArrowheads="1"/>
          </p:cNvPicPr>
          <p:nvPr/>
        </p:nvPicPr>
        <p:blipFill>
          <a:blip r:embed="rId2" cstate="screen"/>
          <a:srcRect/>
          <a:stretch>
            <a:fillRect/>
          </a:stretch>
        </p:blipFill>
        <p:spPr bwMode="auto">
          <a:xfrm>
            <a:off x="6629400" y="609600"/>
            <a:ext cx="1507524" cy="1828800"/>
          </a:xfrm>
          <a:prstGeom prst="rect">
            <a:avLst/>
          </a:prstGeom>
          <a:noFill/>
        </p:spPr>
      </p:pic>
      <p:sp>
        <p:nvSpPr>
          <p:cNvPr id="440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4038" name="Rectangle 6"/>
          <p:cNvSpPr>
            <a:spLocks noChangeArrowheads="1"/>
          </p:cNvSpPr>
          <p:nvPr/>
        </p:nvSpPr>
        <p:spPr bwMode="auto">
          <a:xfrm rot="10800000" flipV="1">
            <a:off x="381000" y="685800"/>
            <a:ext cx="5562600" cy="24468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300" b="0" i="0" u="none" strike="noStrike" cap="none" normalizeH="0" baseline="0" dirty="0" smtClean="0">
              <a:ln>
                <a:noFill/>
              </a:ln>
              <a:solidFill>
                <a:srgbClr val="000066"/>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800" dirty="0" smtClean="0">
                <a:ea typeface="Times New Roman" pitchFamily="18" charset="0"/>
                <a:cs typeface="Times New Roman" pitchFamily="18" charset="0"/>
              </a:rPr>
              <a:t>t</a:t>
            </a:r>
            <a:r>
              <a:rPr kumimoji="0" lang="en-US" sz="2800" b="0" i="0" u="none" strike="noStrike" cap="none" normalizeH="0" baseline="0" dirty="0" smtClean="0">
                <a:ln>
                  <a:noFill/>
                </a:ln>
                <a:effectLst/>
                <a:ea typeface="Times New Roman" pitchFamily="18" charset="0"/>
                <a:cs typeface="Times New Roman" pitchFamily="18" charset="0"/>
              </a:rPr>
              <a:t>he uniforms of the Yeoman Warders include</a:t>
            </a:r>
            <a:endParaRPr lang="en-US" sz="2800" dirty="0" smtClean="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effectLst/>
                <a:ea typeface="Times New Roman" pitchFamily="18" charset="0"/>
                <a:cs typeface="Times New Roman" pitchFamily="18" charset="0"/>
              </a:rPr>
              <a:t>the </a:t>
            </a:r>
            <a:r>
              <a:rPr kumimoji="0" lang="en-US" sz="2800" b="1" i="0" u="none" strike="noStrike" cap="none" normalizeH="0" baseline="0" dirty="0" smtClean="0">
                <a:ln>
                  <a:noFill/>
                </a:ln>
                <a:effectLst/>
                <a:ea typeface="Times New Roman" pitchFamily="18" charset="0"/>
                <a:cs typeface="Times New Roman" pitchFamily="18" charset="0"/>
              </a:rPr>
              <a:t>thistle</a:t>
            </a:r>
            <a:r>
              <a:rPr kumimoji="0" lang="en-US" sz="2800" b="0" i="0" u="none" strike="noStrike" cap="none" normalizeH="0" baseline="0" dirty="0" smtClean="0">
                <a:ln>
                  <a:noFill/>
                </a:ln>
                <a:effectLst/>
                <a:ea typeface="Times New Roman" pitchFamily="18" charset="0"/>
                <a:cs typeface="Times New Roman" pitchFamily="18" charset="0"/>
              </a:rPr>
              <a:t>, </a:t>
            </a:r>
            <a:r>
              <a:rPr kumimoji="0" lang="en-US" sz="2800" b="1" i="0" u="none" strike="noStrike" cap="none" normalizeH="0" baseline="0" dirty="0" smtClean="0">
                <a:ln>
                  <a:noFill/>
                </a:ln>
                <a:effectLst/>
                <a:ea typeface="Times New Roman" pitchFamily="18" charset="0"/>
                <a:cs typeface="Times New Roman" pitchFamily="18" charset="0"/>
              </a:rPr>
              <a:t>rose</a:t>
            </a:r>
            <a:r>
              <a:rPr kumimoji="0" lang="en-US" sz="2800" b="0" i="0" u="none" strike="noStrike" cap="none" normalizeH="0" baseline="0" dirty="0" smtClean="0">
                <a:ln>
                  <a:noFill/>
                </a:ln>
                <a:effectLst/>
                <a:ea typeface="Times New Roman" pitchFamily="18" charset="0"/>
                <a:cs typeface="Times New Roman" pitchFamily="18" charset="0"/>
              </a:rPr>
              <a:t> and </a:t>
            </a:r>
            <a:r>
              <a:rPr kumimoji="0" lang="en-US" sz="2800" b="1" i="0" u="none" strike="noStrike" cap="none" normalizeH="0" baseline="0" dirty="0" smtClean="0">
                <a:ln>
                  <a:noFill/>
                </a:ln>
                <a:effectLst/>
                <a:ea typeface="Times New Roman" pitchFamily="18" charset="0"/>
                <a:cs typeface="Times New Roman" pitchFamily="18" charset="0"/>
              </a:rPr>
              <a:t>shamrock</a:t>
            </a:r>
            <a:r>
              <a:rPr kumimoji="0" lang="en-US" sz="2800" b="0" i="0" u="none" strike="noStrike" cap="none" normalizeH="0" baseline="0" dirty="0" smtClean="0">
                <a:ln>
                  <a:noFill/>
                </a:ln>
                <a:effectLst/>
                <a:ea typeface="Times New Roman" pitchFamily="18" charset="0"/>
                <a:cs typeface="Times New Roman" pitchFamily="18" charset="0"/>
              </a:rPr>
              <a:t>, emblems of Scotland, England and Ireland</a:t>
            </a:r>
            <a:r>
              <a:rPr kumimoji="0" lang="ru-RU" sz="2800" b="0" i="0" u="none" strike="noStrike" cap="none" normalizeH="0" baseline="0" dirty="0" smtClean="0">
                <a:ln>
                  <a:noFill/>
                </a:ln>
                <a:effectLst/>
                <a:cs typeface="Arial" pitchFamily="34" charset="0"/>
              </a:rPr>
              <a:t> </a:t>
            </a:r>
          </a:p>
        </p:txBody>
      </p:sp>
      <p:pic>
        <p:nvPicPr>
          <p:cNvPr id="44040" name="Picture 8" descr="http://www.russianamerica.com/ic/images.newsru.com/pict/id/large/919326_20070104174449.gif"/>
          <p:cNvPicPr>
            <a:picLocks noChangeAspect="1" noChangeArrowheads="1"/>
          </p:cNvPicPr>
          <p:nvPr/>
        </p:nvPicPr>
        <p:blipFill>
          <a:blip r:embed="rId3" cstate="screen"/>
          <a:srcRect/>
          <a:stretch>
            <a:fillRect/>
          </a:stretch>
        </p:blipFill>
        <p:spPr bwMode="auto">
          <a:xfrm>
            <a:off x="457199" y="3505200"/>
            <a:ext cx="3149599" cy="2362200"/>
          </a:xfrm>
          <a:prstGeom prst="rect">
            <a:avLst/>
          </a:prstGeom>
          <a:noFill/>
        </p:spPr>
      </p:pic>
      <p:sp>
        <p:nvSpPr>
          <p:cNvPr id="7" name="TextBox 6"/>
          <p:cNvSpPr txBox="1"/>
          <p:nvPr/>
        </p:nvSpPr>
        <p:spPr>
          <a:xfrm>
            <a:off x="838200" y="228600"/>
            <a:ext cx="4819717" cy="707886"/>
          </a:xfrm>
          <a:prstGeom prst="rect">
            <a:avLst/>
          </a:prstGeom>
          <a:noFill/>
        </p:spPr>
        <p:txBody>
          <a:bodyPr wrap="none" rtlCol="0">
            <a:spAutoFit/>
          </a:bodyPr>
          <a:lstStyle/>
          <a:p>
            <a:r>
              <a:rPr lang="en-US" sz="4000" b="1" dirty="0" smtClean="0">
                <a:solidFill>
                  <a:schemeClr val="accent1">
                    <a:lumMod val="20000"/>
                    <a:lumOff val="80000"/>
                  </a:schemeClr>
                </a:solidFill>
                <a:latin typeface="+mj-lt"/>
              </a:rPr>
              <a:t>Do you know that…</a:t>
            </a:r>
            <a:endParaRPr lang="ru-RU" sz="4000" b="1" dirty="0">
              <a:solidFill>
                <a:schemeClr val="accent1">
                  <a:lumMod val="20000"/>
                  <a:lumOff val="80000"/>
                </a:schemeClr>
              </a:solidFill>
              <a:latin typeface="+mj-lt"/>
            </a:endParaRPr>
          </a:p>
        </p:txBody>
      </p:sp>
      <p:sp>
        <p:nvSpPr>
          <p:cNvPr id="8" name="TextBox 7"/>
          <p:cNvSpPr txBox="1"/>
          <p:nvPr/>
        </p:nvSpPr>
        <p:spPr>
          <a:xfrm>
            <a:off x="7924800" y="5638800"/>
            <a:ext cx="685800" cy="769441"/>
          </a:xfrm>
          <a:prstGeom prst="rect">
            <a:avLst/>
          </a:prstGeom>
          <a:noFill/>
        </p:spPr>
        <p:txBody>
          <a:bodyPr wrap="square" rtlCol="0">
            <a:spAutoFit/>
          </a:bodyPr>
          <a:lstStyle/>
          <a:p>
            <a:r>
              <a:rPr lang="en-US" sz="4400" dirty="0" smtClean="0"/>
              <a:t>?</a:t>
            </a:r>
            <a:endParaRPr lang="ru-RU" sz="4400" dirty="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113118" cy="4832092"/>
          </a:xfrm>
          <a:prstGeom prst="rect">
            <a:avLst/>
          </a:prstGeom>
          <a:noFill/>
        </p:spPr>
        <p:txBody>
          <a:bodyPr wrap="square" rtlCol="0">
            <a:spAutoFit/>
          </a:bodyPr>
          <a:lstStyle/>
          <a:p>
            <a:r>
              <a:rPr lang="en-US" sz="4400" b="1" dirty="0" smtClean="0">
                <a:latin typeface="Times New Roman" pitchFamily="18" charset="0"/>
                <a:cs typeface="Times New Roman" pitchFamily="18" charset="0"/>
              </a:rPr>
              <a:t>Up, down! Up, down!</a:t>
            </a:r>
          </a:p>
          <a:p>
            <a:r>
              <a:rPr lang="en-US" sz="4400" b="1" dirty="0" smtClean="0">
                <a:latin typeface="Times New Roman" pitchFamily="18" charset="0"/>
                <a:cs typeface="Times New Roman" pitchFamily="18" charset="0"/>
              </a:rPr>
              <a:t>Which is the way to London town?</a:t>
            </a:r>
          </a:p>
          <a:p>
            <a:r>
              <a:rPr lang="en-US" sz="4400" b="1" dirty="0" smtClean="0">
                <a:latin typeface="Times New Roman" pitchFamily="18" charset="0"/>
                <a:cs typeface="Times New Roman" pitchFamily="18" charset="0"/>
              </a:rPr>
              <a:t>Where? Where?</a:t>
            </a:r>
          </a:p>
          <a:p>
            <a:r>
              <a:rPr lang="en-US" sz="4400" b="1" dirty="0" smtClean="0">
                <a:latin typeface="Times New Roman" pitchFamily="18" charset="0"/>
                <a:cs typeface="Times New Roman" pitchFamily="18" charset="0"/>
              </a:rPr>
              <a:t>Up in the air.</a:t>
            </a:r>
          </a:p>
          <a:p>
            <a:r>
              <a:rPr lang="en-US" sz="4400" b="1" dirty="0" smtClean="0">
                <a:latin typeface="Times New Roman" pitchFamily="18" charset="0"/>
                <a:cs typeface="Times New Roman" pitchFamily="18" charset="0"/>
              </a:rPr>
              <a:t>Close your eyes</a:t>
            </a:r>
          </a:p>
          <a:p>
            <a:r>
              <a:rPr lang="en-US" sz="4400" b="1" dirty="0" smtClean="0">
                <a:latin typeface="Times New Roman" pitchFamily="18" charset="0"/>
                <a:cs typeface="Times New Roman" pitchFamily="18" charset="0"/>
              </a:rPr>
              <a:t>And you are there.</a:t>
            </a:r>
            <a:endParaRPr lang="ru-RU" sz="4400" b="1" dirty="0">
              <a:latin typeface="Times New Roman" pitchFamily="18" charset="0"/>
              <a:cs typeface="Times New Roman" pitchFamily="18" charset="0"/>
            </a:endParaRPr>
          </a:p>
        </p:txBody>
      </p:sp>
      <p:pic>
        <p:nvPicPr>
          <p:cNvPr id="3" name="Рисунок 2" descr="http://projectbritain.com/london/images/footsml.jpg">
            <a:hlinkClick r:id="rId2"/>
          </p:cNvPr>
          <p:cNvPicPr/>
          <p:nvPr/>
        </p:nvPicPr>
        <p:blipFill>
          <a:blip r:embed="rId3" cstate="screen"/>
          <a:srcRect/>
          <a:stretch>
            <a:fillRect/>
          </a:stretch>
        </p:blipFill>
        <p:spPr bwMode="auto">
          <a:xfrm>
            <a:off x="5943600" y="3886200"/>
            <a:ext cx="2647950" cy="2362200"/>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762000"/>
            <a:ext cx="6626942" cy="646331"/>
          </a:xfrm>
          <a:prstGeom prst="rect">
            <a:avLst/>
          </a:prstGeom>
          <a:noFill/>
        </p:spPr>
        <p:txBody>
          <a:bodyPr wrap="none" rtlCol="0">
            <a:spAutoFit/>
          </a:bodyPr>
          <a:lstStyle/>
          <a:p>
            <a:r>
              <a:rPr lang="en-US" sz="3600" b="1" dirty="0" smtClean="0">
                <a:latin typeface="Times New Roman" pitchFamily="18" charset="0"/>
                <a:cs typeface="Times New Roman" pitchFamily="18" charset="0"/>
              </a:rPr>
              <a:t>THE TABLE OF ARGUMENTS</a:t>
            </a:r>
            <a:endParaRPr lang="ru-RU" sz="3600" b="1" dirty="0">
              <a:latin typeface="Times New Roman" pitchFamily="18" charset="0"/>
              <a:cs typeface="Times New Roman" pitchFamily="18" charset="0"/>
            </a:endParaRPr>
          </a:p>
        </p:txBody>
      </p:sp>
      <p:sp>
        <p:nvSpPr>
          <p:cNvPr id="3" name="TextBox 2"/>
          <p:cNvSpPr txBox="1"/>
          <p:nvPr/>
        </p:nvSpPr>
        <p:spPr>
          <a:xfrm>
            <a:off x="228600" y="1524000"/>
            <a:ext cx="7827143" cy="4385816"/>
          </a:xfrm>
          <a:prstGeom prst="rect">
            <a:avLst/>
          </a:prstGeom>
          <a:noFill/>
        </p:spPr>
        <p:txBody>
          <a:bodyPr wrap="none" rtlCol="0">
            <a:spAutoFit/>
          </a:bodyPr>
          <a:lstStyle/>
          <a:p>
            <a:pPr marL="514350" indent="-514350"/>
            <a:r>
              <a:rPr lang="en-US" sz="2700" b="1" dirty="0" smtClean="0"/>
              <a:t>1. </a:t>
            </a:r>
            <a:r>
              <a:rPr lang="en-US" sz="2800" b="1" dirty="0" smtClean="0"/>
              <a:t>Beefeaters guarded the Tower  of  London.</a:t>
            </a:r>
          </a:p>
          <a:p>
            <a:pPr marL="514350" indent="-514350"/>
            <a:r>
              <a:rPr lang="en-US" sz="2800" b="1" dirty="0" smtClean="0"/>
              <a:t>2. Beefeaters have been around for over 500</a:t>
            </a:r>
          </a:p>
          <a:p>
            <a:pPr marL="514350" indent="-514350"/>
            <a:r>
              <a:rPr lang="en-US" sz="2800" b="1" dirty="0" smtClean="0"/>
              <a:t> hundred years.</a:t>
            </a:r>
          </a:p>
          <a:p>
            <a:pPr marL="514350" indent="-514350"/>
            <a:r>
              <a:rPr lang="en-US" sz="2800" b="1" dirty="0" smtClean="0"/>
              <a:t>3. The Yeoman Warders don’t help tourists.</a:t>
            </a:r>
          </a:p>
          <a:p>
            <a:pPr marL="514350" indent="-514350"/>
            <a:r>
              <a:rPr lang="en-US" sz="2800" b="1" dirty="0" smtClean="0"/>
              <a:t>4. There are only eight Beefeaters left.</a:t>
            </a:r>
          </a:p>
          <a:p>
            <a:pPr marL="514350" indent="-514350"/>
            <a:r>
              <a:rPr lang="en-US" sz="2800" b="1" dirty="0" smtClean="0"/>
              <a:t>5. They don’t have families.</a:t>
            </a:r>
          </a:p>
          <a:p>
            <a:pPr marL="514350" indent="-514350"/>
            <a:r>
              <a:rPr lang="en-US" sz="2800" b="1" dirty="0" smtClean="0"/>
              <a:t>6. The Beefeaters have  two uniforms.</a:t>
            </a:r>
          </a:p>
          <a:p>
            <a:pPr marL="514350" indent="-514350"/>
            <a:r>
              <a:rPr lang="en-US" sz="2800" b="1" dirty="0" smtClean="0"/>
              <a:t>7. Beefeaters used to protect the King’s family</a:t>
            </a:r>
          </a:p>
          <a:p>
            <a:pPr marL="514350" indent="-514350"/>
            <a:r>
              <a:rPr lang="en-US" sz="2800" b="1" dirty="0" smtClean="0"/>
              <a:t>       in the past.</a:t>
            </a:r>
          </a:p>
          <a:p>
            <a:pPr marL="342900" indent="-342900"/>
            <a:endParaRPr lang="ru-RU" sz="2700" b="1" dirty="0"/>
          </a:p>
        </p:txBody>
      </p:sp>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675</TotalTime>
  <Words>922</Words>
  <Application>Microsoft Office PowerPoint</Application>
  <PresentationFormat>Экран (4:3)</PresentationFormat>
  <Paragraphs>125</Paragraphs>
  <Slides>26</Slides>
  <Notes>1</Notes>
  <HiddenSlides>0</HiddenSlides>
  <MMClips>1</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26</vt:i4>
      </vt:variant>
    </vt:vector>
  </HeadingPairs>
  <TitlesOfParts>
    <vt:vector size="37" baseType="lpstr">
      <vt:lpstr>Aharoni</vt:lpstr>
      <vt:lpstr>Algerian</vt:lpstr>
      <vt:lpstr>Arial</vt:lpstr>
      <vt:lpstr>Arial Black</vt:lpstr>
      <vt:lpstr>Calibri</vt:lpstr>
      <vt:lpstr>Constantia</vt:lpstr>
      <vt:lpstr>Times New Roman</vt:lpstr>
      <vt:lpstr>Trebuchet MS</vt:lpstr>
      <vt:lpstr>Verdana</vt:lpstr>
      <vt:lpstr>Wingdings 2</vt:lpstr>
      <vt:lpstr>Бумажная</vt:lpstr>
      <vt:lpstr>THE YEOMEN WARDERS</vt:lpstr>
      <vt:lpstr>Презентация PowerPoint</vt:lpstr>
      <vt:lpstr>What would you like to know about Beefeaters?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Cinquain/ Синквейн </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YEOMEN WARDERS</dc:title>
  <dc:creator>Home</dc:creator>
  <cp:lastModifiedBy>Кристина</cp:lastModifiedBy>
  <cp:revision>72</cp:revision>
  <dcterms:created xsi:type="dcterms:W3CDTF">2013-11-08T11:22:11Z</dcterms:created>
  <dcterms:modified xsi:type="dcterms:W3CDTF">2019-12-18T04:41:11Z</dcterms:modified>
</cp:coreProperties>
</file>