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7" r:id="rId2"/>
    <p:sldId id="258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D7C05-AE1C-4202-BAD1-204981FC288C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E3E13-1C3D-4938-BBE1-1A569C53D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D7C05-AE1C-4202-BAD1-204981FC288C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E3E13-1C3D-4938-BBE1-1A569C53D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D7C05-AE1C-4202-BAD1-204981FC288C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E3E13-1C3D-4938-BBE1-1A569C53D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4208A-E900-4A30-B4A3-0A7528639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D7C05-AE1C-4202-BAD1-204981FC288C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E3E13-1C3D-4938-BBE1-1A569C53D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D7C05-AE1C-4202-BAD1-204981FC288C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E3E13-1C3D-4938-BBE1-1A569C53D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D7C05-AE1C-4202-BAD1-204981FC288C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E3E13-1C3D-4938-BBE1-1A569C53D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D7C05-AE1C-4202-BAD1-204981FC288C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E3E13-1C3D-4938-BBE1-1A569C53D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D7C05-AE1C-4202-BAD1-204981FC288C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E3E13-1C3D-4938-BBE1-1A569C53D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D7C05-AE1C-4202-BAD1-204981FC288C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E3E13-1C3D-4938-BBE1-1A569C53D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D7C05-AE1C-4202-BAD1-204981FC288C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E3E13-1C3D-4938-BBE1-1A569C53D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D7C05-AE1C-4202-BAD1-204981FC288C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E3E13-1C3D-4938-BBE1-1A569C53D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D7C05-AE1C-4202-BAD1-204981FC288C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E3E13-1C3D-4938-BBE1-1A569C53D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857232"/>
            <a:ext cx="8064500" cy="1243012"/>
          </a:xfrm>
          <a:solidFill>
            <a:srgbClr val="DDC0DE"/>
          </a:solidFill>
          <a:ln w="57150">
            <a:solidFill>
              <a:srgbClr val="0000FF"/>
            </a:solidFill>
          </a:ln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rPr>
              <a:t>Тесты по </a:t>
            </a:r>
            <a:r>
              <a:rPr lang="ru-RU" sz="400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rPr>
              <a:t>обществознанию </a:t>
            </a:r>
            <a:endParaRPr lang="ru-RU" sz="4000" dirty="0" smtClean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Impact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4581525"/>
            <a:ext cx="7272338" cy="1057275"/>
          </a:xfrm>
          <a:solidFill>
            <a:srgbClr val="DDC0DE"/>
          </a:solidFill>
          <a:ln w="57150">
            <a:solidFill>
              <a:srgbClr val="FF0066"/>
            </a:solidFill>
          </a:ln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по теме: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 «Мораль нравственность»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rgbClr val="DDC0DE"/>
          </a:solidFill>
          <a:ln w="57150">
            <a:solidFill>
              <a:srgbClr val="FF0066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1. Соотнеси понятия и их определения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sz="half" idx="1"/>
          </p:nvPr>
        </p:nvSpPr>
        <p:spPr>
          <a:solidFill>
            <a:srgbClr val="DDC0DE"/>
          </a:solidFill>
          <a:ln w="57150">
            <a:solidFill>
              <a:srgbClr val="0000FF"/>
            </a:solidFill>
          </a:ln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2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Человечность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  <a:defRPr/>
            </a:pPr>
            <a:endParaRPr lang="ru-RU" sz="2400" dirty="0" smtClean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2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Гуманизм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  <a:defRPr/>
            </a:pPr>
            <a:endParaRPr lang="ru-RU" sz="2400" dirty="0" smtClean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2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Мораль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  <a:defRPr/>
            </a:pPr>
            <a:endParaRPr lang="ru-RU" sz="2400" dirty="0" smtClean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2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Нравственность</a:t>
            </a:r>
            <a:r>
              <a:rPr lang="ru-RU" sz="2400" dirty="0" smtClean="0">
                <a:latin typeface="Book Antiqua" pitchFamily="18" charset="0"/>
              </a:rPr>
              <a:t> 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sz="half" idx="2"/>
          </p:nvPr>
        </p:nvSpPr>
        <p:spPr>
          <a:solidFill>
            <a:srgbClr val="DDC0DE"/>
          </a:solidFill>
          <a:ln w="57150">
            <a:solidFill>
              <a:srgbClr val="0000FF"/>
            </a:solidFill>
          </a:ln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Tx/>
              <a:buAutoNum type="alphaLcParenR"/>
              <a:defRPr/>
            </a:pPr>
            <a:r>
              <a:rPr lang="ru-RU" sz="2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Требования личности, предъявляемые ею к самой себе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lphaLcParenR"/>
              <a:defRPr/>
            </a:pPr>
            <a:r>
              <a:rPr lang="ru-RU" sz="2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Система нравственных норм, оценок, образцов поведения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lphaLcParenR"/>
              <a:defRPr/>
            </a:pPr>
            <a:r>
              <a:rPr lang="ru-RU" sz="2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Любовь к людям, гуманность</a:t>
            </a:r>
          </a:p>
          <a:p>
            <a:pPr marL="533400" indent="-533400" eaLnBrk="1" hangingPunct="1">
              <a:lnSpc>
                <a:spcPct val="80000"/>
              </a:lnSpc>
              <a:buFontTx/>
              <a:buAutoNum type="alphaLcParenR"/>
              <a:defRPr/>
            </a:pPr>
            <a:r>
              <a:rPr lang="ru-RU" sz="24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Система взглядов в рамках которой человек является высшей ценностью мироздания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713788" cy="1152525"/>
          </a:xfrm>
          <a:solidFill>
            <a:srgbClr val="DDC0DE"/>
          </a:solidFill>
          <a:ln w="57150">
            <a:solidFill>
              <a:srgbClr val="FF0066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2. Обозначьте цифрами нормы:</a:t>
            </a:r>
            <a:b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</a:b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1 – моральные; 2- правовые</a:t>
            </a:r>
          </a:p>
        </p:txBody>
      </p:sp>
      <p:graphicFrame>
        <p:nvGraphicFramePr>
          <p:cNvPr id="6207" name="Group 63"/>
          <p:cNvGraphicFramePr>
            <a:graphicFrameLocks noGrp="1"/>
          </p:cNvGraphicFramePr>
          <p:nvPr>
            <p:ph type="tbl" idx="1"/>
          </p:nvPr>
        </p:nvGraphicFramePr>
        <p:xfrm>
          <a:off x="250825" y="1557338"/>
          <a:ext cx="8642350" cy="5040316"/>
        </p:xfrm>
        <a:graphic>
          <a:graphicData uri="http://schemas.openxmlformats.org/drawingml/2006/table">
            <a:tbl>
              <a:tblPr/>
              <a:tblGrid>
                <a:gridCol w="7875588"/>
                <a:gridCol w="766762"/>
              </a:tblGrid>
              <a:tr h="952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ook Antiqua" pitchFamily="18" charset="0"/>
                        </a:rPr>
                        <a:t>1) Вежливое обращение продавщицы с покупателями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C0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ACF2"/>
                    </a:soli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ook Antiqua" pitchFamily="18" charset="0"/>
                        </a:rPr>
                        <a:t>2) Спасение прохожим утопающего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C0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ACF2"/>
                    </a:solidFill>
                  </a:tcPr>
                </a:tc>
              </a:tr>
              <a:tr h="954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ook Antiqua" pitchFamily="18" charset="0"/>
                        </a:rPr>
                        <a:t>3) Обязательность предоставления продавцом чека на покупку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C0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ACF2"/>
                    </a:soli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ook Antiqua" pitchFamily="18" charset="0"/>
                        </a:rPr>
                        <a:t>4) Посещение больного товарища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C0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ACF2"/>
                    </a:soli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ook Antiqua" pitchFamily="18" charset="0"/>
                        </a:rPr>
                        <a:t>5) Штраф за нарушение ПДД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C0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ACF2"/>
                    </a:soli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ook Antiqua" pitchFamily="18" charset="0"/>
                        </a:rPr>
                        <a:t>6) Предъявление документов </a:t>
                      </a:r>
                      <a:r>
                        <a:rPr kumimoji="0" lang="ru-RU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ook Antiqua" pitchFamily="18" charset="0"/>
                        </a:rPr>
                        <a:t>полицейскому</a:t>
                      </a:r>
                      <a:endParaRPr kumimoji="0" lang="ru-RU" sz="27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C0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ACF2"/>
                    </a:soli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ook Antiqua" pitchFamily="18" charset="0"/>
                        </a:rPr>
                        <a:t>7) Помощь пожилой соседке по хозяйству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C0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ACF2"/>
                    </a:soli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ook Antiqua" pitchFamily="18" charset="0"/>
                        </a:rPr>
                        <a:t>8) Оплата счетов за квартиру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C0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AC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777875"/>
          </a:xfrm>
          <a:solidFill>
            <a:srgbClr val="DDC0DE"/>
          </a:solidFill>
          <a:ln w="57150">
            <a:solidFill>
              <a:srgbClr val="FF0066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3. Выберите правильный ответ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250825" y="1600200"/>
            <a:ext cx="4244975" cy="4924425"/>
          </a:xfrm>
          <a:solidFill>
            <a:srgbClr val="BDACF2"/>
          </a:solidFill>
          <a:ln w="57150">
            <a:solidFill>
              <a:srgbClr val="0000FF"/>
            </a:solidFill>
          </a:ln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1. Мораль – это: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lphaLcParenR"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Свобода личного решения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lphaLcParenR"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Система нравственных норм, оценок, образцов поведения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lphaLcParenR"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Способность выбора между добром и злом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1600200"/>
            <a:ext cx="4244975" cy="4924425"/>
          </a:xfrm>
          <a:solidFill>
            <a:srgbClr val="BDACF2"/>
          </a:solidFill>
          <a:ln w="57150">
            <a:solidFill>
              <a:srgbClr val="0000FF"/>
            </a:solidFill>
          </a:ln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AutoNum type="arabicPeriod" startAt="2"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В основе морали лежит: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lphaLcParenR"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Гуманизм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lphaLcParenR"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Ответственность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lphaLcParenR"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Нравственность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713787" cy="777875"/>
          </a:xfrm>
          <a:solidFill>
            <a:srgbClr val="DDC0DE"/>
          </a:solidFill>
          <a:ln w="57150">
            <a:solidFill>
              <a:srgbClr val="FF0066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4. Выберите правильный ответ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250825" y="1600200"/>
            <a:ext cx="4244975" cy="4924425"/>
          </a:xfrm>
          <a:solidFill>
            <a:srgbClr val="BDACF2"/>
          </a:solidFill>
          <a:ln w="57150">
            <a:solidFill>
              <a:srgbClr val="0000FF"/>
            </a:solidFill>
          </a:ln>
        </p:spPr>
        <p:txBody>
          <a:bodyPr/>
          <a:lstStyle/>
          <a:p>
            <a:pPr marL="533400" indent="-533400" eaLnBrk="1" hangingPunct="1">
              <a:buFontTx/>
              <a:buNone/>
              <a:defRPr/>
            </a:pPr>
            <a:r>
              <a:rPr lang="ru-RU" sz="3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1. Критерии нравственности определяются:</a:t>
            </a:r>
          </a:p>
          <a:p>
            <a:pPr marL="533400" indent="-533400" eaLnBrk="1" hangingPunct="1">
              <a:buFontTx/>
              <a:buAutoNum type="alphaLcParenR"/>
              <a:defRPr/>
            </a:pPr>
            <a:r>
              <a:rPr lang="ru-RU" sz="3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Периодом истории</a:t>
            </a:r>
          </a:p>
          <a:p>
            <a:pPr marL="533400" indent="-533400" eaLnBrk="1" hangingPunct="1">
              <a:buFontTx/>
              <a:buAutoNum type="alphaLcParenR"/>
              <a:defRPr/>
            </a:pPr>
            <a:r>
              <a:rPr lang="ru-RU" sz="3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Самими людьми</a:t>
            </a:r>
          </a:p>
          <a:p>
            <a:pPr marL="533400" indent="-533400" eaLnBrk="1" hangingPunct="1">
              <a:buFontTx/>
              <a:buAutoNum type="alphaLcParenR"/>
              <a:defRPr/>
            </a:pPr>
            <a:r>
              <a:rPr lang="ru-RU" sz="3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Политикой государства 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1600200"/>
            <a:ext cx="4244975" cy="4924425"/>
          </a:xfrm>
          <a:solidFill>
            <a:srgbClr val="BDACF2"/>
          </a:solidFill>
          <a:ln w="57150">
            <a:solidFill>
              <a:srgbClr val="0000FF"/>
            </a:solidFill>
          </a:ln>
        </p:spPr>
        <p:txBody>
          <a:bodyPr/>
          <a:lstStyle/>
          <a:p>
            <a:pPr marL="533400" indent="-533400" eaLnBrk="1" hangingPunct="1">
              <a:buFontTx/>
              <a:buNone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2. Система взглядов, в рамках которой человек является высшей ценностью мироздания, называется:</a:t>
            </a:r>
          </a:p>
          <a:p>
            <a:pPr marL="533400" indent="-533400" eaLnBrk="1" hangingPunct="1">
              <a:buFontTx/>
              <a:buAutoNum type="alphaLcParenR"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Человечность </a:t>
            </a:r>
          </a:p>
          <a:p>
            <a:pPr marL="533400" indent="-533400" eaLnBrk="1" hangingPunct="1">
              <a:buFontTx/>
              <a:buAutoNum type="alphaLcParenR"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Гуманизм</a:t>
            </a:r>
          </a:p>
          <a:p>
            <a:pPr marL="533400" indent="-533400" eaLnBrk="1" hangingPunct="1">
              <a:buFontTx/>
              <a:buAutoNum type="alphaLcParenR"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Добродетель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922337"/>
          </a:xfrm>
          <a:solidFill>
            <a:srgbClr val="DDC0DE"/>
          </a:solidFill>
          <a:ln w="57150">
            <a:solidFill>
              <a:srgbClr val="FF0066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5.Выберите правильный ответ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250825" y="1600200"/>
            <a:ext cx="4244975" cy="4852988"/>
          </a:xfrm>
          <a:solidFill>
            <a:srgbClr val="BDACF2"/>
          </a:solidFill>
          <a:ln w="57150">
            <a:solidFill>
              <a:srgbClr val="0000FF"/>
            </a:solidFill>
          </a:ln>
        </p:spPr>
        <p:txBody>
          <a:bodyPr/>
          <a:lstStyle/>
          <a:p>
            <a:pPr marL="533400" indent="-533400" eaLnBrk="1" hangingPunct="1">
              <a:buFontTx/>
              <a:buNone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1. Мораль  регулирует:</a:t>
            </a:r>
          </a:p>
          <a:p>
            <a:pPr marL="533400" indent="-533400" eaLnBrk="1" hangingPunct="1">
              <a:buFontTx/>
              <a:buAutoNum type="alphaLcParenR"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Поступки и поведение людей в обществе</a:t>
            </a:r>
          </a:p>
          <a:p>
            <a:pPr marL="533400" indent="-533400" eaLnBrk="1" hangingPunct="1">
              <a:buFontTx/>
              <a:buAutoNum type="alphaLcParenR"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Трудовую деятельность человека</a:t>
            </a:r>
          </a:p>
          <a:p>
            <a:pPr marL="533400" indent="-533400" eaLnBrk="1" hangingPunct="1">
              <a:buFontTx/>
              <a:buAutoNum type="alphaLcParenR"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Общественные отношения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1600200"/>
            <a:ext cx="4244975" cy="4852988"/>
          </a:xfrm>
          <a:solidFill>
            <a:srgbClr val="BDACF2"/>
          </a:solidFill>
          <a:ln w="57150">
            <a:solidFill>
              <a:srgbClr val="0000FF"/>
            </a:solidFill>
          </a:ln>
        </p:spPr>
        <p:txBody>
          <a:bodyPr/>
          <a:lstStyle/>
          <a:p>
            <a:pPr marL="533400" indent="-533400" eaLnBrk="1" hangingPunct="1">
              <a:buFontTx/>
              <a:buNone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2. За нарушение принципов морали человек несет ответственность перед:</a:t>
            </a:r>
          </a:p>
          <a:p>
            <a:pPr marL="533400" indent="-533400" eaLnBrk="1" hangingPunct="1">
              <a:buFontTx/>
              <a:buAutoNum type="alphaLcParenR"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Обществом</a:t>
            </a:r>
          </a:p>
          <a:p>
            <a:pPr marL="533400" indent="-533400" eaLnBrk="1" hangingPunct="1">
              <a:buFontTx/>
              <a:buAutoNum type="alphaLcParenR"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Коллективом</a:t>
            </a:r>
          </a:p>
          <a:p>
            <a:pPr marL="533400" indent="-533400" eaLnBrk="1" hangingPunct="1">
              <a:buFontTx/>
              <a:buAutoNum type="alphaLcParenR"/>
              <a:defRPr/>
            </a:pPr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Самим собой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214</Words>
  <Application>Microsoft Office PowerPoint</Application>
  <PresentationFormat>Экран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Тесты по обществознанию </vt:lpstr>
      <vt:lpstr>1. Соотнеси понятия и их определения</vt:lpstr>
      <vt:lpstr>2. Обозначьте цифрами нормы: 1 – моральные; 2- правовые</vt:lpstr>
      <vt:lpstr>3. Выберите правильный ответ</vt:lpstr>
      <vt:lpstr>4. Выберите правильный ответ</vt:lpstr>
      <vt:lpstr>5.Выберите правильный ответ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Тесты по обществознанию  для 8 класса</dc:title>
  <dc:creator>User</dc:creator>
  <cp:lastModifiedBy>Егор</cp:lastModifiedBy>
  <cp:revision>5</cp:revision>
  <dcterms:created xsi:type="dcterms:W3CDTF">2011-06-23T16:18:27Z</dcterms:created>
  <dcterms:modified xsi:type="dcterms:W3CDTF">2016-11-06T20:15:00Z</dcterms:modified>
</cp:coreProperties>
</file>