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024" y="0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/>
              <a:t>Государственное бюджетное профессиональное образовательное учреждение «Воронежский музыкальный колледж имени </a:t>
            </a:r>
            <a:r>
              <a:rPr lang="ru-RU" dirty="0" smtClean="0"/>
              <a:t>Ростроповичей</a:t>
            </a:r>
          </a:p>
          <a:p>
            <a:pPr algn="ctr"/>
            <a:endParaRPr lang="ru-RU" dirty="0" smtClean="0"/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Историческая 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память в искусстве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14414" y="600076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</a:t>
            </a:r>
            <a:r>
              <a:rPr lang="ru-RU" dirty="0" smtClean="0"/>
              <a:t>: </a:t>
            </a:r>
            <a:r>
              <a:rPr lang="ru-RU" dirty="0" err="1" smtClean="0"/>
              <a:t>Ильюшкина</a:t>
            </a:r>
            <a:r>
              <a:rPr lang="ru-RU" dirty="0" smtClean="0"/>
              <a:t> Виктория Геннадьевна</a:t>
            </a:r>
          </a:p>
          <a:p>
            <a:r>
              <a:rPr lang="ru-RU" dirty="0"/>
              <a:t> Руководитель: </a:t>
            </a:r>
            <a:r>
              <a:rPr lang="ru-RU" dirty="0" err="1"/>
              <a:t>Бобрышева</a:t>
            </a:r>
            <a:r>
              <a:rPr lang="ru-RU" dirty="0"/>
              <a:t> Наталья Ивановна</a:t>
            </a:r>
          </a:p>
        </p:txBody>
      </p:sp>
      <p:pic>
        <p:nvPicPr>
          <p:cNvPr id="1026" name="Picture 2" descr="C:\Users\Алексей\Picture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57364"/>
            <a:ext cx="5000660" cy="4004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816815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43512"/>
            <a:ext cx="8858279" cy="114300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Песни Великой Отечественной войны</a:t>
            </a:r>
            <a:endParaRPr lang="ru-RU" sz="3600" dirty="0"/>
          </a:p>
        </p:txBody>
      </p:sp>
      <p:pic>
        <p:nvPicPr>
          <p:cNvPr id="4" name="Содержимое 3" descr="http://f5.ifotki.info/org/3e2950e9854579bf2e8fb93c6633995e4d325b55976586.jpg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642918"/>
            <a:ext cx="4000528" cy="428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/>
              <a:t>Покуда сердца стучатся… Люди! </a:t>
            </a:r>
          </a:p>
          <a:p>
            <a:pPr>
              <a:buNone/>
            </a:pPr>
            <a:r>
              <a:rPr lang="ru-RU" sz="2400" dirty="0" smtClean="0"/>
              <a:t>Покуда сердца </a:t>
            </a:r>
          </a:p>
          <a:p>
            <a:pPr>
              <a:buNone/>
            </a:pPr>
            <a:r>
              <a:rPr lang="ru-RU" sz="2400" dirty="0" smtClean="0"/>
              <a:t>             стучатся, — </a:t>
            </a:r>
          </a:p>
          <a:p>
            <a:pPr>
              <a:buNone/>
            </a:pPr>
            <a:r>
              <a:rPr lang="ru-RU" sz="2400" dirty="0" smtClean="0"/>
              <a:t>помните! </a:t>
            </a:r>
          </a:p>
          <a:p>
            <a:pPr>
              <a:buNone/>
            </a:pPr>
            <a:r>
              <a:rPr lang="ru-RU" sz="2400" dirty="0" smtClean="0"/>
              <a:t>Какою ценой </a:t>
            </a:r>
          </a:p>
          <a:p>
            <a:pPr>
              <a:buNone/>
            </a:pPr>
            <a:r>
              <a:rPr lang="ru-RU" sz="2400" dirty="0" smtClean="0"/>
              <a:t>завоёвано счастье, — </a:t>
            </a:r>
          </a:p>
          <a:p>
            <a:pPr>
              <a:buNone/>
            </a:pPr>
            <a:r>
              <a:rPr lang="ru-RU" sz="2400" dirty="0" smtClean="0"/>
              <a:t>пожалуйста, помните!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(Роберт Рождественский)</a:t>
            </a:r>
            <a:endParaRPr lang="ru-RU" sz="2800" dirty="0"/>
          </a:p>
        </p:txBody>
      </p:sp>
      <p:pic>
        <p:nvPicPr>
          <p:cNvPr id="4" name="Picture 2" descr="http://i082.radikal.ru/1005/ac/78131716d6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9104" y="4071942"/>
            <a:ext cx="4109076" cy="252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22313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Народы России имеют богатую героическую историю, огромный духовный, культурный и интеллектуальный потенциал, и от нас, музыкантов, будет зависеть то, какое место займет российская культура в мировой цивилизации.</a:t>
            </a:r>
          </a:p>
        </p:txBody>
      </p:sp>
      <p:pic>
        <p:nvPicPr>
          <p:cNvPr id="1026" name="Picture 2" descr="C:\Users\ADMIN\Desktop\17334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6833"/>
            <a:ext cx="8748340" cy="473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1134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265" y="836712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Дирижѐр</a:t>
            </a:r>
            <a:r>
              <a:rPr lang="ru-RU" dirty="0"/>
              <a:t>, педагог, композитор В. Соколов писал: «Любой вид искусства, питающийся животворными соками национальной культуры, взращенный ею, – касается ли это живописи, театра, музыки, – всегда служит благородной цели – воспитанию высокого чувства любви к Родине, к </a:t>
            </a:r>
            <a:r>
              <a:rPr lang="ru-RU" dirty="0" err="1"/>
              <a:t>еѐ</a:t>
            </a:r>
            <a:r>
              <a:rPr lang="ru-RU" dirty="0"/>
              <a:t> истории, </a:t>
            </a:r>
            <a:r>
              <a:rPr lang="ru-RU" dirty="0" err="1"/>
              <a:t>еѐ</a:t>
            </a:r>
            <a:r>
              <a:rPr lang="ru-RU" dirty="0"/>
              <a:t> делам. Восприятие прекрасного сквозь призму патриотического чувства делает это прекрасное </a:t>
            </a:r>
            <a:r>
              <a:rPr lang="ru-RU" dirty="0" err="1"/>
              <a:t>ещѐ</a:t>
            </a:r>
            <a:r>
              <a:rPr lang="ru-RU" dirty="0"/>
              <a:t> более значительным, возвышенным».</a:t>
            </a:r>
          </a:p>
        </p:txBody>
      </p:sp>
      <p:pic>
        <p:nvPicPr>
          <p:cNvPr id="2050" name="Picture 2" descr="C:\Users\ADMIN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6423"/>
            <a:ext cx="3672408" cy="592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32040" y="623731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В. Соколов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5112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События Великой Отечественной войны. Тогда обращение к национальным героям прошлого вдохновляло на борьбу с врагом. Александра Невского вместе с Дмитрием Донским, Кузьмой Мининым, Дмитрием Пожарским, Александром Суворовым и Михаилом Кутузовым упомянул в своей речи во время знаменитого парада 7 ноября 1941 года Сталин, а в 1942 году был учрежден советский орден Александра </a:t>
            </a:r>
            <a:r>
              <a:rPr lang="ru-RU" dirty="0" smtClean="0"/>
              <a:t>Невского.</a:t>
            </a:r>
            <a:endParaRPr lang="ru-RU" dirty="0"/>
          </a:p>
        </p:txBody>
      </p:sp>
      <p:pic>
        <p:nvPicPr>
          <p:cNvPr id="3074" name="Picture 2" descr="C:\Users\ADMIN\Desktop\6550956441e923008c9f89de29c279c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158" y="2150546"/>
            <a:ext cx="5142258" cy="336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5f84023ebcc5851ea0f5c72ba1e705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3528392" cy="421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805264"/>
            <a:ext cx="415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Портрет </a:t>
            </a:r>
            <a:r>
              <a:rPr lang="ru-RU" dirty="0" err="1" smtClean="0"/>
              <a:t>К.Минина</a:t>
            </a:r>
            <a:r>
              <a:rPr lang="ru-RU" dirty="0" smtClean="0"/>
              <a:t> и </a:t>
            </a:r>
            <a:r>
              <a:rPr lang="ru-RU" dirty="0" err="1"/>
              <a:t>Д</a:t>
            </a:r>
            <a:r>
              <a:rPr lang="ru-RU" dirty="0" err="1" smtClean="0"/>
              <a:t>.Пожарского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96136" y="617459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Александр Невский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18827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В1938 году режиссер </a:t>
            </a:r>
            <a:r>
              <a:rPr lang="ru-RU" dirty="0" err="1"/>
              <a:t>Эйзейштейн</a:t>
            </a:r>
            <a:r>
              <a:rPr lang="ru-RU" dirty="0"/>
              <a:t> закончил фильм «Александр Невский», а в 1939 году композитор </a:t>
            </a:r>
            <a:r>
              <a:rPr lang="ru-RU" dirty="0" err="1"/>
              <a:t>С.Прокофьев</a:t>
            </a:r>
            <a:r>
              <a:rPr lang="ru-RU" dirty="0"/>
              <a:t> написал кантату на стихи поэта В. </a:t>
            </a:r>
            <a:r>
              <a:rPr lang="ru-RU" dirty="0" err="1"/>
              <a:t>Луговского</a:t>
            </a:r>
            <a:r>
              <a:rPr lang="ru-RU" dirty="0"/>
              <a:t> «Александр Невский».</a:t>
            </a:r>
          </a:p>
        </p:txBody>
      </p:sp>
      <p:pic>
        <p:nvPicPr>
          <p:cNvPr id="4098" name="Picture 2" descr="C:\Users\ADMIN\Desktop\58297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200" y="1412776"/>
            <a:ext cx="67246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91334" y="2852936"/>
            <a:ext cx="1979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Кадр из экранизации кантаты  </a:t>
            </a:r>
            <a:r>
              <a:rPr lang="ru-RU" dirty="0" err="1" smtClean="0"/>
              <a:t>С.Прокофьева</a:t>
            </a:r>
            <a:r>
              <a:rPr lang="ru-RU" dirty="0" smtClean="0"/>
              <a:t> «Александр Невский»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4421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Писателями и художниками создано немало замечательных произведений, посвященных истории русского народа. Героическая тематика нашла достойное воплощение и в оперном творчестве русских композиторов: «Борис Годунов», «Князь Игорь», «</a:t>
            </a:r>
            <a:r>
              <a:rPr lang="ru-RU" dirty="0" err="1"/>
              <a:t>Хованщина</a:t>
            </a:r>
            <a:r>
              <a:rPr lang="ru-RU" dirty="0"/>
              <a:t>».</a:t>
            </a:r>
          </a:p>
        </p:txBody>
      </p:sp>
      <p:pic>
        <p:nvPicPr>
          <p:cNvPr id="5122" name="Picture 2" descr="C:\Users\ADMIN\Desktop\23795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9094"/>
            <a:ext cx="4463988" cy="296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3109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3988" y="3715966"/>
            <a:ext cx="4717540" cy="314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44008" y="1988840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М.Мусоргский</a:t>
            </a:r>
            <a:r>
              <a:rPr lang="ru-RU" dirty="0" smtClean="0"/>
              <a:t> опера «Борис Годунов»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4333" y="5375907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Бородин опера «Князь Игорь»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986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области симфонического и вокально-симфонического жанра русская историко-патриотическая тематика почти не отражена: «1812год» Чайковского, «Иван Грозный» Рубинштейна, «1000 лет» Балакирева. Тем большее значение приобретает произведение </a:t>
            </a:r>
            <a:r>
              <a:rPr lang="ru-RU" dirty="0" err="1"/>
              <a:t>Г.Свиридова</a:t>
            </a:r>
            <a:r>
              <a:rPr lang="ru-RU" dirty="0"/>
              <a:t> – «Пять песен о России».</a:t>
            </a:r>
          </a:p>
        </p:txBody>
      </p:sp>
      <p:pic>
        <p:nvPicPr>
          <p:cNvPr id="8194" name="Picture 2" descr="C:\Users\ADMIN\Desktop\pyotr-ilyich-tchaikovsky-b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2771800" cy="46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\Desktop\fffb87aba8ef88a9cae706e68ad9ad2c--music-composers-russian-cul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799" y="1700808"/>
            <a:ext cx="3271974" cy="46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\Desktop\34940e80af5bb384a482b720343530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5083" y="1700808"/>
            <a:ext cx="3430631" cy="46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150" y="645610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П.И. Чайковский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52904" y="6410629"/>
            <a:ext cx="3271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А.Рубинштейн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12265" y="6410629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Свиридов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390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0" y="188639"/>
            <a:ext cx="93224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Фильмы </a:t>
            </a:r>
            <a:r>
              <a:rPr lang="ru-RU" dirty="0" err="1"/>
              <a:t>Эйзейштейна</a:t>
            </a:r>
            <a:r>
              <a:rPr lang="ru-RU" dirty="0"/>
              <a:t> «Александр Невский» и Всеволода </a:t>
            </a:r>
            <a:r>
              <a:rPr lang="ru-RU" dirty="0" err="1"/>
              <a:t>Пудовкиа</a:t>
            </a:r>
            <a:r>
              <a:rPr lang="ru-RU" dirty="0"/>
              <a:t> «Минин и Пожарский», созданные накануне Великой Отечественной войны, несли в себе главную национальную идею, которая звучит в словах главных национальных героев, Минина и Пожарского: «Деды наши из Руси татар прогнали, так не посрамим же и мы их славу. Пусть знают дети наши, и внуки наши, и правнуки наши, и все русские люди, которые будут, что послужили мы Отечеству верно. Крепка наша земля. И будет стоять она нерушимо навечно».</a:t>
            </a:r>
          </a:p>
        </p:txBody>
      </p:sp>
      <p:pic>
        <p:nvPicPr>
          <p:cNvPr id="6146" name="Picture 2" descr="C:\Users\ADMIN\Desktop\716c6be9861a7af2efa7a8da6b2987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5508" y="2237120"/>
            <a:ext cx="6125939" cy="462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7972" y="4610973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Кадр из к</a:t>
            </a:r>
            <a:r>
              <a:rPr lang="en-US" dirty="0" smtClean="0"/>
              <a:t>/</a:t>
            </a:r>
            <a:r>
              <a:rPr lang="ru-RU" dirty="0" smtClean="0"/>
              <a:t>ф </a:t>
            </a:r>
            <a:r>
              <a:rPr lang="ru-RU" dirty="0" err="1" smtClean="0"/>
              <a:t>В.Пудовкина</a:t>
            </a:r>
            <a:r>
              <a:rPr lang="ru-RU" dirty="0" smtClean="0"/>
              <a:t> «Минин и Пожарский»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557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11025"/>
            <a:ext cx="6416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Д.Д. Шостакович . Седьмая симфония.(Ленинградская)</a:t>
            </a:r>
            <a:endParaRPr lang="ru-RU" dirty="0"/>
          </a:p>
        </p:txBody>
      </p:sp>
      <p:pic>
        <p:nvPicPr>
          <p:cNvPr id="7170" name="Picture 2" descr="C:\Users\ADMIN\Desktop\121107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210909" cy="488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e67b1435862c1576f5216deca3477f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6337" y="1772816"/>
            <a:ext cx="5600539" cy="398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6309320"/>
            <a:ext cx="313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Д.Д. Шостакович.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608604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Афиша Седьмой симфонии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7278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</TotalTime>
  <Words>489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Песни Великой Отечественной войны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Наталья</cp:lastModifiedBy>
  <cp:revision>7</cp:revision>
  <dcterms:created xsi:type="dcterms:W3CDTF">2019-12-18T13:10:18Z</dcterms:created>
  <dcterms:modified xsi:type="dcterms:W3CDTF">2019-12-18T15:34:21Z</dcterms:modified>
</cp:coreProperties>
</file>