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5" r:id="rId2"/>
    <p:sldId id="276" r:id="rId3"/>
    <p:sldId id="266" r:id="rId4"/>
    <p:sldId id="267" r:id="rId5"/>
    <p:sldId id="268" r:id="rId6"/>
    <p:sldId id="269" r:id="rId7"/>
    <p:sldId id="273" r:id="rId8"/>
    <p:sldId id="279" r:id="rId9"/>
    <p:sldId id="280" r:id="rId10"/>
    <p:sldId id="278" r:id="rId11"/>
    <p:sldId id="281" r:id="rId12"/>
    <p:sldId id="282" r:id="rId13"/>
    <p:sldId id="283" r:id="rId14"/>
    <p:sldId id="284" r:id="rId15"/>
    <p:sldId id="287" r:id="rId16"/>
    <p:sldId id="286" r:id="rId17"/>
    <p:sldId id="285" r:id="rId18"/>
    <p:sldId id="256" r:id="rId19"/>
    <p:sldId id="257" r:id="rId20"/>
    <p:sldId id="258" r:id="rId21"/>
    <p:sldId id="261" r:id="rId22"/>
    <p:sldId id="262" r:id="rId23"/>
    <p:sldId id="263" r:id="rId24"/>
    <p:sldId id="274" r:id="rId25"/>
    <p:sldId id="270" r:id="rId26"/>
    <p:sldId id="260" r:id="rId27"/>
    <p:sldId id="264" r:id="rId28"/>
    <p:sldId id="272" r:id="rId29"/>
    <p:sldId id="259" r:id="rId30"/>
    <p:sldId id="271" r:id="rId31"/>
    <p:sldId id="275" r:id="rId32"/>
    <p:sldId id="277" r:id="rId3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422"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201AD2F8-953B-4350-B40B-1DF75691657E}" type="datetimeFigureOut">
              <a:rPr lang="ru-RU" smtClean="0"/>
              <a:t>18.12.2019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6790D4-3A9E-4870-97D7-5BA746BEFBFF}"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01AD2F8-953B-4350-B40B-1DF75691657E}" type="datetimeFigureOut">
              <a:rPr lang="ru-RU" smtClean="0"/>
              <a:t>18.12.2019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6790D4-3A9E-4870-97D7-5BA746BEFBFF}"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201AD2F8-953B-4350-B40B-1DF75691657E}" type="datetimeFigureOut">
              <a:rPr lang="ru-RU" smtClean="0"/>
              <a:t>18.12.2019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6790D4-3A9E-4870-97D7-5BA746BEFBFF}"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01AD2F8-953B-4350-B40B-1DF75691657E}" type="datetimeFigureOut">
              <a:rPr lang="ru-RU" smtClean="0"/>
              <a:t>18.12.2019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6790D4-3A9E-4870-97D7-5BA746BEFBFF}"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201AD2F8-953B-4350-B40B-1DF75691657E}" type="datetimeFigureOut">
              <a:rPr lang="ru-RU" smtClean="0"/>
              <a:t>18.12.2019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6790D4-3A9E-4870-97D7-5BA746BEFBFF}"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201AD2F8-953B-4350-B40B-1DF75691657E}" type="datetimeFigureOut">
              <a:rPr lang="ru-RU" smtClean="0"/>
              <a:t>18.12.2019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6790D4-3A9E-4870-97D7-5BA746BEFBFF}"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201AD2F8-953B-4350-B40B-1DF75691657E}" type="datetimeFigureOut">
              <a:rPr lang="ru-RU" smtClean="0"/>
              <a:t>18.12.2019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F6790D4-3A9E-4870-97D7-5BA746BEFBFF}"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201AD2F8-953B-4350-B40B-1DF75691657E}" type="datetimeFigureOut">
              <a:rPr lang="ru-RU" smtClean="0"/>
              <a:t>18.12.2019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F6790D4-3A9E-4870-97D7-5BA746BEFBFF}"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201AD2F8-953B-4350-B40B-1DF75691657E}" type="datetimeFigureOut">
              <a:rPr lang="ru-RU" smtClean="0"/>
              <a:t>18.12.2019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F6790D4-3A9E-4870-97D7-5BA746BEFBFF}"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201AD2F8-953B-4350-B40B-1DF75691657E}" type="datetimeFigureOut">
              <a:rPr lang="ru-RU" smtClean="0"/>
              <a:t>18.12.2019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6790D4-3A9E-4870-97D7-5BA746BEFBFF}"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201AD2F8-953B-4350-B40B-1DF75691657E}" type="datetimeFigureOut">
              <a:rPr lang="ru-RU" smtClean="0"/>
              <a:t>18.12.2019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6790D4-3A9E-4870-97D7-5BA746BEFBFF}"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201AD2F8-953B-4350-B40B-1DF75691657E}" type="datetimeFigureOut">
              <a:rPr lang="ru-RU" smtClean="0"/>
              <a:t>18.12.2019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F6790D4-3A9E-4870-97D7-5BA746BEFBFF}"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29.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2.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31.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45.jpeg"/><Relationship Id="rId5" Type="http://schemas.openxmlformats.org/officeDocument/2006/relationships/image" Target="../media/image44.jpeg"/><Relationship Id="rId10" Type="http://schemas.openxmlformats.org/officeDocument/2006/relationships/image" Target="../media/image49.jpeg"/><Relationship Id="rId4" Type="http://schemas.openxmlformats.org/officeDocument/2006/relationships/image" Target="../media/image43.jpeg"/><Relationship Id="rId9" Type="http://schemas.openxmlformats.org/officeDocument/2006/relationships/image" Target="../media/image48.jpeg"/></Relationships>
</file>

<file path=ppt/slides/_rels/slide32.xml.rels><?xml version="1.0" encoding="UTF-8" standalone="yes"?>
<Relationships xmlns="http://schemas.openxmlformats.org/package/2006/relationships"><Relationship Id="rId8" Type="http://schemas.openxmlformats.org/officeDocument/2006/relationships/image" Target="../media/image55.jpeg"/><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image" Target="../media/image2.jpeg"/><Relationship Id="rId1" Type="http://schemas.openxmlformats.org/officeDocument/2006/relationships/slideLayout" Target="../slideLayouts/slideLayout6.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457200" y="1600200"/>
            <a:ext cx="8229600" cy="5257800"/>
          </a:xfrm>
        </p:spPr>
        <p:txBody>
          <a:bodyPr>
            <a:normAutofit fontScale="92500" lnSpcReduction="10000"/>
          </a:bodyPr>
          <a:lstStyle/>
          <a:p>
            <a:pPr marL="0" indent="0" algn="ctr">
              <a:buNone/>
            </a:pPr>
            <a:r>
              <a:rPr lang="ru-RU" sz="4100" b="1" dirty="0" smtClean="0">
                <a:solidFill>
                  <a:srgbClr val="FF0000"/>
                </a:solidFill>
                <a:effectLst>
                  <a:outerShdw blurRad="38100" dist="38100" dir="2700000" algn="tl">
                    <a:srgbClr val="000000">
                      <a:alpha val="43137"/>
                    </a:srgbClr>
                  </a:outerShdw>
                </a:effectLst>
              </a:rPr>
              <a:t>ПРОЕКТ«ВОЛШЕБНИЦА </a:t>
            </a:r>
            <a:r>
              <a:rPr lang="ru-RU" sz="4100" b="1" dirty="0">
                <a:solidFill>
                  <a:srgbClr val="FF0000"/>
                </a:solidFill>
                <a:effectLst>
                  <a:outerShdw blurRad="38100" dist="38100" dir="2700000" algn="tl">
                    <a:srgbClr val="000000">
                      <a:alpha val="43137"/>
                    </a:srgbClr>
                  </a:outerShdw>
                </a:effectLst>
              </a:rPr>
              <a:t>ВОДА</a:t>
            </a:r>
            <a:r>
              <a:rPr lang="ru-RU" sz="4100" b="1" dirty="0" smtClean="0">
                <a:solidFill>
                  <a:srgbClr val="FF0000"/>
                </a:solidFill>
                <a:effectLst>
                  <a:outerShdw blurRad="38100" dist="38100" dir="2700000" algn="tl">
                    <a:srgbClr val="000000">
                      <a:alpha val="43137"/>
                    </a:srgbClr>
                  </a:outerShdw>
                </a:effectLst>
              </a:rPr>
              <a:t>»</a:t>
            </a:r>
            <a:endParaRPr lang="ru-RU" sz="4100" dirty="0">
              <a:solidFill>
                <a:srgbClr val="FF0000"/>
              </a:solidFill>
              <a:effectLst>
                <a:outerShdw blurRad="38100" dist="38100" dir="2700000" algn="tl">
                  <a:srgbClr val="000000">
                    <a:alpha val="43137"/>
                  </a:srgbClr>
                </a:outerShdw>
              </a:effectLst>
            </a:endParaRPr>
          </a:p>
          <a:p>
            <a:pPr marL="0" indent="0" algn="ctr">
              <a:buNone/>
            </a:pPr>
            <a:r>
              <a:rPr lang="ru-RU" b="1" dirty="0"/>
              <a:t> </a:t>
            </a:r>
            <a:endParaRPr lang="ru-RU" dirty="0"/>
          </a:p>
          <a:p>
            <a:pPr marL="0" indent="0">
              <a:buNone/>
            </a:pPr>
            <a:r>
              <a:rPr lang="ru-RU" b="1" dirty="0"/>
              <a:t> </a:t>
            </a:r>
            <a:endParaRPr lang="ru-RU" dirty="0"/>
          </a:p>
          <a:p>
            <a:pPr marL="0" indent="0">
              <a:buNone/>
            </a:pPr>
            <a:r>
              <a:rPr lang="ru-RU" b="1" dirty="0"/>
              <a:t> </a:t>
            </a:r>
            <a:endParaRPr lang="ru-RU" dirty="0"/>
          </a:p>
          <a:p>
            <a:pPr marL="0" indent="0">
              <a:buNone/>
            </a:pPr>
            <a:r>
              <a:rPr lang="ru-RU" b="1" dirty="0"/>
              <a:t> </a:t>
            </a:r>
            <a:endParaRPr lang="ru-RU" dirty="0"/>
          </a:p>
          <a:p>
            <a:pPr marL="0" indent="0">
              <a:buNone/>
            </a:pPr>
            <a:r>
              <a:rPr lang="ru-RU" b="1" dirty="0"/>
              <a:t> </a:t>
            </a:r>
            <a:endParaRPr lang="ru-RU" dirty="0"/>
          </a:p>
          <a:p>
            <a:pPr marL="0" indent="0">
              <a:buNone/>
            </a:pPr>
            <a:r>
              <a:rPr lang="ru-RU" dirty="0"/>
              <a:t>           </a:t>
            </a:r>
            <a:r>
              <a:rPr lang="ru-RU" dirty="0" smtClean="0"/>
              <a:t>                                 </a:t>
            </a:r>
          </a:p>
          <a:p>
            <a:pPr marL="0" indent="0">
              <a:buNone/>
            </a:pPr>
            <a:endParaRPr lang="ru-RU" dirty="0"/>
          </a:p>
          <a:p>
            <a:pPr marL="0" indent="0">
              <a:buNone/>
            </a:pPr>
            <a:endParaRPr lang="ru-RU" dirty="0" smtClean="0"/>
          </a:p>
          <a:p>
            <a:pPr marL="0" indent="0">
              <a:buNone/>
            </a:pPr>
            <a:endParaRPr lang="ru-RU" dirty="0"/>
          </a:p>
          <a:p>
            <a:pPr marL="0" indent="0" algn="r">
              <a:buNone/>
            </a:pPr>
            <a:r>
              <a:rPr lang="ru-RU" dirty="0" smtClean="0"/>
              <a:t>    </a:t>
            </a:r>
            <a:r>
              <a:rPr lang="ru-RU" sz="2300" b="1" dirty="0" smtClean="0"/>
              <a:t>Воспитатель </a:t>
            </a:r>
            <a:r>
              <a:rPr lang="ru-RU" sz="2300" b="1" dirty="0"/>
              <a:t>: </a:t>
            </a:r>
            <a:r>
              <a:rPr lang="ru-RU" sz="2300" b="1" dirty="0" err="1"/>
              <a:t>Набиуллина</a:t>
            </a:r>
            <a:r>
              <a:rPr lang="ru-RU" sz="2300" b="1" dirty="0"/>
              <a:t> </a:t>
            </a:r>
            <a:r>
              <a:rPr lang="ru-RU" sz="2300" b="1" dirty="0" smtClean="0"/>
              <a:t>Лариса </a:t>
            </a:r>
            <a:r>
              <a:rPr lang="ru-RU" sz="2300" b="1" dirty="0" err="1"/>
              <a:t>Фанилевна</a:t>
            </a:r>
            <a:r>
              <a:rPr lang="ru-RU" sz="2300" b="1" dirty="0"/>
              <a:t> </a:t>
            </a:r>
          </a:p>
          <a:p>
            <a:pPr marL="0" indent="0" algn="r">
              <a:buNone/>
            </a:pPr>
            <a:r>
              <a:rPr lang="ru-RU" sz="2300" b="1" dirty="0"/>
              <a:t> </a:t>
            </a:r>
          </a:p>
          <a:p>
            <a:pPr marL="0" indent="0" algn="r">
              <a:buNone/>
            </a:pPr>
            <a:r>
              <a:rPr lang="ru-RU" sz="2300" b="1" dirty="0"/>
              <a:t> </a:t>
            </a:r>
          </a:p>
          <a:p>
            <a:endParaRPr lang="ru-RU" dirty="0"/>
          </a:p>
        </p:txBody>
      </p:sp>
      <p:sp>
        <p:nvSpPr>
          <p:cNvPr id="2" name="Заголовок 1"/>
          <p:cNvSpPr>
            <a:spLocks noGrp="1"/>
          </p:cNvSpPr>
          <p:nvPr>
            <p:ph type="title"/>
          </p:nvPr>
        </p:nvSpPr>
        <p:spPr/>
        <p:txBody>
          <a:bodyPr>
            <a:noAutofit/>
          </a:bodyPr>
          <a:lstStyle/>
          <a:p>
            <a:r>
              <a:rPr lang="ru-RU" sz="1600" b="1" u="sng" dirty="0"/>
              <a:t>МУНИЦИПАЛЬНОЕ АВТОНОМНОЕ ДОШКОЛЬНОЕ ОБРАЗОВАТЕЛЬНОЕ УЧРЕЖДЕНИЕ «ЦЕНТР РАЗВИТИЯ РЕБЁНКА – ДЕТСКИЙ САД «РАДУГА»</a:t>
            </a:r>
            <a:r>
              <a:rPr lang="ru-RU" sz="1600" dirty="0"/>
              <a:t/>
            </a:r>
            <a:br>
              <a:rPr lang="ru-RU" sz="1600" dirty="0"/>
            </a:br>
            <a:r>
              <a:rPr lang="ru-RU" sz="1600" b="1" u="sng" dirty="0"/>
              <a:t>Г. ТАРКО – САЛЕ</a:t>
            </a:r>
            <a:r>
              <a:rPr lang="ru-RU" sz="1600" dirty="0"/>
              <a:t/>
            </a:r>
            <a:br>
              <a:rPr lang="ru-RU" sz="1600" dirty="0"/>
            </a:br>
            <a:r>
              <a:rPr lang="ru-RU" sz="1600" b="1" dirty="0"/>
              <a:t> </a:t>
            </a:r>
            <a:r>
              <a:rPr lang="ru-RU" sz="1600" dirty="0"/>
              <a:t/>
            </a:r>
            <a:br>
              <a:rPr lang="ru-RU" sz="1600" dirty="0"/>
            </a:br>
            <a:endParaRPr lang="ru-RU" sz="1600"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00262" y="2420888"/>
            <a:ext cx="4943475" cy="3095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87276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b="1" u="sng" dirty="0">
                <a:latin typeface="Times New Roman" panose="02020603050405020304" pitchFamily="18" charset="0"/>
                <a:cs typeface="Times New Roman" panose="02020603050405020304" pitchFamily="18" charset="0"/>
              </a:rPr>
              <a:t>Результат проекта:</a:t>
            </a:r>
            <a:endParaRPr lang="ru-RU" dirty="0">
              <a:latin typeface="Times New Roman" panose="02020603050405020304" pitchFamily="18" charset="0"/>
              <a:cs typeface="Times New Roman" panose="02020603050405020304" pitchFamily="18" charset="0"/>
            </a:endParaRPr>
          </a:p>
          <a:p>
            <a:pPr marL="0" lvl="0" indent="0" algn="just">
              <a:buNone/>
            </a:pPr>
            <a:r>
              <a:rPr lang="ru-RU" dirty="0">
                <a:latin typeface="Times New Roman" panose="02020603050405020304" pitchFamily="18" charset="0"/>
                <a:cs typeface="Times New Roman" panose="02020603050405020304" pitchFamily="18" charset="0"/>
              </a:rPr>
              <a:t>У детей сформировалось бережное отношение к объектам окружающего мира, умение видеть красоту окружающего мира.</a:t>
            </a:r>
          </a:p>
          <a:p>
            <a:pPr marL="0" lvl="0" indent="0" algn="just">
              <a:buNone/>
            </a:pPr>
            <a:r>
              <a:rPr lang="ru-RU" dirty="0">
                <a:latin typeface="Times New Roman" panose="02020603050405020304" pitchFamily="18" charset="0"/>
                <a:cs typeface="Times New Roman" panose="02020603050405020304" pitchFamily="18" charset="0"/>
              </a:rPr>
              <a:t>Сформировались представления о некоторых природных объектах, явлениях, закономерностях; привились навыки экологически грамотного поведения в природе и в быту.</a:t>
            </a:r>
          </a:p>
          <a:p>
            <a:pPr marL="0" lvl="0" indent="0" algn="just">
              <a:buNone/>
            </a:pPr>
            <a:r>
              <a:rPr lang="ru-RU" dirty="0">
                <a:latin typeface="Times New Roman" panose="02020603050405020304" pitchFamily="18" charset="0"/>
                <a:cs typeface="Times New Roman" panose="02020603050405020304" pitchFamily="18" charset="0"/>
              </a:rPr>
              <a:t>Сформировалось умение прогнозировать свои действия по отношению к окружающей среде; желание предпринимать определенные действия по ее сохранению и улучшению.</a:t>
            </a:r>
          </a:p>
          <a:p>
            <a:pPr marL="0" lvl="0" indent="0" algn="just">
              <a:buNone/>
            </a:pPr>
            <a:r>
              <a:rPr lang="ru-RU" dirty="0">
                <a:latin typeface="Times New Roman" panose="02020603050405020304" pitchFamily="18" charset="0"/>
                <a:cs typeface="Times New Roman" panose="02020603050405020304" pitchFamily="18" charset="0"/>
              </a:rPr>
              <a:t>Обогатился словарь, развилась наблюдательность, любознательность, интерес к познавательной деятельности.</a:t>
            </a:r>
          </a:p>
          <a:p>
            <a:pPr marL="0" lvl="0" indent="0" algn="just">
              <a:buNone/>
            </a:pPr>
            <a:r>
              <a:rPr lang="ru-RU" dirty="0">
                <a:latin typeface="Times New Roman" panose="02020603050405020304" pitchFamily="18" charset="0"/>
                <a:cs typeface="Times New Roman" panose="02020603050405020304" pitchFamily="18" charset="0"/>
              </a:rPr>
              <a:t>В результате усвоения детьми причинно-следственных связей обогатился словарный запас детей, улучшился грамматический строй речи (образование прилагательных от существительных, образование множественного числа существительных). Развился  такой вид связной речи, как описательный рассказ.</a:t>
            </a:r>
          </a:p>
          <a:p>
            <a:pPr marL="0" lvl="0" indent="0" algn="just">
              <a:buNone/>
            </a:pPr>
            <a:r>
              <a:rPr lang="ru-RU" dirty="0">
                <a:latin typeface="Times New Roman" panose="02020603050405020304" pitchFamily="18" charset="0"/>
                <a:cs typeface="Times New Roman" panose="02020603050405020304" pitchFamily="18" charset="0"/>
              </a:rPr>
              <a:t>Сформировалось у детей умение ставить проблему, находить пути решения, планировать, самостоятельно работать с информацией, быть ответственным партнером, уважать мнение собеседника.</a:t>
            </a:r>
          </a:p>
          <a:p>
            <a:pPr marL="0" lvl="0" indent="0" algn="just">
              <a:buNone/>
            </a:pPr>
            <a:r>
              <a:rPr lang="ru-RU" dirty="0">
                <a:latin typeface="Times New Roman" panose="02020603050405020304" pitchFamily="18" charset="0"/>
                <a:cs typeface="Times New Roman" panose="02020603050405020304" pitchFamily="18" charset="0"/>
              </a:rPr>
              <a:t>У детей сформировались опытно – исследовательские навыки.</a:t>
            </a:r>
          </a:p>
          <a:p>
            <a:pPr marL="0" lvl="0" indent="0" algn="just">
              <a:buNone/>
            </a:pPr>
            <a:r>
              <a:rPr lang="ru-RU" dirty="0">
                <a:latin typeface="Times New Roman" panose="02020603050405020304" pitchFamily="18" charset="0"/>
                <a:cs typeface="Times New Roman" panose="02020603050405020304" pitchFamily="18" charset="0"/>
              </a:rPr>
              <a:t>Повысилась компетентность родителей в экологическом образовании дошкольников.</a:t>
            </a:r>
          </a:p>
        </p:txBody>
      </p:sp>
    </p:spTree>
    <p:extLst>
      <p:ext uri="{BB962C8B-B14F-4D97-AF65-F5344CB8AC3E}">
        <p14:creationId xmlns:p14="http://schemas.microsoft.com/office/powerpoint/2010/main" val="37930677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Объект 2"/>
          <p:cNvSpPr txBox="1">
            <a:spLocks/>
          </p:cNvSpPr>
          <p:nvPr/>
        </p:nvSpPr>
        <p:spPr>
          <a:xfrm>
            <a:off x="441857" y="692696"/>
            <a:ext cx="8229600" cy="547260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i="1" dirty="0" smtClean="0">
                <a:latin typeface="Times New Roman" panose="02020603050405020304" pitchFamily="18" charset="0"/>
                <a:cs typeface="Times New Roman" panose="02020603050405020304" pitchFamily="18" charset="0"/>
              </a:rPr>
              <a:t> </a:t>
            </a:r>
            <a:r>
              <a:rPr lang="ru-RU" sz="2200" b="1" u="sng" dirty="0">
                <a:latin typeface="Times New Roman" panose="02020603050405020304" pitchFamily="18" charset="0"/>
                <a:cs typeface="Times New Roman" panose="02020603050405020304" pitchFamily="18" charset="0"/>
              </a:rPr>
              <a:t>Работа с детьми:</a:t>
            </a:r>
            <a:endParaRPr lang="ru-RU" sz="2200" dirty="0">
              <a:latin typeface="Times New Roman" panose="02020603050405020304" pitchFamily="18" charset="0"/>
              <a:cs typeface="Times New Roman" panose="02020603050405020304" pitchFamily="18" charset="0"/>
            </a:endParaRPr>
          </a:p>
          <a:p>
            <a:pPr marL="0" indent="0" algn="just">
              <a:buNone/>
            </a:pPr>
            <a:r>
              <a:rPr lang="ru-RU" sz="2200" b="1" dirty="0">
                <a:latin typeface="Times New Roman" panose="02020603050405020304" pitchFamily="18" charset="0"/>
                <a:cs typeface="Times New Roman" panose="02020603050405020304" pitchFamily="18" charset="0"/>
              </a:rPr>
              <a:t>1.Беседы  с детьми: </a:t>
            </a:r>
            <a:r>
              <a:rPr lang="ru-RU" sz="2200" dirty="0">
                <a:latin typeface="Times New Roman" panose="02020603050405020304" pitchFamily="18" charset="0"/>
                <a:cs typeface="Times New Roman" panose="02020603050405020304" pitchFamily="18" charset="0"/>
              </a:rPr>
              <a:t>«Где живут капельки», «Что мы знаем о воде?», « Откуда берётся вода?» «Чем отличается вода в морях и океанах от речной, озерной?», «Какие свойства воды ты знаешь?», «Зачем человеку вода?», «Что растет в воде?», «Можем ли мы прожить без воды?», «Состояния воды», «Берегите воду»,« Что мы знаем о воде?- говорят она везде!».</a:t>
            </a:r>
          </a:p>
          <a:p>
            <a:pPr marL="0" indent="0" algn="just">
              <a:buNone/>
            </a:pPr>
            <a:r>
              <a:rPr lang="ru-RU" sz="2200" i="1" dirty="0">
                <a:latin typeface="Times New Roman" panose="02020603050405020304" pitchFamily="18" charset="0"/>
                <a:cs typeface="Times New Roman" panose="02020603050405020304" pitchFamily="18" charset="0"/>
              </a:rPr>
              <a:t>Цель: Развивать речь, усложняя формы речевого общения: монологи (описательно-повествовательные), диалоги (вопросно-ответные), коллективное обсуждение – в ходе обсуждения экспериментов.</a:t>
            </a:r>
            <a:endParaRPr lang="ru-RU" sz="22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614777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i="1" dirty="0" smtClean="0">
                <a:latin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cs typeface="Times New Roman" panose="02020603050405020304" pitchFamily="18" charset="0"/>
              </a:rPr>
              <a:t>2. Рассматривание энциклопедий,  книг, иллюстраций о воде.</a:t>
            </a:r>
          </a:p>
          <a:p>
            <a:pPr marL="0" indent="0" algn="just">
              <a:buNone/>
            </a:pPr>
            <a:r>
              <a:rPr lang="ru-RU" sz="2400" i="1" dirty="0">
                <a:latin typeface="Times New Roman" panose="02020603050405020304" pitchFamily="18" charset="0"/>
                <a:cs typeface="Times New Roman" panose="02020603050405020304" pitchFamily="18" charset="0"/>
              </a:rPr>
              <a:t>Цель: Вызвать интерес к воде, желание заботиться о ней, углублять и расширять знания о разных состояниях воды, о свойствах воды, о круговороте воды в природе. Сформировать представления детей о значении воды в жизни человека и всего живого на Земле. Обобщить сведенья детей о водоёмах, о водном транспорте</a:t>
            </a:r>
            <a:r>
              <a:rPr lang="ru-RU" sz="2400" i="1" dirty="0" smtClean="0">
                <a:latin typeface="Times New Roman" panose="02020603050405020304" pitchFamily="18" charset="0"/>
                <a:cs typeface="Times New Roman" panose="02020603050405020304" pitchFamily="18" charset="0"/>
              </a:rPr>
              <a:t>.</a:t>
            </a:r>
          </a:p>
          <a:p>
            <a:pPr marL="0" indent="0">
              <a:buNone/>
            </a:pPr>
            <a:r>
              <a:rPr lang="ru-RU" sz="2400" b="1" dirty="0">
                <a:latin typeface="Times New Roman" panose="02020603050405020304" pitchFamily="18" charset="0"/>
                <a:cs typeface="Times New Roman" panose="02020603050405020304" pitchFamily="18" charset="0"/>
              </a:rPr>
              <a:t>3.   Дидактические игры: </a:t>
            </a:r>
            <a:r>
              <a:rPr lang="ru-RU" sz="2400" dirty="0">
                <a:latin typeface="Times New Roman" panose="02020603050405020304" pitchFamily="18" charset="0"/>
                <a:cs typeface="Times New Roman" panose="02020603050405020304" pitchFamily="18" charset="0"/>
              </a:rPr>
              <a:t>«Отвечай быстро», «Четвертый лишний», «Да – нет», «Пишущая машинка», «Капитан укладывает чемодан», «Кто быстрее соберет?», «Круги на воде». Игры с водой, игры со снегом. </a:t>
            </a:r>
          </a:p>
          <a:p>
            <a:pPr marL="0" indent="0">
              <a:buNone/>
            </a:pPr>
            <a:r>
              <a:rPr lang="ru-RU" sz="2400" i="1" dirty="0">
                <a:latin typeface="Times New Roman" panose="02020603050405020304" pitchFamily="18" charset="0"/>
                <a:cs typeface="Times New Roman" panose="02020603050405020304" pitchFamily="18" charset="0"/>
              </a:rPr>
              <a:t>Цель: Развивать логическое мышление детей через применение символов-моделей.</a:t>
            </a:r>
            <a:endParaRPr lang="ru-RU" sz="2400" dirty="0">
              <a:latin typeface="Times New Roman" panose="02020603050405020304" pitchFamily="18" charset="0"/>
              <a:cs typeface="Times New Roman" panose="02020603050405020304" pitchFamily="18" charset="0"/>
            </a:endParaRPr>
          </a:p>
          <a:p>
            <a:pPr marL="0" indent="0" algn="just">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936052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i="1" dirty="0" smtClean="0"/>
              <a:t> </a:t>
            </a:r>
            <a:r>
              <a:rPr lang="ru-RU" b="1" dirty="0">
                <a:latin typeface="Times New Roman" panose="02020603050405020304" pitchFamily="18" charset="0"/>
                <a:cs typeface="Times New Roman" panose="02020603050405020304" pitchFamily="18" charset="0"/>
              </a:rPr>
              <a:t>4.Чтение художественной литературы: </a:t>
            </a:r>
            <a:r>
              <a:rPr lang="ru-RU" dirty="0">
                <a:latin typeface="Times New Roman" panose="02020603050405020304" pitchFamily="18" charset="0"/>
                <a:cs typeface="Times New Roman" panose="02020603050405020304" pitchFamily="18" charset="0"/>
              </a:rPr>
              <a:t>Н. А. Рыжова «История одного пруда», «Жила – была Река», «Как люди речку обидели».: Г.-Х. Андерсен «Русалочка», сказка «День рождения </a:t>
            </a:r>
            <a:r>
              <a:rPr lang="ru-RU" dirty="0" err="1">
                <a:latin typeface="Times New Roman" panose="02020603050405020304" pitchFamily="18" charset="0"/>
                <a:cs typeface="Times New Roman" panose="02020603050405020304" pitchFamily="18" charset="0"/>
              </a:rPr>
              <a:t>Дельфиненка</a:t>
            </a:r>
            <a:r>
              <a:rPr lang="ru-RU" dirty="0">
                <a:latin typeface="Times New Roman" panose="02020603050405020304" pitchFamily="18" charset="0"/>
                <a:cs typeface="Times New Roman" panose="02020603050405020304" pitchFamily="18" charset="0"/>
              </a:rPr>
              <a:t>», «Сказки и были о морях и океанах», стихи А.С. Пушкина «О море»,            Н.А. Рыжова «Не просто сказки…». «Экологические рассказы, сказки», К. Чуковский «</a:t>
            </a:r>
            <a:r>
              <a:rPr lang="ru-RU" dirty="0" err="1">
                <a:latin typeface="Times New Roman" panose="02020603050405020304" pitchFamily="18" charset="0"/>
                <a:cs typeface="Times New Roman" panose="02020603050405020304" pitchFamily="18" charset="0"/>
              </a:rPr>
              <a:t>Мойдодыр</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Дождик»Л.Квитко</a:t>
            </a:r>
            <a:r>
              <a:rPr lang="ru-RU" dirty="0">
                <a:latin typeface="Times New Roman" panose="02020603050405020304" pitchFamily="18" charset="0"/>
                <a:cs typeface="Times New Roman" panose="02020603050405020304" pitchFamily="18" charset="0"/>
              </a:rPr>
              <a:t>; «Первый снег» </a:t>
            </a:r>
            <a:r>
              <a:rPr lang="ru-RU" dirty="0" err="1">
                <a:latin typeface="Times New Roman" panose="02020603050405020304" pitchFamily="18" charset="0"/>
                <a:cs typeface="Times New Roman" panose="02020603050405020304" pitchFamily="18" charset="0"/>
              </a:rPr>
              <a:t>Я.Аким</a:t>
            </a:r>
            <a:r>
              <a:rPr lang="ru-RU" dirty="0">
                <a:latin typeface="Times New Roman" panose="02020603050405020304" pitchFamily="18" charset="0"/>
                <a:cs typeface="Times New Roman" panose="02020603050405020304" pitchFamily="18" charset="0"/>
              </a:rPr>
              <a:t>; «Град» Г. Цыферов; «Крокодиловы слёзы» </a:t>
            </a:r>
            <a:r>
              <a:rPr lang="ru-RU" dirty="0" err="1">
                <a:latin typeface="Times New Roman" panose="02020603050405020304" pitchFamily="18" charset="0"/>
                <a:cs typeface="Times New Roman" panose="02020603050405020304" pitchFamily="18" charset="0"/>
              </a:rPr>
              <a:t>Х.Лаиглессия</a:t>
            </a:r>
            <a:r>
              <a:rPr lang="ru-RU" dirty="0">
                <a:latin typeface="Times New Roman" panose="02020603050405020304" pitchFamily="18" charset="0"/>
                <a:cs typeface="Times New Roman" panose="02020603050405020304" pitchFamily="18" charset="0"/>
              </a:rPr>
              <a:t>; «Данка по воду пошла» ; «Как черепаха по воду ходила»; «</a:t>
            </a:r>
            <a:r>
              <a:rPr lang="ru-RU" dirty="0" err="1">
                <a:latin typeface="Times New Roman" panose="02020603050405020304" pitchFamily="18" charset="0"/>
                <a:cs typeface="Times New Roman" panose="02020603050405020304" pitchFamily="18" charset="0"/>
              </a:rPr>
              <a:t>Обвал»Борис</a:t>
            </a:r>
            <a:r>
              <a:rPr lang="ru-RU" dirty="0">
                <a:latin typeface="Times New Roman" panose="02020603050405020304" pitchFamily="18" charset="0"/>
                <a:cs typeface="Times New Roman" panose="02020603050405020304" pitchFamily="18" charset="0"/>
              </a:rPr>
              <a:t> Житков; «Весна» Богдан Чалый; «Кто в море живёт» С. </a:t>
            </a:r>
            <a:r>
              <a:rPr lang="ru-RU" dirty="0" err="1">
                <a:latin typeface="Times New Roman" panose="02020603050405020304" pitchFamily="18" charset="0"/>
                <a:cs typeface="Times New Roman" panose="02020603050405020304" pitchFamily="18" charset="0"/>
              </a:rPr>
              <a:t>Сахарнов</a:t>
            </a:r>
            <a:r>
              <a:rPr lang="ru-RU" dirty="0">
                <a:latin typeface="Times New Roman" panose="02020603050405020304" pitchFamily="18" charset="0"/>
                <a:cs typeface="Times New Roman" panose="02020603050405020304" pitchFamily="18" charset="0"/>
              </a:rPr>
              <a:t>; «Я под краном руки мыла»; «Горные </a:t>
            </a:r>
            <a:r>
              <a:rPr lang="ru-RU" dirty="0" err="1">
                <a:latin typeface="Times New Roman" panose="02020603050405020304" pitchFamily="18" charset="0"/>
                <a:cs typeface="Times New Roman" panose="02020603050405020304" pitchFamily="18" charset="0"/>
              </a:rPr>
              <a:t>ручьи»Д.Максимович</a:t>
            </a:r>
            <a:r>
              <a:rPr lang="ru-RU" dirty="0">
                <a:latin typeface="Times New Roman" panose="02020603050405020304" pitchFamily="18" charset="0"/>
                <a:cs typeface="Times New Roman" panose="02020603050405020304" pitchFamily="18" charset="0"/>
              </a:rPr>
              <a:t>, стихотворение «Сколько знаю я дождей» (</a:t>
            </a:r>
            <a:r>
              <a:rPr lang="ru-RU" dirty="0" err="1">
                <a:latin typeface="Times New Roman" panose="02020603050405020304" pitchFamily="18" charset="0"/>
                <a:cs typeface="Times New Roman" panose="02020603050405020304" pitchFamily="18" charset="0"/>
              </a:rPr>
              <a:t>А.Тараскин</a:t>
            </a:r>
            <a:r>
              <a:rPr lang="ru-RU" dirty="0">
                <a:latin typeface="Times New Roman" panose="02020603050405020304" pitchFamily="18" charset="0"/>
                <a:cs typeface="Times New Roman" panose="02020603050405020304" pitchFamily="18" charset="0"/>
              </a:rPr>
              <a:t>), «Ручеёк»(Т. </a:t>
            </a:r>
            <a:r>
              <a:rPr lang="ru-RU" dirty="0" err="1">
                <a:latin typeface="Times New Roman" panose="02020603050405020304" pitchFamily="18" charset="0"/>
                <a:cs typeface="Times New Roman" panose="02020603050405020304" pitchFamily="18" charset="0"/>
              </a:rPr>
              <a:t>Жиброва</a:t>
            </a:r>
            <a:r>
              <a:rPr lang="ru-RU" dirty="0">
                <a:latin typeface="Times New Roman" panose="02020603050405020304" pitchFamily="18" charset="0"/>
                <a:cs typeface="Times New Roman" panose="02020603050405020304" pitchFamily="18" charset="0"/>
              </a:rPr>
              <a:t>) , стихотворение «Алёшка и снежок» (Е. Андреева), «Трудолюбивая вода», стихотворение «Речка зимой» (В. Фетисов), «Моряк» (Е. </a:t>
            </a:r>
            <a:r>
              <a:rPr lang="ru-RU" dirty="0" err="1">
                <a:latin typeface="Times New Roman" panose="02020603050405020304" pitchFamily="18" charset="0"/>
                <a:cs typeface="Times New Roman" panose="02020603050405020304" pitchFamily="18" charset="0"/>
              </a:rPr>
              <a:t>Стеквашова</a:t>
            </a:r>
            <a:r>
              <a:rPr lang="ru-RU" dirty="0">
                <a:latin typeface="Times New Roman" panose="02020603050405020304" pitchFamily="18" charset="0"/>
                <a:cs typeface="Times New Roman" panose="02020603050405020304" pitchFamily="18" charset="0"/>
              </a:rPr>
              <a:t>). </a:t>
            </a:r>
            <a:r>
              <a:rPr lang="ru-RU" dirty="0" err="1">
                <a:latin typeface="Times New Roman" panose="02020603050405020304" pitchFamily="18" charset="0"/>
                <a:cs typeface="Times New Roman" panose="02020603050405020304" pitchFamily="18" charset="0"/>
              </a:rPr>
              <a:t>Заклички</a:t>
            </a:r>
            <a:r>
              <a:rPr lang="ru-RU" dirty="0">
                <a:latin typeface="Times New Roman" panose="02020603050405020304" pitchFamily="18" charset="0"/>
                <a:cs typeface="Times New Roman" panose="02020603050405020304" pitchFamily="18" charset="0"/>
              </a:rPr>
              <a:t>, пословицы, поговорки. Пальчиковая игра «Капитан», «Вышел дождик на прогулку», </a:t>
            </a:r>
            <a:r>
              <a:rPr lang="ru-RU" i="1" dirty="0">
                <a:latin typeface="Times New Roman" panose="02020603050405020304" pitchFamily="18" charset="0"/>
                <a:cs typeface="Times New Roman" panose="02020603050405020304" pitchFamily="18" charset="0"/>
              </a:rPr>
              <a:t>«ДОЖДИК»,</a:t>
            </a:r>
            <a:r>
              <a:rPr lang="ru-RU" dirty="0">
                <a:latin typeface="Times New Roman" panose="02020603050405020304" pitchFamily="18" charset="0"/>
                <a:cs typeface="Times New Roman" panose="02020603050405020304" pitchFamily="18" charset="0"/>
              </a:rPr>
              <a:t> «Ветер на море»,  «Рыбки». Подвижные игры: «Ходят капельки по кругу», «</a:t>
            </a:r>
            <a:r>
              <a:rPr lang="ru-RU" dirty="0" err="1">
                <a:latin typeface="Times New Roman" panose="02020603050405020304" pitchFamily="18" charset="0"/>
                <a:cs typeface="Times New Roman" panose="02020603050405020304" pitchFamily="18" charset="0"/>
              </a:rPr>
              <a:t>Снежиночки-пушиночки</a:t>
            </a:r>
            <a:r>
              <a:rPr lang="ru-RU" dirty="0">
                <a:latin typeface="Times New Roman" panose="02020603050405020304" pitchFamily="18" charset="0"/>
                <a:cs typeface="Times New Roman" panose="02020603050405020304" pitchFamily="18" charset="0"/>
              </a:rPr>
              <a:t>»,  «Ручеек», «Мы – водные животные». «Караси и щука», «На болоте», «Море волнуется», «Удочка». «Земля, Вода, Огонь, Воздух». Игра малой подвижности «Водяной». Загадки и пословицы по теме.</a:t>
            </a:r>
            <a:r>
              <a:rPr lang="ru-RU" i="1"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0" indent="0" algn="just">
              <a:buNone/>
            </a:pPr>
            <a:r>
              <a:rPr lang="ru-RU" i="1" dirty="0">
                <a:latin typeface="Times New Roman" panose="02020603050405020304" pitchFamily="18" charset="0"/>
                <a:cs typeface="Times New Roman" panose="02020603050405020304" pitchFamily="18" charset="0"/>
              </a:rPr>
              <a:t>Цель: Учить детей слушать сказки, анализировать поступки героев, принимать участие в подвижно-речевых играх, комплексе гимнастических упражнений, разучивать стихи. </a:t>
            </a:r>
            <a:endParaRPr lang="ru-RU" dirty="0">
              <a:latin typeface="Times New Roman" panose="02020603050405020304" pitchFamily="18" charset="0"/>
              <a:cs typeface="Times New Roman" panose="02020603050405020304" pitchFamily="18" charset="0"/>
            </a:endParaRPr>
          </a:p>
          <a:p>
            <a:pPr marL="0" indent="0" algn="just">
              <a:buNone/>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53130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sz="2000" b="1" dirty="0" smtClean="0">
                <a:latin typeface="Times New Roman" panose="02020603050405020304" pitchFamily="18" charset="0"/>
                <a:cs typeface="Times New Roman" panose="02020603050405020304" pitchFamily="18" charset="0"/>
              </a:rPr>
              <a:t>5. Сюжетно-ролевые </a:t>
            </a:r>
            <a:r>
              <a:rPr lang="ru-RU" sz="2000" b="1" dirty="0">
                <a:latin typeface="Times New Roman" panose="02020603050405020304" pitchFamily="18" charset="0"/>
                <a:cs typeface="Times New Roman" panose="02020603050405020304" pitchFamily="18" charset="0"/>
              </a:rPr>
              <a:t>игры: </a:t>
            </a:r>
            <a:r>
              <a:rPr lang="ru-RU" sz="2000" dirty="0">
                <a:latin typeface="Times New Roman" panose="02020603050405020304" pitchFamily="18" charset="0"/>
                <a:cs typeface="Times New Roman" panose="02020603050405020304" pitchFamily="18" charset="0"/>
              </a:rPr>
              <a:t>«Отважные мореплаватели»; «На речке», «Отдых на море», «Путешествие  в подводное царство».</a:t>
            </a:r>
          </a:p>
          <a:p>
            <a:pPr marL="0" indent="0" algn="just">
              <a:buNone/>
            </a:pPr>
            <a:r>
              <a:rPr lang="ru-RU" sz="2000" b="1" dirty="0">
                <a:latin typeface="Times New Roman" panose="02020603050405020304" pitchFamily="18" charset="0"/>
                <a:cs typeface="Times New Roman" panose="02020603050405020304" pitchFamily="18" charset="0"/>
              </a:rPr>
              <a:t>6</a:t>
            </a:r>
            <a:r>
              <a:rPr lang="ru-RU" sz="2000" b="1" dirty="0" smtClean="0">
                <a:latin typeface="Times New Roman" panose="02020603050405020304" pitchFamily="18" charset="0"/>
                <a:cs typeface="Times New Roman" panose="02020603050405020304" pitchFamily="18" charset="0"/>
              </a:rPr>
              <a:t>. Наблюдения </a:t>
            </a:r>
            <a:r>
              <a:rPr lang="ru-RU" sz="2000" dirty="0">
                <a:latin typeface="Times New Roman" panose="02020603050405020304" pitchFamily="18" charset="0"/>
                <a:cs typeface="Times New Roman" panose="02020603050405020304" pitchFamily="18" charset="0"/>
              </a:rPr>
              <a:t>за природными явлениями, связанными с водой (изморось, иней, сосульки, снег и т.д.).</a:t>
            </a:r>
          </a:p>
          <a:p>
            <a:pPr marL="0" indent="0" algn="just">
              <a:buNone/>
            </a:pPr>
            <a:r>
              <a:rPr lang="ru-RU" sz="2000" b="1" dirty="0">
                <a:latin typeface="Times New Roman" panose="02020603050405020304" pitchFamily="18" charset="0"/>
                <a:cs typeface="Times New Roman" panose="02020603050405020304" pitchFamily="18" charset="0"/>
              </a:rPr>
              <a:t>7</a:t>
            </a:r>
            <a:r>
              <a:rPr lang="ru-RU" sz="2000" b="1" dirty="0" smtClean="0">
                <a:latin typeface="Times New Roman" panose="02020603050405020304" pitchFamily="18" charset="0"/>
                <a:cs typeface="Times New Roman" panose="02020603050405020304" pitchFamily="18" charset="0"/>
              </a:rPr>
              <a:t>. Моделирование </a:t>
            </a:r>
            <a:r>
              <a:rPr lang="ru-RU" sz="2000" b="1" dirty="0">
                <a:latin typeface="Times New Roman" panose="02020603050405020304" pitchFamily="18" charset="0"/>
                <a:cs typeface="Times New Roman" panose="02020603050405020304" pitchFamily="18" charset="0"/>
              </a:rPr>
              <a:t>«Круговорот воды в природе»</a:t>
            </a:r>
          </a:p>
          <a:p>
            <a:pPr marL="0" indent="0" algn="just">
              <a:buNone/>
            </a:pPr>
            <a:r>
              <a:rPr lang="ru-RU" sz="2000" b="1" dirty="0" smtClean="0">
                <a:latin typeface="Times New Roman" panose="02020603050405020304" pitchFamily="18" charset="0"/>
                <a:cs typeface="Times New Roman" panose="02020603050405020304" pitchFamily="18" charset="0"/>
              </a:rPr>
              <a:t>8</a:t>
            </a:r>
            <a:r>
              <a:rPr lang="ru-RU" sz="2000" b="1" dirty="0">
                <a:latin typeface="Times New Roman" panose="02020603050405020304" pitchFamily="18" charset="0"/>
                <a:cs typeface="Times New Roman" panose="02020603050405020304" pitchFamily="18" charset="0"/>
              </a:rPr>
              <a:t>. Игры – эксперименты, игры – опыты.</a:t>
            </a:r>
          </a:p>
          <a:p>
            <a:pPr marL="0" indent="0" algn="just">
              <a:buNone/>
            </a:pPr>
            <a:r>
              <a:rPr lang="ru-RU" sz="2000" dirty="0">
                <a:latin typeface="Times New Roman" panose="02020603050405020304" pitchFamily="18" charset="0"/>
                <a:cs typeface="Times New Roman" panose="02020603050405020304" pitchFamily="18" charset="0"/>
              </a:rPr>
              <a:t>«Вода прозрачная», «У воды нет цвета, вкуса и запаха», «Вода жидкая», «Вода не имеет формы», «Вода, растворяя вещества, приобретает их вкус, цвет, запах», «В солёной воде предметы не тонут», «Замерзшая вода», «Цветные льдинки», «Освобождение бусинок из ледяного плена», «Живая вода», «Вода при замерзании расширяется», «Куда вода исчезла?», «Играем красками», «Радуга в стакане», «Распускающийся цветок»</a:t>
            </a:r>
          </a:p>
        </p:txBody>
      </p:sp>
    </p:spTree>
    <p:extLst>
      <p:ext uri="{BB962C8B-B14F-4D97-AF65-F5344CB8AC3E}">
        <p14:creationId xmlns:p14="http://schemas.microsoft.com/office/powerpoint/2010/main" val="38642319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ru-RU" dirty="0"/>
              <a:t> </a:t>
            </a:r>
            <a:r>
              <a:rPr lang="ru-RU" sz="2200" b="1" dirty="0">
                <a:latin typeface="Times New Roman" panose="02020603050405020304" pitchFamily="18" charset="0"/>
                <a:cs typeface="Times New Roman" panose="02020603050405020304" pitchFamily="18" charset="0"/>
              </a:rPr>
              <a:t>9. Конструирование из бумаги</a:t>
            </a:r>
            <a:r>
              <a:rPr lang="ru-RU" sz="2200" dirty="0">
                <a:latin typeface="Times New Roman" panose="02020603050405020304" pitchFamily="18" charset="0"/>
                <a:cs typeface="Times New Roman" panose="02020603050405020304" pitchFamily="18" charset="0"/>
              </a:rPr>
              <a:t>: «Рыбки», «Парусник», вырезывание снежинок</a:t>
            </a:r>
          </a:p>
          <a:p>
            <a:pPr marL="0" indent="0">
              <a:buNone/>
            </a:pPr>
            <a:r>
              <a:rPr lang="ru-RU" sz="2200" b="1" dirty="0">
                <a:latin typeface="Times New Roman" panose="02020603050405020304" pitchFamily="18" charset="0"/>
                <a:cs typeface="Times New Roman" panose="02020603050405020304" pitchFamily="18" charset="0"/>
              </a:rPr>
              <a:t>10. </a:t>
            </a:r>
            <a:r>
              <a:rPr lang="ru-RU" sz="2200" b="1" dirty="0" smtClean="0">
                <a:latin typeface="Times New Roman" panose="02020603050405020304" pitchFamily="18" charset="0"/>
                <a:cs typeface="Times New Roman" panose="02020603050405020304" pitchFamily="18" charset="0"/>
              </a:rPr>
              <a:t>Изо деятельность</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рисование «Дождь», «Разноцветные капли дождя», «Море», </a:t>
            </a:r>
            <a:r>
              <a:rPr lang="ru-RU" sz="2200" dirty="0" smtClean="0">
                <a:latin typeface="Times New Roman" panose="02020603050405020304" pitchFamily="18" charset="0"/>
                <a:cs typeface="Times New Roman" panose="02020603050405020304" pitchFamily="18" charset="0"/>
              </a:rPr>
              <a:t>«</a:t>
            </a:r>
            <a:r>
              <a:rPr lang="ru-RU" sz="2200" dirty="0">
                <a:latin typeface="Times New Roman" panose="02020603050405020304" pitchFamily="18" charset="0"/>
                <a:cs typeface="Times New Roman" panose="02020603050405020304" pitchFamily="18" charset="0"/>
              </a:rPr>
              <a:t>Снежинки», «Сосульки – плаксы»; аппликация «На морском дне</a:t>
            </a:r>
            <a:r>
              <a:rPr lang="ru-RU" sz="2200" dirty="0" smtClean="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Рыбки».</a:t>
            </a:r>
          </a:p>
          <a:p>
            <a:pPr marL="0" lvl="0" indent="0">
              <a:buNone/>
            </a:pPr>
            <a:r>
              <a:rPr lang="ru-RU" sz="2200" b="1" dirty="0" smtClean="0">
                <a:latin typeface="Times New Roman" panose="02020603050405020304" pitchFamily="18" charset="0"/>
                <a:cs typeface="Times New Roman" panose="02020603050405020304" pitchFamily="18" charset="0"/>
              </a:rPr>
              <a:t>11.Самостоятельная </a:t>
            </a:r>
            <a:r>
              <a:rPr lang="ru-RU" sz="2200" b="1" dirty="0">
                <a:latin typeface="Times New Roman" panose="02020603050405020304" pitchFamily="18" charset="0"/>
                <a:cs typeface="Times New Roman" panose="02020603050405020304" pitchFamily="18" charset="0"/>
              </a:rPr>
              <a:t>деятельность в музыкальном уголке </a:t>
            </a:r>
            <a:r>
              <a:rPr lang="ru-RU" sz="2200" dirty="0">
                <a:latin typeface="Times New Roman" panose="02020603050405020304" pitchFamily="18" charset="0"/>
                <a:cs typeface="Times New Roman" panose="02020603050405020304" pitchFamily="18" charset="0"/>
              </a:rPr>
              <a:t>(музыкальные этюды – импровизации: танцуем как веселые капли, как грустный тающий лед, сердитая грозовая туча, волны на море; игры на музыкальных инструментах, )</a:t>
            </a:r>
          </a:p>
          <a:p>
            <a:pPr marL="0" indent="0">
              <a:buNone/>
            </a:pPr>
            <a:r>
              <a:rPr lang="ru-RU" sz="2200" b="1" dirty="0">
                <a:latin typeface="Times New Roman" panose="02020603050405020304" pitchFamily="18" charset="0"/>
                <a:cs typeface="Times New Roman" panose="02020603050405020304" pitchFamily="18" charset="0"/>
              </a:rPr>
              <a:t>12.Деятельность в уголке природы </a:t>
            </a:r>
            <a:r>
              <a:rPr lang="ru-RU" sz="2200" dirty="0">
                <a:latin typeface="Times New Roman" panose="02020603050405020304" pitchFamily="18" charset="0"/>
                <a:cs typeface="Times New Roman" panose="02020603050405020304" pitchFamily="18" charset="0"/>
              </a:rPr>
              <a:t>(полив растений, наблюдение за ростом,  цветением, уход за ними). </a:t>
            </a:r>
          </a:p>
        </p:txBody>
      </p:sp>
    </p:spTree>
    <p:extLst>
      <p:ext uri="{BB962C8B-B14F-4D97-AF65-F5344CB8AC3E}">
        <p14:creationId xmlns:p14="http://schemas.microsoft.com/office/powerpoint/2010/main" val="32660927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sz="2000" b="1" dirty="0" smtClean="0">
                <a:latin typeface="Times New Roman" panose="02020603050405020304" pitchFamily="18" charset="0"/>
                <a:cs typeface="Times New Roman" panose="02020603050405020304" pitchFamily="18" charset="0"/>
              </a:rPr>
              <a:t>5. Сюжетно-ролевые </a:t>
            </a:r>
            <a:r>
              <a:rPr lang="ru-RU" sz="2000" b="1" dirty="0">
                <a:latin typeface="Times New Roman" panose="02020603050405020304" pitchFamily="18" charset="0"/>
                <a:cs typeface="Times New Roman" panose="02020603050405020304" pitchFamily="18" charset="0"/>
              </a:rPr>
              <a:t>игры: </a:t>
            </a:r>
            <a:r>
              <a:rPr lang="ru-RU" sz="2000" dirty="0">
                <a:latin typeface="Times New Roman" panose="02020603050405020304" pitchFamily="18" charset="0"/>
                <a:cs typeface="Times New Roman" panose="02020603050405020304" pitchFamily="18" charset="0"/>
              </a:rPr>
              <a:t>«Отважные мореплаватели»; «На речке», «Отдых на море», «Путешествие  в подводное царство».</a:t>
            </a:r>
          </a:p>
          <a:p>
            <a:pPr marL="0" indent="0" algn="just">
              <a:buNone/>
            </a:pPr>
            <a:r>
              <a:rPr lang="ru-RU" sz="2000" b="1" dirty="0">
                <a:latin typeface="Times New Roman" panose="02020603050405020304" pitchFamily="18" charset="0"/>
                <a:cs typeface="Times New Roman" panose="02020603050405020304" pitchFamily="18" charset="0"/>
              </a:rPr>
              <a:t>6</a:t>
            </a:r>
            <a:r>
              <a:rPr lang="ru-RU" sz="2000" b="1" dirty="0" smtClean="0">
                <a:latin typeface="Times New Roman" panose="02020603050405020304" pitchFamily="18" charset="0"/>
                <a:cs typeface="Times New Roman" panose="02020603050405020304" pitchFamily="18" charset="0"/>
              </a:rPr>
              <a:t>. Наблюдения </a:t>
            </a:r>
            <a:r>
              <a:rPr lang="ru-RU" sz="2000" dirty="0">
                <a:latin typeface="Times New Roman" panose="02020603050405020304" pitchFamily="18" charset="0"/>
                <a:cs typeface="Times New Roman" panose="02020603050405020304" pitchFamily="18" charset="0"/>
              </a:rPr>
              <a:t>за природными явлениями, связанными с водой (изморось, иней, сосульки, снег и т.д.).</a:t>
            </a:r>
          </a:p>
          <a:p>
            <a:pPr marL="0" indent="0" algn="just">
              <a:buNone/>
            </a:pPr>
            <a:r>
              <a:rPr lang="ru-RU" sz="2000" b="1" dirty="0">
                <a:latin typeface="Times New Roman" panose="02020603050405020304" pitchFamily="18" charset="0"/>
                <a:cs typeface="Times New Roman" panose="02020603050405020304" pitchFamily="18" charset="0"/>
              </a:rPr>
              <a:t>7</a:t>
            </a:r>
            <a:r>
              <a:rPr lang="ru-RU" sz="2000" b="1" dirty="0" smtClean="0">
                <a:latin typeface="Times New Roman" panose="02020603050405020304" pitchFamily="18" charset="0"/>
                <a:cs typeface="Times New Roman" panose="02020603050405020304" pitchFamily="18" charset="0"/>
              </a:rPr>
              <a:t>. Моделирование </a:t>
            </a:r>
            <a:r>
              <a:rPr lang="ru-RU" sz="2000" b="1" dirty="0">
                <a:latin typeface="Times New Roman" panose="02020603050405020304" pitchFamily="18" charset="0"/>
                <a:cs typeface="Times New Roman" panose="02020603050405020304" pitchFamily="18" charset="0"/>
              </a:rPr>
              <a:t>«Круговорот воды в природе»</a:t>
            </a:r>
          </a:p>
          <a:p>
            <a:pPr marL="0" indent="0" algn="just">
              <a:buNone/>
            </a:pPr>
            <a:r>
              <a:rPr lang="ru-RU" sz="2000" b="1" dirty="0" smtClean="0">
                <a:latin typeface="Times New Roman" panose="02020603050405020304" pitchFamily="18" charset="0"/>
                <a:cs typeface="Times New Roman" panose="02020603050405020304" pitchFamily="18" charset="0"/>
              </a:rPr>
              <a:t>8</a:t>
            </a:r>
            <a:r>
              <a:rPr lang="ru-RU" sz="2000" b="1" dirty="0">
                <a:latin typeface="Times New Roman" panose="02020603050405020304" pitchFamily="18" charset="0"/>
                <a:cs typeface="Times New Roman" panose="02020603050405020304" pitchFamily="18" charset="0"/>
              </a:rPr>
              <a:t>. Игры – эксперименты, игры – опыты.</a:t>
            </a:r>
          </a:p>
          <a:p>
            <a:pPr marL="0" indent="0" algn="just">
              <a:buNone/>
            </a:pPr>
            <a:r>
              <a:rPr lang="ru-RU" sz="2000" dirty="0">
                <a:latin typeface="Times New Roman" panose="02020603050405020304" pitchFamily="18" charset="0"/>
                <a:cs typeface="Times New Roman" panose="02020603050405020304" pitchFamily="18" charset="0"/>
              </a:rPr>
              <a:t>«Вода прозрачная», «У воды нет цвета, вкуса и запаха», «Вода жидкая», «Вода не имеет формы», «Вода, растворяя вещества, приобретает их вкус, цвет, запах», «В солёной воде предметы не тонут», «Замерзшая вода», «Цветные льдинки», «Освобождение бусинок из ледяного плена», «Живая вода», «Вода при замерзании расширяется», «Куда вода исчезла?», «Играем красками», «Радуга в стакане», «Распускающийся цветок»</a:t>
            </a:r>
          </a:p>
        </p:txBody>
      </p:sp>
    </p:spTree>
    <p:extLst>
      <p:ext uri="{BB962C8B-B14F-4D97-AF65-F5344CB8AC3E}">
        <p14:creationId xmlns:p14="http://schemas.microsoft.com/office/powerpoint/2010/main" val="5628075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sz="2000" b="1" dirty="0" smtClean="0">
                <a:latin typeface="Times New Roman" panose="02020603050405020304" pitchFamily="18" charset="0"/>
                <a:cs typeface="Times New Roman" panose="02020603050405020304" pitchFamily="18" charset="0"/>
              </a:rPr>
              <a:t>5. Сюжетно-ролевые </a:t>
            </a:r>
            <a:r>
              <a:rPr lang="ru-RU" sz="2000" b="1" dirty="0">
                <a:latin typeface="Times New Roman" panose="02020603050405020304" pitchFamily="18" charset="0"/>
                <a:cs typeface="Times New Roman" panose="02020603050405020304" pitchFamily="18" charset="0"/>
              </a:rPr>
              <a:t>игры: </a:t>
            </a:r>
            <a:r>
              <a:rPr lang="ru-RU" sz="2000" dirty="0">
                <a:latin typeface="Times New Roman" panose="02020603050405020304" pitchFamily="18" charset="0"/>
                <a:cs typeface="Times New Roman" panose="02020603050405020304" pitchFamily="18" charset="0"/>
              </a:rPr>
              <a:t>«Отважные мореплаватели»; «На речке», «Отдых на море», «Путешествие  в подводное царство».</a:t>
            </a:r>
          </a:p>
          <a:p>
            <a:pPr marL="0" indent="0" algn="just">
              <a:buNone/>
            </a:pPr>
            <a:r>
              <a:rPr lang="ru-RU" sz="2000" b="1" dirty="0">
                <a:latin typeface="Times New Roman" panose="02020603050405020304" pitchFamily="18" charset="0"/>
                <a:cs typeface="Times New Roman" panose="02020603050405020304" pitchFamily="18" charset="0"/>
              </a:rPr>
              <a:t>6</a:t>
            </a:r>
            <a:r>
              <a:rPr lang="ru-RU" sz="2000" b="1" dirty="0" smtClean="0">
                <a:latin typeface="Times New Roman" panose="02020603050405020304" pitchFamily="18" charset="0"/>
                <a:cs typeface="Times New Roman" panose="02020603050405020304" pitchFamily="18" charset="0"/>
              </a:rPr>
              <a:t>. Наблюдения </a:t>
            </a:r>
            <a:r>
              <a:rPr lang="ru-RU" sz="2000" dirty="0">
                <a:latin typeface="Times New Roman" panose="02020603050405020304" pitchFamily="18" charset="0"/>
                <a:cs typeface="Times New Roman" panose="02020603050405020304" pitchFamily="18" charset="0"/>
              </a:rPr>
              <a:t>за природными явлениями, связанными с водой (изморось, иней, сосульки, снег и т.д.).</a:t>
            </a:r>
          </a:p>
          <a:p>
            <a:pPr marL="0" indent="0" algn="just">
              <a:buNone/>
            </a:pPr>
            <a:r>
              <a:rPr lang="ru-RU" sz="2000" b="1" dirty="0">
                <a:latin typeface="Times New Roman" panose="02020603050405020304" pitchFamily="18" charset="0"/>
                <a:cs typeface="Times New Roman" panose="02020603050405020304" pitchFamily="18" charset="0"/>
              </a:rPr>
              <a:t>7</a:t>
            </a:r>
            <a:r>
              <a:rPr lang="ru-RU" sz="2000" b="1" dirty="0" smtClean="0">
                <a:latin typeface="Times New Roman" panose="02020603050405020304" pitchFamily="18" charset="0"/>
                <a:cs typeface="Times New Roman" panose="02020603050405020304" pitchFamily="18" charset="0"/>
              </a:rPr>
              <a:t>. Моделирование </a:t>
            </a:r>
            <a:r>
              <a:rPr lang="ru-RU" sz="2000" b="1" dirty="0">
                <a:latin typeface="Times New Roman" panose="02020603050405020304" pitchFamily="18" charset="0"/>
                <a:cs typeface="Times New Roman" panose="02020603050405020304" pitchFamily="18" charset="0"/>
              </a:rPr>
              <a:t>«Круговорот воды в природе»</a:t>
            </a:r>
          </a:p>
          <a:p>
            <a:pPr marL="0" indent="0" algn="just">
              <a:buNone/>
            </a:pPr>
            <a:r>
              <a:rPr lang="ru-RU" sz="2000" b="1" dirty="0" smtClean="0">
                <a:latin typeface="Times New Roman" panose="02020603050405020304" pitchFamily="18" charset="0"/>
                <a:cs typeface="Times New Roman" panose="02020603050405020304" pitchFamily="18" charset="0"/>
              </a:rPr>
              <a:t>8</a:t>
            </a:r>
            <a:r>
              <a:rPr lang="ru-RU" sz="2000" b="1" dirty="0">
                <a:latin typeface="Times New Roman" panose="02020603050405020304" pitchFamily="18" charset="0"/>
                <a:cs typeface="Times New Roman" panose="02020603050405020304" pitchFamily="18" charset="0"/>
              </a:rPr>
              <a:t>. Игры – эксперименты, игры – опыты.</a:t>
            </a:r>
          </a:p>
          <a:p>
            <a:pPr marL="0" indent="0" algn="just">
              <a:buNone/>
            </a:pPr>
            <a:r>
              <a:rPr lang="ru-RU" sz="2000" dirty="0">
                <a:latin typeface="Times New Roman" panose="02020603050405020304" pitchFamily="18" charset="0"/>
                <a:cs typeface="Times New Roman" panose="02020603050405020304" pitchFamily="18" charset="0"/>
              </a:rPr>
              <a:t>«Вода прозрачная», «У воды нет цвета, вкуса и запаха», «Вода жидкая», «Вода не имеет формы», «Вода, растворяя вещества, приобретает их вкус, цвет, запах», «В солёной воде предметы не тонут», «Замерзшая вода», «Цветные льдинки», «Освобождение бусинок из ледяного плена», «Живая вода», «Вода при замерзании расширяется», «Куда вода исчезла?», «Играем красками», «Радуга в стакане», «Распускающийся цветок»</a:t>
            </a:r>
          </a:p>
        </p:txBody>
      </p:sp>
    </p:spTree>
    <p:extLst>
      <p:ext uri="{BB962C8B-B14F-4D97-AF65-F5344CB8AC3E}">
        <p14:creationId xmlns:p14="http://schemas.microsoft.com/office/powerpoint/2010/main" val="2177030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Заголовок 4"/>
          <p:cNvSpPr>
            <a:spLocks noGrp="1"/>
          </p:cNvSpPr>
          <p:nvPr>
            <p:ph type="ctrTitle"/>
          </p:nvPr>
        </p:nvSpPr>
        <p:spPr/>
        <p:txBody>
          <a:bodyPr/>
          <a:lstStyle/>
          <a:p>
            <a:endParaRPr lang="ru-RU" dirty="0"/>
          </a:p>
        </p:txBody>
      </p:sp>
      <p:sp>
        <p:nvSpPr>
          <p:cNvPr id="6" name="Подзаголовок 5"/>
          <p:cNvSpPr>
            <a:spLocks noGrp="1"/>
          </p:cNvSpPr>
          <p:nvPr>
            <p:ph type="subTitle" idx="1"/>
          </p:nvPr>
        </p:nvSpPr>
        <p:spPr/>
        <p:txBody>
          <a:bodyPr/>
          <a:lstStyle/>
          <a:p>
            <a:endParaRPr lang="ru-RU" dirty="0"/>
          </a:p>
        </p:txBody>
      </p:sp>
      <p:sp>
        <p:nvSpPr>
          <p:cNvPr id="7" name="Прямоугольник 6"/>
          <p:cNvSpPr/>
          <p:nvPr/>
        </p:nvSpPr>
        <p:spPr>
          <a:xfrm>
            <a:off x="107503" y="188640"/>
            <a:ext cx="8577411" cy="92333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altLang="ru-RU" sz="3600" b="1" i="0" u="none" strike="noStrike" kern="0" cap="none" spc="0" normalizeH="0" baseline="0" noProof="0" dirty="0" smtClean="0">
                <a:ln>
                  <a:noFill/>
                </a:ln>
                <a:solidFill>
                  <a:prstClr val="black"/>
                </a:solidFill>
                <a:effectLst/>
                <a:uLnTx/>
                <a:uFillTx/>
              </a:rPr>
              <a:t>Опыт- наблюдение : Вода жидкая.</a:t>
            </a:r>
            <a:r>
              <a:rPr kumimoji="0" lang="ru-RU" altLang="ru-RU" sz="3600" b="0" i="0" u="none" strike="noStrike" kern="0" cap="none" spc="0" normalizeH="0" baseline="0" noProof="0" dirty="0" smtClean="0">
                <a:ln>
                  <a:noFill/>
                </a:ln>
                <a:solidFill>
                  <a:prstClr val="black"/>
                </a:solidFill>
                <a:effectLst/>
                <a:uLnTx/>
                <a:uFillTx/>
              </a:rPr>
              <a:t/>
            </a:r>
            <a:br>
              <a:rPr kumimoji="0" lang="ru-RU" altLang="ru-RU" sz="3600" b="0" i="0" u="none" strike="noStrike" kern="0" cap="none" spc="0" normalizeH="0" baseline="0" noProof="0" dirty="0" smtClean="0">
                <a:ln>
                  <a:noFill/>
                </a:ln>
                <a:solidFill>
                  <a:prstClr val="black"/>
                </a:solidFill>
                <a:effectLst/>
                <a:uLnTx/>
                <a:uFillTx/>
              </a:rPr>
            </a:br>
            <a:endParaRPr kumimoji="0" lang="ru-RU" sz="1800" b="0" i="0" u="none" strike="noStrike" kern="0" cap="none" spc="0" normalizeH="0" baseline="0" noProof="0" dirty="0" smtClean="0">
              <a:ln>
                <a:noFill/>
              </a:ln>
              <a:solidFill>
                <a:sysClr val="windowText" lastClr="000000"/>
              </a:solidFill>
              <a:effectLst/>
              <a:uLnTx/>
              <a:uFillTx/>
            </a:endParaRPr>
          </a:p>
        </p:txBody>
      </p:sp>
      <p:pic>
        <p:nvPicPr>
          <p:cNvPr id="1027" name="Picture 3" descr="C:\Users\Root\Desktop\работа\проект\вода\20161213_10004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867" y="908720"/>
            <a:ext cx="4005077" cy="300380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576758" y="908720"/>
            <a:ext cx="4371925" cy="3278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Root\Desktop\работа\проект\вода\20161213_10001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843808" y="3067092"/>
            <a:ext cx="2664296" cy="37021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6178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467544" y="980728"/>
            <a:ext cx="3923275" cy="2942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74638"/>
            <a:ext cx="8363272" cy="634082"/>
          </a:xfrm>
        </p:spPr>
        <p:txBody>
          <a:bodyPr>
            <a:normAutofit fontScale="90000"/>
          </a:bodyPr>
          <a:lstStyle/>
          <a:p>
            <a:pPr lvl="0"/>
            <a:r>
              <a:rPr lang="ru-RU" altLang="ru-RU" sz="4000" b="1" kern="0" dirty="0" smtClean="0">
                <a:solidFill>
                  <a:prstClr val="black"/>
                </a:solidFill>
              </a:rPr>
              <a:t/>
            </a:r>
            <a:br>
              <a:rPr lang="ru-RU" altLang="ru-RU" sz="4000" b="1" kern="0" dirty="0" smtClean="0">
                <a:solidFill>
                  <a:prstClr val="black"/>
                </a:solidFill>
              </a:rPr>
            </a:br>
            <a:r>
              <a:rPr lang="ru-RU" altLang="ru-RU" sz="4000" b="1" kern="0" dirty="0" smtClean="0">
                <a:solidFill>
                  <a:prstClr val="black"/>
                </a:solidFill>
              </a:rPr>
              <a:t>Опыт- </a:t>
            </a:r>
            <a:r>
              <a:rPr lang="ru-RU" altLang="ru-RU" sz="4000" b="1" kern="0" dirty="0">
                <a:solidFill>
                  <a:prstClr val="black"/>
                </a:solidFill>
              </a:rPr>
              <a:t>наблюдение : </a:t>
            </a:r>
            <a:r>
              <a:rPr lang="ru-RU" altLang="ru-RU" sz="4000" b="1" kern="0" dirty="0" smtClean="0">
                <a:solidFill>
                  <a:prstClr val="black"/>
                </a:solidFill>
              </a:rPr>
              <a:t>Разноцветная вода.</a:t>
            </a:r>
            <a:r>
              <a:rPr kumimoji="0" lang="ru-RU" sz="2400" b="0" i="0" u="none" strike="noStrike" kern="0" cap="none" spc="0" normalizeH="0" baseline="0" noProof="0" dirty="0" smtClean="0">
                <a:ln>
                  <a:noFill/>
                </a:ln>
                <a:solidFill>
                  <a:sysClr val="windowText" lastClr="000000"/>
                </a:solidFill>
                <a:effectLst/>
                <a:uLnTx/>
                <a:uFillTx/>
              </a:rPr>
              <a:t/>
            </a:r>
            <a:br>
              <a:rPr kumimoji="0" lang="ru-RU" sz="2400" b="0" i="0" u="none" strike="noStrike" kern="0" cap="none" spc="0" normalizeH="0" baseline="0" noProof="0" dirty="0" smtClean="0">
                <a:ln>
                  <a:noFill/>
                </a:ln>
                <a:solidFill>
                  <a:sysClr val="windowText" lastClr="000000"/>
                </a:solidFill>
                <a:effectLst/>
                <a:uLnTx/>
                <a:uFillTx/>
              </a:rPr>
            </a:br>
            <a:endParaRPr lang="ru-RU" dirty="0"/>
          </a:p>
        </p:txBody>
      </p:sp>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44008" y="980728"/>
            <a:ext cx="3974499" cy="2980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596752" y="3656709"/>
            <a:ext cx="3950496" cy="2962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2237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836712"/>
            <a:ext cx="8229600" cy="4525963"/>
          </a:xfrm>
        </p:spPr>
        <p:txBody>
          <a:bodyPr>
            <a:normAutofit/>
          </a:bodyPr>
          <a:lstStyle/>
          <a:p>
            <a:pPr marL="0" indent="0" algn="just">
              <a:buNone/>
            </a:pPr>
            <a:r>
              <a:rPr lang="ru-RU" b="1" u="sng" dirty="0">
                <a:latin typeface="Times New Roman" panose="02020603050405020304" pitchFamily="18" charset="0"/>
                <a:cs typeface="Times New Roman" panose="02020603050405020304" pitchFamily="18" charset="0"/>
              </a:rPr>
              <a:t>Вид проекта:</a:t>
            </a:r>
            <a:r>
              <a:rPr lang="ru-RU" i="1"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исследовательский, познавательный, практический, творческий.</a:t>
            </a:r>
          </a:p>
          <a:p>
            <a:pPr marL="0" indent="0" algn="just">
              <a:buNone/>
            </a:pPr>
            <a:r>
              <a:rPr lang="ru-RU" dirty="0">
                <a:latin typeface="Times New Roman" panose="02020603050405020304" pitchFamily="18" charset="0"/>
                <a:cs typeface="Times New Roman" panose="02020603050405020304" pitchFamily="18" charset="0"/>
              </a:rPr>
              <a:t> </a:t>
            </a:r>
          </a:p>
          <a:p>
            <a:pPr marL="0" indent="0" algn="just">
              <a:buNone/>
            </a:pPr>
            <a:r>
              <a:rPr lang="ru-RU" b="1" u="sng" dirty="0">
                <a:latin typeface="Times New Roman" panose="02020603050405020304" pitchFamily="18" charset="0"/>
                <a:cs typeface="Times New Roman" panose="02020603050405020304" pitchFamily="18" charset="0"/>
              </a:rPr>
              <a:t>Продолжительность:</a:t>
            </a:r>
            <a:r>
              <a:rPr lang="ru-RU" dirty="0">
                <a:latin typeface="Times New Roman" panose="02020603050405020304" pitchFamily="18" charset="0"/>
                <a:cs typeface="Times New Roman" panose="02020603050405020304" pitchFamily="18" charset="0"/>
              </a:rPr>
              <a:t> краткосрочный.</a:t>
            </a:r>
          </a:p>
          <a:p>
            <a:pPr marL="0" indent="0" algn="just">
              <a:buNone/>
            </a:pPr>
            <a:r>
              <a:rPr lang="ru-RU" dirty="0">
                <a:latin typeface="Times New Roman" panose="02020603050405020304" pitchFamily="18" charset="0"/>
                <a:cs typeface="Times New Roman" panose="02020603050405020304" pitchFamily="18" charset="0"/>
              </a:rPr>
              <a:t> </a:t>
            </a:r>
          </a:p>
          <a:p>
            <a:pPr marL="0" indent="0" algn="just">
              <a:buNone/>
            </a:pPr>
            <a:r>
              <a:rPr lang="ru-RU" b="1" u="sng" dirty="0">
                <a:latin typeface="Times New Roman" panose="02020603050405020304" pitchFamily="18" charset="0"/>
                <a:cs typeface="Times New Roman" panose="02020603050405020304" pitchFamily="18" charset="0"/>
              </a:rPr>
              <a:t>Сроки реализации</a:t>
            </a:r>
            <a:r>
              <a:rPr lang="ru-RU" b="1" dirty="0">
                <a:latin typeface="Times New Roman" panose="02020603050405020304" pitchFamily="18" charset="0"/>
                <a:cs typeface="Times New Roman" panose="02020603050405020304" pitchFamily="18" charset="0"/>
              </a:rPr>
              <a:t>:</a:t>
            </a:r>
            <a:r>
              <a:rPr lang="ru-RU" dirty="0">
                <a:latin typeface="Times New Roman" panose="02020603050405020304" pitchFamily="18" charset="0"/>
                <a:cs typeface="Times New Roman" panose="02020603050405020304" pitchFamily="18" charset="0"/>
              </a:rPr>
              <a:t> декабрь, январь, февраль.</a:t>
            </a:r>
          </a:p>
          <a:p>
            <a:pPr marL="0" indent="0" algn="just">
              <a:buNone/>
            </a:pPr>
            <a:r>
              <a:rPr lang="ru-RU" dirty="0">
                <a:latin typeface="Times New Roman" panose="02020603050405020304" pitchFamily="18" charset="0"/>
                <a:cs typeface="Times New Roman" panose="02020603050405020304" pitchFamily="18" charset="0"/>
              </a:rPr>
              <a:t> </a:t>
            </a:r>
          </a:p>
          <a:p>
            <a:pPr marL="0" indent="0" algn="just">
              <a:buNone/>
            </a:pPr>
            <a:r>
              <a:rPr lang="ru-RU" b="1" u="sng" dirty="0">
                <a:latin typeface="Times New Roman" panose="02020603050405020304" pitchFamily="18" charset="0"/>
                <a:cs typeface="Times New Roman" panose="02020603050405020304" pitchFamily="18" charset="0"/>
              </a:rPr>
              <a:t>Участники проекта</a:t>
            </a:r>
            <a:r>
              <a:rPr lang="ru-RU" u="sng" dirty="0">
                <a:latin typeface="Times New Roman" panose="02020603050405020304" pitchFamily="18" charset="0"/>
                <a:cs typeface="Times New Roman" panose="02020603050405020304" pitchFamily="18" charset="0"/>
              </a:rPr>
              <a:t>:</a:t>
            </a:r>
            <a:r>
              <a:rPr lang="ru-RU" i="1" dirty="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воспитатели, воспитанники старшей группы, родители.</a:t>
            </a:r>
          </a:p>
          <a:p>
            <a:pPr marL="0" indent="0">
              <a:buNone/>
            </a:pPr>
            <a:r>
              <a:rPr lang="ru-RU" dirty="0"/>
              <a:t> </a:t>
            </a:r>
          </a:p>
        </p:txBody>
      </p:sp>
    </p:spTree>
    <p:extLst>
      <p:ext uri="{BB962C8B-B14F-4D97-AF65-F5344CB8AC3E}">
        <p14:creationId xmlns:p14="http://schemas.microsoft.com/office/powerpoint/2010/main" val="18334303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bwMode="auto">
          <a:xfrm>
            <a:off x="2274624" y="2674938"/>
            <a:ext cx="4602690" cy="3451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274638"/>
            <a:ext cx="8964488" cy="1143000"/>
          </a:xfrm>
        </p:spPr>
        <p:txBody>
          <a:bodyPr>
            <a:normAutofit fontScale="90000"/>
          </a:bodyPr>
          <a:lstStyle/>
          <a:p>
            <a:r>
              <a:rPr lang="ru-RU" altLang="ru-RU" b="1" kern="0" dirty="0">
                <a:solidFill>
                  <a:prstClr val="black"/>
                </a:solidFill>
              </a:rPr>
              <a:t>Опыт- наблюдение : </a:t>
            </a:r>
            <a:r>
              <a:rPr lang="ru-RU" altLang="ru-RU" b="1" kern="0" dirty="0" smtClean="0">
                <a:solidFill>
                  <a:prstClr val="black"/>
                </a:solidFill>
              </a:rPr>
              <a:t>Лед легче воды.</a:t>
            </a:r>
            <a:endParaRPr lang="ru-RU" dirty="0"/>
          </a:p>
        </p:txBody>
      </p:sp>
    </p:spTree>
    <p:extLst>
      <p:ext uri="{BB962C8B-B14F-4D97-AF65-F5344CB8AC3E}">
        <p14:creationId xmlns:p14="http://schemas.microsoft.com/office/powerpoint/2010/main" val="24917238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6"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14708" y="1182111"/>
            <a:ext cx="4167536" cy="312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603576" y="1167657"/>
            <a:ext cx="4167536" cy="312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195736" y="3728096"/>
            <a:ext cx="4102557" cy="30769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p:cNvSpPr txBox="1">
            <a:spLocks/>
          </p:cNvSpPr>
          <p:nvPr/>
        </p:nvSpPr>
        <p:spPr>
          <a:xfrm>
            <a:off x="0" y="39111"/>
            <a:ext cx="8964488" cy="1143000"/>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b="1" kern="0" dirty="0" smtClean="0">
                <a:solidFill>
                  <a:prstClr val="black"/>
                </a:solidFill>
              </a:rPr>
              <a:t>Опыт- наблюдение : Освобождение бисера из ледяных оков.</a:t>
            </a:r>
            <a:endParaRPr lang="ru-RU" dirty="0"/>
          </a:p>
        </p:txBody>
      </p:sp>
    </p:spTree>
    <p:extLst>
      <p:ext uri="{BB962C8B-B14F-4D97-AF65-F5344CB8AC3E}">
        <p14:creationId xmlns:p14="http://schemas.microsoft.com/office/powerpoint/2010/main" val="42275011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rcRect/>
          <a:stretch>
            <a:fillRect/>
          </a:stretch>
        </p:blipFill>
        <p:spPr bwMode="auto">
          <a:xfrm>
            <a:off x="4860032" y="661302"/>
            <a:ext cx="4185392" cy="3139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endParaRPr lang="ru-RU"/>
          </a:p>
        </p:txBody>
      </p:sp>
      <p:pic>
        <p:nvPicPr>
          <p:cNvPr id="717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600" y="620688"/>
            <a:ext cx="4239544" cy="31796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41799" y="3253692"/>
            <a:ext cx="2677252" cy="36043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63884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657774" y="1384176"/>
            <a:ext cx="4259382" cy="319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275" y="1412776"/>
            <a:ext cx="4267430" cy="3200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47864" y="3988261"/>
            <a:ext cx="3823426" cy="28675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p:cNvSpPr txBox="1">
            <a:spLocks/>
          </p:cNvSpPr>
          <p:nvPr/>
        </p:nvSpPr>
        <p:spPr>
          <a:xfrm>
            <a:off x="0" y="274638"/>
            <a:ext cx="8964488" cy="1143000"/>
          </a:xfrm>
          <a:prstGeom prst="rect">
            <a:avLst/>
          </a:prstGeom>
        </p:spPr>
        <p:txBody>
          <a:bodyPr vert="horz" lIns="91440" tIns="45720" rIns="91440" bIns="45720" rtlCol="0" anchor="ctr">
            <a:normAutofit fontScale="9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b="1" kern="0" dirty="0" smtClean="0">
                <a:solidFill>
                  <a:prstClr val="black"/>
                </a:solidFill>
              </a:rPr>
              <a:t>Опыт- наблюдение : Радуга в стакане.</a:t>
            </a:r>
            <a:endParaRPr lang="ru-RU" dirty="0"/>
          </a:p>
        </p:txBody>
      </p:sp>
    </p:spTree>
    <p:extLst>
      <p:ext uri="{BB962C8B-B14F-4D97-AF65-F5344CB8AC3E}">
        <p14:creationId xmlns:p14="http://schemas.microsoft.com/office/powerpoint/2010/main" val="24068153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2" name="Picture 2" descr="C:\Users\Root\Desktop\работа\Pictures\20170111_174503.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84043" y="1340768"/>
            <a:ext cx="3799450" cy="284958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4048" y="1340768"/>
            <a:ext cx="3814917" cy="2861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75326" y="3662141"/>
            <a:ext cx="2393348" cy="3191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Заголовок 1"/>
          <p:cNvSpPr txBox="1">
            <a:spLocks/>
          </p:cNvSpPr>
          <p:nvPr/>
        </p:nvSpPr>
        <p:spPr>
          <a:xfrm>
            <a:off x="0" y="274638"/>
            <a:ext cx="8964488"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b="1" kern="0" dirty="0" smtClean="0">
                <a:solidFill>
                  <a:prstClr val="black"/>
                </a:solidFill>
              </a:rPr>
              <a:t>Опыт- наблюдение : Цветок лотоса.</a:t>
            </a:r>
            <a:endParaRPr lang="ru-RU" dirty="0"/>
          </a:p>
        </p:txBody>
      </p:sp>
    </p:spTree>
    <p:extLst>
      <p:ext uri="{BB962C8B-B14F-4D97-AF65-F5344CB8AC3E}">
        <p14:creationId xmlns:p14="http://schemas.microsoft.com/office/powerpoint/2010/main" val="19344052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Users\Root\Desktop\работа\Pictures\Новая папка\Viber Images\image-0-02-05-1ee2d65522e18ea759a22ee081cf71556266d1ba171b321e33854bca168bd0e0-V.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3937" y="1531458"/>
            <a:ext cx="4175786" cy="234888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Root\Desktop\работа\Pictures\Новая папка\Viber Images\image-0-02-05-9c9d4d7de82150b72046afe37fc1584584e51e3a881e2209e65796a91609e73f-V.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724128" y="1368152"/>
            <a:ext cx="2698398" cy="47971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Root\Desktop\работа\Pictures\Новая папка\Viber Images\image-0-02-05-38c964a982e99a015a1f5e7cbdc371cf9f58633c86877cbaee7bb750ac98e539-V.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33937" y="3933056"/>
            <a:ext cx="4175786" cy="234888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163483" y="360512"/>
            <a:ext cx="8892480" cy="584775"/>
          </a:xfrm>
          <a:prstGeom prst="rect">
            <a:avLst/>
          </a:prstGeom>
        </p:spPr>
        <p:txBody>
          <a:bodyPr wrap="square">
            <a:spAutoFit/>
          </a:bodyPr>
          <a:lstStyle/>
          <a:p>
            <a:r>
              <a:rPr lang="ru-RU" altLang="ru-RU" sz="3200" b="1" kern="0" dirty="0">
                <a:solidFill>
                  <a:prstClr val="black"/>
                </a:solidFill>
              </a:rPr>
              <a:t>Опыт- наблюдение : </a:t>
            </a:r>
            <a:r>
              <a:rPr lang="ru-RU" altLang="ru-RU" sz="3200" b="1" kern="0" dirty="0" smtClean="0">
                <a:solidFill>
                  <a:prstClr val="black"/>
                </a:solidFill>
              </a:rPr>
              <a:t>Живительная сила воды.</a:t>
            </a:r>
            <a:endParaRPr lang="ru-RU" sz="3200" b="1" dirty="0"/>
          </a:p>
        </p:txBody>
      </p:sp>
    </p:spTree>
    <p:extLst>
      <p:ext uri="{BB962C8B-B14F-4D97-AF65-F5344CB8AC3E}">
        <p14:creationId xmlns:p14="http://schemas.microsoft.com/office/powerpoint/2010/main" val="24036622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p:cNvPicPr>
            <a:picLocks noGrp="1" noChangeAspect="1" noChangeArrowheads="1"/>
          </p:cNvPicPr>
          <p:nvPr>
            <p:ph idx="1"/>
          </p:nvPr>
        </p:nvPicPr>
        <p:blipFill>
          <a:blip r:embed="rId3" cstate="email">
            <a:extLst>
              <a:ext uri="{28A0092B-C50C-407E-A947-70E740481C1C}">
                <a14:useLocalDpi xmlns:a14="http://schemas.microsoft.com/office/drawing/2010/main"/>
              </a:ext>
            </a:extLst>
          </a:blip>
          <a:stretch>
            <a:fillRect/>
          </a:stretch>
        </p:blipFill>
        <p:spPr bwMode="auto">
          <a:xfrm>
            <a:off x="4765546" y="1484040"/>
            <a:ext cx="4318462" cy="2589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r>
              <a:rPr lang="ru-RU" b="1" dirty="0" smtClean="0">
                <a:solidFill>
                  <a:schemeClr val="tx1"/>
                </a:solidFill>
              </a:rPr>
              <a:t>Игры со снегом.</a:t>
            </a:r>
            <a:endParaRPr lang="ru-RU" b="1" dirty="0">
              <a:solidFill>
                <a:schemeClr val="tx1"/>
              </a:solidFill>
            </a:endParaRPr>
          </a:p>
        </p:txBody>
      </p:sp>
      <p:pic>
        <p:nvPicPr>
          <p:cNvPr id="5122"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44016" y="1484784"/>
            <a:ext cx="4427984" cy="2656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219222" y="3861048"/>
            <a:ext cx="4705555" cy="28233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98585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11834"/>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545" y="1400304"/>
            <a:ext cx="5074027" cy="30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07903" y="3645024"/>
            <a:ext cx="5120569"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1"/>
          <p:cNvSpPr txBox="1">
            <a:spLocks/>
          </p:cNvSpPr>
          <p:nvPr/>
        </p:nvSpPr>
        <p:spPr>
          <a:xfrm>
            <a:off x="0" y="274638"/>
            <a:ext cx="8964488"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ru-RU" altLang="ru-RU" b="1" kern="0" dirty="0" smtClean="0">
                <a:solidFill>
                  <a:prstClr val="black"/>
                </a:solidFill>
              </a:rPr>
              <a:t>Работа с родителями</a:t>
            </a:r>
            <a:endParaRPr lang="ru-RU" dirty="0"/>
          </a:p>
        </p:txBody>
      </p:sp>
    </p:spTree>
    <p:extLst>
      <p:ext uri="{BB962C8B-B14F-4D97-AF65-F5344CB8AC3E}">
        <p14:creationId xmlns:p14="http://schemas.microsoft.com/office/powerpoint/2010/main" val="39808494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2040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descr="C:\Users\Root\Desktop\работа\Pictures\20170109_174516.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9594" y="1952836"/>
            <a:ext cx="3936437" cy="2952328"/>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Root\Desktop\работа\Pictures\20170109_174524.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88024" y="1993652"/>
            <a:ext cx="3882016" cy="2911512"/>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539552" y="908720"/>
            <a:ext cx="8280920" cy="707886"/>
          </a:xfrm>
          <a:prstGeom prst="rect">
            <a:avLst/>
          </a:prstGeom>
        </p:spPr>
        <p:txBody>
          <a:bodyPr wrap="square">
            <a:spAutoFit/>
          </a:bodyPr>
          <a:lstStyle/>
          <a:p>
            <a:pPr algn="ctr"/>
            <a:r>
              <a:rPr lang="ru-RU" altLang="ru-RU" sz="4000" b="1" kern="0" dirty="0" smtClean="0">
                <a:solidFill>
                  <a:prstClr val="black"/>
                </a:solidFill>
              </a:rPr>
              <a:t>Продуктивная деятельность.</a:t>
            </a:r>
            <a:endParaRPr lang="ru-RU" sz="4000" dirty="0"/>
          </a:p>
        </p:txBody>
      </p:sp>
    </p:spTree>
    <p:extLst>
      <p:ext uri="{BB962C8B-B14F-4D97-AF65-F5344CB8AC3E}">
        <p14:creationId xmlns:p14="http://schemas.microsoft.com/office/powerpoint/2010/main" val="12192856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32240" y="784274"/>
            <a:ext cx="1934029" cy="2791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Root\Desktop\работа\работы\20160905_140037.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563888" y="1628800"/>
            <a:ext cx="2348030" cy="2383943"/>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C:\Users\Root\Desktop\работа\работы\20160905_140057.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732239" y="3634617"/>
            <a:ext cx="1934029" cy="3223383"/>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24253" y="4293096"/>
            <a:ext cx="3027300" cy="2270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28758" y="4293096"/>
            <a:ext cx="2818907" cy="19677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descr="C:\Users\Root\Desktop\работа\Pictures\20170109_174611.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216591" y="1123175"/>
            <a:ext cx="2818907" cy="2114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844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764704"/>
            <a:ext cx="8229600" cy="5361459"/>
          </a:xfrm>
        </p:spPr>
        <p:txBody>
          <a:bodyPr>
            <a:normAutofit/>
          </a:bodyPr>
          <a:lstStyle/>
          <a:p>
            <a:pPr marL="0" indent="0" algn="just">
              <a:buNone/>
            </a:pPr>
            <a:r>
              <a:rPr lang="ru-RU" sz="2000" b="1" u="sng" dirty="0">
                <a:latin typeface="Times New Roman" panose="02020603050405020304" pitchFamily="18" charset="0"/>
                <a:cs typeface="Times New Roman" panose="02020603050405020304" pitchFamily="18" charset="0"/>
              </a:rPr>
              <a:t>Актуальность:</a:t>
            </a:r>
            <a:endParaRPr lang="ru-RU" sz="2000" dirty="0">
              <a:latin typeface="Times New Roman" panose="02020603050405020304" pitchFamily="18" charset="0"/>
              <a:cs typeface="Times New Roman" panose="02020603050405020304" pitchFamily="18" charset="0"/>
            </a:endParaRPr>
          </a:p>
          <a:p>
            <a:pPr marL="0" indent="0" algn="just">
              <a:buNone/>
            </a:pPr>
            <a:r>
              <a:rPr lang="ru-RU" sz="2000" dirty="0">
                <a:latin typeface="Times New Roman" panose="02020603050405020304" pitchFamily="18" charset="0"/>
                <a:cs typeface="Times New Roman" panose="02020603050405020304" pitchFamily="18" charset="0"/>
              </a:rPr>
              <a:t>    Экологическое состояние нашей планеты, а также тенденция к его ухудшению заставляет нас  обратить  внимание уже с дошкольного возраста на  охрану  природы.  Воспитание экологической культуры – долгий путь формирования правильных способов взаимодействия с природой. Детям необходимо прививать навыки экологически грамотного отношения в быту, научить бережно и экономно относиться к воде. Обратить внимание на то, что даже такой привычный объект, как вода, таит в себе много неизвестного, что вода  нужна для всех живых существ; без неё не могут жить растения, животные, человек. Все это подчеркивает актуальность данного проекта.</a:t>
            </a:r>
          </a:p>
          <a:p>
            <a:endParaRPr lang="ru-RU" dirty="0"/>
          </a:p>
        </p:txBody>
      </p:sp>
    </p:spTree>
    <p:extLst>
      <p:ext uri="{BB962C8B-B14F-4D97-AF65-F5344CB8AC3E}">
        <p14:creationId xmlns:p14="http://schemas.microsoft.com/office/powerpoint/2010/main" val="31675382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pic>
        <p:nvPicPr>
          <p:cNvPr id="4"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80626" y="3356992"/>
            <a:ext cx="3589173" cy="26918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004048" y="1526455"/>
            <a:ext cx="3116346" cy="36610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Root\Desktop\работа\работы\WP_20151228_14_19_55_Pro.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980626" y="1225980"/>
            <a:ext cx="3508497" cy="19735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121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457200" y="115888"/>
            <a:ext cx="8229600" cy="749300"/>
          </a:xfrm>
        </p:spPr>
        <p:txBody>
          <a:bodyPr rtlCol="0">
            <a:noAutofit/>
          </a:bodyPr>
          <a:lstStyle/>
          <a:p>
            <a:pPr eaLnBrk="1" fontAlgn="auto" hangingPunct="1">
              <a:spcAft>
                <a:spcPts val="0"/>
              </a:spcAft>
              <a:defRPr/>
            </a:pPr>
            <a:r>
              <a:rPr lang="ru-RU" sz="3200" b="1" cap="all" dirty="0" smtClean="0">
                <a:ln/>
                <a:solidFill>
                  <a:schemeClr val="tx1"/>
                </a:solidFill>
                <a:effectLst>
                  <a:reflection blurRad="10000" stA="55000" endPos="48000" dist="500" dir="5400000" sy="-100000" algn="bl" rotWithShape="0"/>
                </a:effectLst>
              </a:rPr>
              <a:t>Вода волшебная и может быть разной </a:t>
            </a:r>
            <a:endParaRPr lang="ru-RU" sz="3200" dirty="0">
              <a:solidFill>
                <a:schemeClr val="tx1"/>
              </a:solidFill>
              <a:effectLst>
                <a:reflection blurRad="10000" stA="55000" endPos="48000" dist="500" dir="5400000" sy="-100000" algn="bl" rotWithShape="0"/>
              </a:effectLst>
            </a:endParaRPr>
          </a:p>
        </p:txBody>
      </p:sp>
      <p:pic>
        <p:nvPicPr>
          <p:cNvPr id="31748" name="Picture 2" descr="C:\Documents and Settings\Пользователь\Мои документы\мама\картинки(мама)\kapla.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59163" y="3006725"/>
            <a:ext cx="1738312" cy="157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Стрелка вправо 3"/>
          <p:cNvSpPr/>
          <p:nvPr/>
        </p:nvSpPr>
        <p:spPr>
          <a:xfrm rot="16200000">
            <a:off x="4106863" y="2473325"/>
            <a:ext cx="446088" cy="484187"/>
          </a:xfrm>
          <a:prstGeom prst="rightArrow">
            <a:avLst/>
          </a:prstGeom>
          <a:solidFill>
            <a:srgbClr val="0F6FC6"/>
          </a:solidFill>
          <a:ln w="25400" cap="flat" cmpd="sng" algn="ctr">
            <a:solidFill>
              <a:srgbClr val="0F6FC6">
                <a:shade val="50000"/>
              </a:srgbClr>
            </a:solidFill>
            <a:prstDash val="solid"/>
          </a:ln>
          <a:effectLst/>
        </p:spPr>
        <p:txBody>
          <a:bodyPr anchor="ctr"/>
          <a:lstStyle/>
          <a:p>
            <a:pPr algn="ctr" fontAlgn="auto">
              <a:spcBef>
                <a:spcPts val="0"/>
              </a:spcBef>
              <a:spcAft>
                <a:spcPts val="0"/>
              </a:spcAft>
              <a:defRPr/>
            </a:pPr>
            <a:endParaRPr lang="ru-RU" kern="0">
              <a:solidFill>
                <a:prstClr val="white"/>
              </a:solidFill>
              <a:latin typeface="Constantia"/>
              <a:cs typeface="+mn-cs"/>
            </a:endParaRPr>
          </a:p>
        </p:txBody>
      </p:sp>
      <p:sp>
        <p:nvSpPr>
          <p:cNvPr id="5" name="Стрелка вправо 4"/>
          <p:cNvSpPr/>
          <p:nvPr/>
        </p:nvSpPr>
        <p:spPr>
          <a:xfrm rot="20104614">
            <a:off x="5253038" y="2697163"/>
            <a:ext cx="500062" cy="484187"/>
          </a:xfrm>
          <a:prstGeom prst="rightArrow">
            <a:avLst/>
          </a:prstGeom>
          <a:solidFill>
            <a:srgbClr val="0F6FC6"/>
          </a:solidFill>
          <a:ln w="25400" cap="flat" cmpd="sng" algn="ctr">
            <a:solidFill>
              <a:srgbClr val="0F6FC6">
                <a:shade val="50000"/>
              </a:srgbClr>
            </a:solidFill>
            <a:prstDash val="solid"/>
          </a:ln>
          <a:effectLst/>
        </p:spPr>
        <p:txBody>
          <a:bodyPr anchor="ctr"/>
          <a:lstStyle/>
          <a:p>
            <a:pPr algn="ctr" fontAlgn="auto">
              <a:spcBef>
                <a:spcPts val="0"/>
              </a:spcBef>
              <a:spcAft>
                <a:spcPts val="0"/>
              </a:spcAft>
              <a:defRPr/>
            </a:pPr>
            <a:endParaRPr lang="ru-RU" kern="0">
              <a:solidFill>
                <a:prstClr val="white"/>
              </a:solidFill>
              <a:latin typeface="Constantia"/>
              <a:cs typeface="+mn-cs"/>
            </a:endParaRPr>
          </a:p>
        </p:txBody>
      </p:sp>
      <p:sp>
        <p:nvSpPr>
          <p:cNvPr id="6" name="Стрелка вправо 5"/>
          <p:cNvSpPr/>
          <p:nvPr/>
        </p:nvSpPr>
        <p:spPr>
          <a:xfrm>
            <a:off x="5284788" y="3571875"/>
            <a:ext cx="438150" cy="484188"/>
          </a:xfrm>
          <a:prstGeom prst="rightArrow">
            <a:avLst/>
          </a:prstGeom>
          <a:solidFill>
            <a:srgbClr val="0F6FC6"/>
          </a:solidFill>
          <a:ln w="25400" cap="flat" cmpd="sng" algn="ctr">
            <a:solidFill>
              <a:srgbClr val="0F6FC6">
                <a:shade val="50000"/>
              </a:srgbClr>
            </a:solidFill>
            <a:prstDash val="solid"/>
          </a:ln>
          <a:effectLst/>
        </p:spPr>
        <p:txBody>
          <a:bodyPr anchor="ctr"/>
          <a:lstStyle/>
          <a:p>
            <a:pPr algn="ctr" fontAlgn="auto">
              <a:spcBef>
                <a:spcPts val="0"/>
              </a:spcBef>
              <a:spcAft>
                <a:spcPts val="0"/>
              </a:spcAft>
              <a:defRPr/>
            </a:pPr>
            <a:endParaRPr lang="ru-RU" kern="0">
              <a:solidFill>
                <a:prstClr val="white"/>
              </a:solidFill>
              <a:latin typeface="Constantia"/>
              <a:cs typeface="+mn-cs"/>
            </a:endParaRPr>
          </a:p>
        </p:txBody>
      </p:sp>
      <p:sp>
        <p:nvSpPr>
          <p:cNvPr id="7" name="Стрелка вправо 6"/>
          <p:cNvSpPr/>
          <p:nvPr/>
        </p:nvSpPr>
        <p:spPr>
          <a:xfrm rot="4258488">
            <a:off x="5161757" y="4628356"/>
            <a:ext cx="500062" cy="485775"/>
          </a:xfrm>
          <a:prstGeom prst="rightArrow">
            <a:avLst/>
          </a:prstGeom>
          <a:solidFill>
            <a:srgbClr val="0F6FC6"/>
          </a:solidFill>
          <a:ln w="25400" cap="flat" cmpd="sng" algn="ctr">
            <a:solidFill>
              <a:srgbClr val="0F6FC6">
                <a:shade val="50000"/>
              </a:srgbClr>
            </a:solidFill>
            <a:prstDash val="solid"/>
          </a:ln>
          <a:effectLst/>
        </p:spPr>
        <p:txBody>
          <a:bodyPr anchor="ctr"/>
          <a:lstStyle/>
          <a:p>
            <a:pPr algn="ctr" fontAlgn="auto">
              <a:spcBef>
                <a:spcPts val="0"/>
              </a:spcBef>
              <a:spcAft>
                <a:spcPts val="0"/>
              </a:spcAft>
              <a:defRPr/>
            </a:pPr>
            <a:endParaRPr lang="ru-RU" kern="0">
              <a:solidFill>
                <a:prstClr val="white"/>
              </a:solidFill>
              <a:latin typeface="Constantia"/>
              <a:cs typeface="+mn-cs"/>
            </a:endParaRPr>
          </a:p>
        </p:txBody>
      </p:sp>
      <p:sp>
        <p:nvSpPr>
          <p:cNvPr id="8" name="Стрелка вправо 7"/>
          <p:cNvSpPr/>
          <p:nvPr/>
        </p:nvSpPr>
        <p:spPr>
          <a:xfrm rot="6346261">
            <a:off x="3175795" y="4637881"/>
            <a:ext cx="500062" cy="485775"/>
          </a:xfrm>
          <a:prstGeom prst="rightArrow">
            <a:avLst/>
          </a:prstGeom>
          <a:solidFill>
            <a:srgbClr val="0F6FC6"/>
          </a:solidFill>
          <a:ln w="25400" cap="flat" cmpd="sng" algn="ctr">
            <a:solidFill>
              <a:srgbClr val="0F6FC6">
                <a:shade val="50000"/>
              </a:srgbClr>
            </a:solidFill>
            <a:prstDash val="solid"/>
          </a:ln>
          <a:effectLst/>
        </p:spPr>
        <p:txBody>
          <a:bodyPr anchor="ctr"/>
          <a:lstStyle/>
          <a:p>
            <a:pPr algn="ctr" fontAlgn="auto">
              <a:spcBef>
                <a:spcPts val="0"/>
              </a:spcBef>
              <a:spcAft>
                <a:spcPts val="0"/>
              </a:spcAft>
              <a:defRPr/>
            </a:pPr>
            <a:endParaRPr lang="ru-RU" kern="0">
              <a:solidFill>
                <a:prstClr val="white"/>
              </a:solidFill>
              <a:latin typeface="Constantia"/>
              <a:cs typeface="+mn-cs"/>
            </a:endParaRPr>
          </a:p>
        </p:txBody>
      </p:sp>
      <p:sp>
        <p:nvSpPr>
          <p:cNvPr id="9" name="Стрелка вправо 8"/>
          <p:cNvSpPr/>
          <p:nvPr/>
        </p:nvSpPr>
        <p:spPr>
          <a:xfrm rot="10632624">
            <a:off x="2873375" y="3554413"/>
            <a:ext cx="500063" cy="485775"/>
          </a:xfrm>
          <a:prstGeom prst="rightArrow">
            <a:avLst/>
          </a:prstGeom>
          <a:solidFill>
            <a:srgbClr val="0F6FC6"/>
          </a:solidFill>
          <a:ln w="25400" cap="flat" cmpd="sng" algn="ctr">
            <a:solidFill>
              <a:srgbClr val="0F6FC6">
                <a:shade val="50000"/>
              </a:srgbClr>
            </a:solidFill>
            <a:prstDash val="solid"/>
          </a:ln>
          <a:effectLst/>
        </p:spPr>
        <p:txBody>
          <a:bodyPr anchor="ctr"/>
          <a:lstStyle/>
          <a:p>
            <a:pPr algn="ctr" fontAlgn="auto">
              <a:spcBef>
                <a:spcPts val="0"/>
              </a:spcBef>
              <a:spcAft>
                <a:spcPts val="0"/>
              </a:spcAft>
              <a:defRPr/>
            </a:pPr>
            <a:endParaRPr lang="ru-RU" kern="0">
              <a:solidFill>
                <a:prstClr val="white"/>
              </a:solidFill>
              <a:latin typeface="Constantia"/>
              <a:cs typeface="+mn-cs"/>
            </a:endParaRPr>
          </a:p>
        </p:txBody>
      </p:sp>
      <p:sp>
        <p:nvSpPr>
          <p:cNvPr id="10" name="Стрелка вправо 9"/>
          <p:cNvSpPr/>
          <p:nvPr/>
        </p:nvSpPr>
        <p:spPr>
          <a:xfrm rot="13224543">
            <a:off x="2971800" y="2593975"/>
            <a:ext cx="500063" cy="484188"/>
          </a:xfrm>
          <a:prstGeom prst="rightArrow">
            <a:avLst/>
          </a:prstGeom>
          <a:solidFill>
            <a:srgbClr val="0F6FC6"/>
          </a:solidFill>
          <a:ln w="25400" cap="flat" cmpd="sng" algn="ctr">
            <a:solidFill>
              <a:srgbClr val="0F6FC6">
                <a:shade val="50000"/>
              </a:srgbClr>
            </a:solidFill>
            <a:prstDash val="solid"/>
          </a:ln>
          <a:effectLst/>
        </p:spPr>
        <p:txBody>
          <a:bodyPr anchor="ctr"/>
          <a:lstStyle/>
          <a:p>
            <a:pPr algn="ctr" fontAlgn="auto">
              <a:spcBef>
                <a:spcPts val="0"/>
              </a:spcBef>
              <a:spcAft>
                <a:spcPts val="0"/>
              </a:spcAft>
              <a:defRPr/>
            </a:pPr>
            <a:endParaRPr lang="ru-RU" kern="0">
              <a:solidFill>
                <a:prstClr val="white"/>
              </a:solidFill>
              <a:latin typeface="Constantia"/>
              <a:cs typeface="+mn-cs"/>
            </a:endParaRPr>
          </a:p>
        </p:txBody>
      </p:sp>
      <p:grpSp>
        <p:nvGrpSpPr>
          <p:cNvPr id="11" name="Группа 10"/>
          <p:cNvGrpSpPr>
            <a:grpSpLocks/>
          </p:cNvGrpSpPr>
          <p:nvPr/>
        </p:nvGrpSpPr>
        <p:grpSpPr bwMode="auto">
          <a:xfrm>
            <a:off x="3508375" y="865188"/>
            <a:ext cx="1828800" cy="1560512"/>
            <a:chOff x="3428992" y="0"/>
            <a:chExt cx="1828800" cy="1728766"/>
          </a:xfrm>
        </p:grpSpPr>
        <p:pic>
          <p:nvPicPr>
            <p:cNvPr id="12" name="Picture 7" descr="C:\Documents and Settings\Пользователь\Мои документы\мама\картинки(мама)\grad_43645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28992" y="357008"/>
              <a:ext cx="1828800" cy="1371758"/>
            </a:xfrm>
            <a:prstGeom prst="rect">
              <a:avLst/>
            </a:prstGeom>
            <a:ln>
              <a:noFill/>
            </a:ln>
            <a:effectLst>
              <a:outerShdw blurRad="292100" dist="139700" dir="2700000" algn="tl" rotWithShape="0">
                <a:srgbClr val="333333">
                  <a:alpha val="65000"/>
                </a:srgbClr>
              </a:outerShdw>
            </a:effectLst>
          </p:spPr>
        </p:pic>
        <p:sp>
          <p:nvSpPr>
            <p:cNvPr id="13" name="TextBox 12"/>
            <p:cNvSpPr txBox="1"/>
            <p:nvPr/>
          </p:nvSpPr>
          <p:spPr>
            <a:xfrm>
              <a:off x="3714744" y="0"/>
              <a:ext cx="891591" cy="369332"/>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cs typeface="+mn-cs"/>
                </a:rPr>
                <a:t>град</a:t>
              </a:r>
            </a:p>
          </p:txBody>
        </p:sp>
      </p:grpSp>
      <p:grpSp>
        <p:nvGrpSpPr>
          <p:cNvPr id="14" name="Группа 13"/>
          <p:cNvGrpSpPr>
            <a:grpSpLocks/>
          </p:cNvGrpSpPr>
          <p:nvPr/>
        </p:nvGrpSpPr>
        <p:grpSpPr bwMode="auto">
          <a:xfrm>
            <a:off x="5999163" y="1335088"/>
            <a:ext cx="1876425" cy="1603375"/>
            <a:chOff x="5786445" y="571480"/>
            <a:chExt cx="1875795" cy="1848682"/>
          </a:xfrm>
        </p:grpSpPr>
        <p:pic>
          <p:nvPicPr>
            <p:cNvPr id="15" name="Picture 11" descr="C:\Documents and Settings\Пользователь\Мои документы\мама\картинки(мама)\3ea30d48da8a.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86445" y="928403"/>
              <a:ext cx="1875795" cy="1491759"/>
            </a:xfrm>
            <a:prstGeom prst="rect">
              <a:avLst/>
            </a:prstGeom>
            <a:ln>
              <a:noFill/>
            </a:ln>
            <a:effectLst>
              <a:outerShdw blurRad="292100" dist="139700" dir="2700000" algn="tl" rotWithShape="0">
                <a:srgbClr val="333333">
                  <a:alpha val="65000"/>
                </a:srgbClr>
              </a:outerShdw>
            </a:effectLst>
          </p:spPr>
        </p:pic>
        <p:sp>
          <p:nvSpPr>
            <p:cNvPr id="16" name="TextBox 15"/>
            <p:cNvSpPr txBox="1"/>
            <p:nvPr/>
          </p:nvSpPr>
          <p:spPr>
            <a:xfrm>
              <a:off x="6286512" y="571480"/>
              <a:ext cx="1114408" cy="369332"/>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cs typeface="+mn-cs"/>
                </a:rPr>
                <a:t>туман</a:t>
              </a:r>
            </a:p>
          </p:txBody>
        </p:sp>
      </p:grpSp>
      <p:grpSp>
        <p:nvGrpSpPr>
          <p:cNvPr id="17" name="Группа 16"/>
          <p:cNvGrpSpPr>
            <a:grpSpLocks/>
          </p:cNvGrpSpPr>
          <p:nvPr/>
        </p:nvGrpSpPr>
        <p:grpSpPr bwMode="auto">
          <a:xfrm>
            <a:off x="6054725" y="3121025"/>
            <a:ext cx="1857375" cy="1549400"/>
            <a:chOff x="6029994" y="2643182"/>
            <a:chExt cx="1857388" cy="1744203"/>
          </a:xfrm>
        </p:grpSpPr>
        <p:pic>
          <p:nvPicPr>
            <p:cNvPr id="18" name="Picture 8" descr="C:\Documents and Settings\Пользователь\Мои документы\мама\картинки(мама)\9374-src.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029994" y="2993452"/>
              <a:ext cx="1857388" cy="1393933"/>
            </a:xfrm>
            <a:prstGeom prst="rect">
              <a:avLst/>
            </a:prstGeom>
            <a:ln>
              <a:noFill/>
            </a:ln>
            <a:effectLst>
              <a:outerShdw blurRad="292100" dist="139700" dir="2700000" algn="tl" rotWithShape="0">
                <a:srgbClr val="333333">
                  <a:alpha val="65000"/>
                </a:srgbClr>
              </a:outerShdw>
            </a:effectLst>
          </p:spPr>
        </p:pic>
        <p:sp>
          <p:nvSpPr>
            <p:cNvPr id="19" name="TextBox 18"/>
            <p:cNvSpPr txBox="1"/>
            <p:nvPr/>
          </p:nvSpPr>
          <p:spPr>
            <a:xfrm>
              <a:off x="6715140" y="2643182"/>
              <a:ext cx="901209" cy="369332"/>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cs typeface="+mn-cs"/>
                </a:rPr>
                <a:t>снег</a:t>
              </a:r>
            </a:p>
          </p:txBody>
        </p:sp>
      </p:grpSp>
      <p:grpSp>
        <p:nvGrpSpPr>
          <p:cNvPr id="20" name="Группа 19"/>
          <p:cNvGrpSpPr>
            <a:grpSpLocks/>
          </p:cNvGrpSpPr>
          <p:nvPr/>
        </p:nvGrpSpPr>
        <p:grpSpPr bwMode="auto">
          <a:xfrm>
            <a:off x="4662488" y="5110163"/>
            <a:ext cx="1935162" cy="1524000"/>
            <a:chOff x="4857752" y="4572008"/>
            <a:chExt cx="1934425" cy="1814514"/>
          </a:xfrm>
        </p:grpSpPr>
        <p:pic>
          <p:nvPicPr>
            <p:cNvPr id="21" name="Picture 9" descr="C:\Documents and Settings\Пользователь\Мои документы\мама\картинки(мама)\Morning_dew_-_Close_up.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857752" y="4929240"/>
              <a:ext cx="1934425" cy="1457282"/>
            </a:xfrm>
            <a:prstGeom prst="rect">
              <a:avLst/>
            </a:prstGeom>
            <a:ln>
              <a:noFill/>
            </a:ln>
            <a:effectLst>
              <a:outerShdw blurRad="292100" dist="139700" dir="2700000" algn="tl" rotWithShape="0">
                <a:srgbClr val="333333">
                  <a:alpha val="65000"/>
                </a:srgbClr>
              </a:outerShdw>
            </a:effectLst>
          </p:spPr>
        </p:pic>
        <p:sp>
          <p:nvSpPr>
            <p:cNvPr id="22" name="TextBox 21"/>
            <p:cNvSpPr txBox="1"/>
            <p:nvPr/>
          </p:nvSpPr>
          <p:spPr>
            <a:xfrm>
              <a:off x="5357818" y="4572008"/>
              <a:ext cx="906017" cy="369332"/>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cs typeface="+mn-cs"/>
                </a:rPr>
                <a:t>роса</a:t>
              </a:r>
            </a:p>
          </p:txBody>
        </p:sp>
      </p:grpSp>
      <p:grpSp>
        <p:nvGrpSpPr>
          <p:cNvPr id="23" name="Группа 22"/>
          <p:cNvGrpSpPr>
            <a:grpSpLocks/>
          </p:cNvGrpSpPr>
          <p:nvPr/>
        </p:nvGrpSpPr>
        <p:grpSpPr bwMode="auto">
          <a:xfrm>
            <a:off x="2071688" y="5092700"/>
            <a:ext cx="1928812" cy="1522413"/>
            <a:chOff x="1928794" y="4572008"/>
            <a:chExt cx="1928826" cy="1803809"/>
          </a:xfrm>
        </p:grpSpPr>
        <p:pic>
          <p:nvPicPr>
            <p:cNvPr id="24" name="Picture 10" descr="C:\Documents and Settings\Пользователь\Мои документы\мама\картинки(мама)\sca025.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rot="5400000">
              <a:off x="2169991" y="4688188"/>
              <a:ext cx="1446433" cy="1928826"/>
            </a:xfrm>
            <a:prstGeom prst="rect">
              <a:avLst/>
            </a:prstGeom>
            <a:ln>
              <a:noFill/>
            </a:ln>
            <a:effectLst>
              <a:outerShdw blurRad="292100" dist="139700" dir="2700000" algn="tl" rotWithShape="0">
                <a:srgbClr val="333333">
                  <a:alpha val="65000"/>
                </a:srgbClr>
              </a:outerShdw>
            </a:effectLst>
          </p:spPr>
        </p:pic>
        <p:sp>
          <p:nvSpPr>
            <p:cNvPr id="25" name="TextBox 24"/>
            <p:cNvSpPr txBox="1"/>
            <p:nvPr/>
          </p:nvSpPr>
          <p:spPr>
            <a:xfrm>
              <a:off x="2428860" y="4572008"/>
              <a:ext cx="752129" cy="369332"/>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cs typeface="+mn-cs"/>
                </a:rPr>
                <a:t>лёд</a:t>
              </a:r>
            </a:p>
          </p:txBody>
        </p:sp>
      </p:grpSp>
      <p:grpSp>
        <p:nvGrpSpPr>
          <p:cNvPr id="26" name="Группа 25"/>
          <p:cNvGrpSpPr>
            <a:grpSpLocks/>
          </p:cNvGrpSpPr>
          <p:nvPr/>
        </p:nvGrpSpPr>
        <p:grpSpPr bwMode="auto">
          <a:xfrm>
            <a:off x="357188" y="3006725"/>
            <a:ext cx="2038350" cy="1751013"/>
            <a:chOff x="714348" y="2428868"/>
            <a:chExt cx="2038265" cy="1838850"/>
          </a:xfrm>
        </p:grpSpPr>
        <p:pic>
          <p:nvPicPr>
            <p:cNvPr id="27" name="Picture 6"/>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14348" y="2785635"/>
              <a:ext cx="2038265" cy="1482083"/>
            </a:xfrm>
            <a:prstGeom prst="rect">
              <a:avLst/>
            </a:prstGeom>
            <a:ln>
              <a:noFill/>
            </a:ln>
            <a:effectLst>
              <a:outerShdw blurRad="292100" dist="139700" dir="2700000" algn="tl" rotWithShape="0">
                <a:srgbClr val="333333">
                  <a:alpha val="65000"/>
                </a:srgbClr>
              </a:outerShdw>
            </a:effectLst>
          </p:spPr>
        </p:pic>
        <p:sp>
          <p:nvSpPr>
            <p:cNvPr id="28" name="TextBox 27"/>
            <p:cNvSpPr txBox="1"/>
            <p:nvPr/>
          </p:nvSpPr>
          <p:spPr>
            <a:xfrm>
              <a:off x="1285852" y="2428868"/>
              <a:ext cx="963725" cy="369332"/>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cs typeface="+mn-cs"/>
                </a:rPr>
                <a:t>иней</a:t>
              </a:r>
            </a:p>
          </p:txBody>
        </p:sp>
      </p:grpSp>
      <p:grpSp>
        <p:nvGrpSpPr>
          <p:cNvPr id="29" name="Группа 28"/>
          <p:cNvGrpSpPr>
            <a:grpSpLocks/>
          </p:cNvGrpSpPr>
          <p:nvPr/>
        </p:nvGrpSpPr>
        <p:grpSpPr bwMode="auto">
          <a:xfrm>
            <a:off x="868363" y="1241425"/>
            <a:ext cx="1963737" cy="1474788"/>
            <a:chOff x="1000100" y="571480"/>
            <a:chExt cx="1963597" cy="1659163"/>
          </a:xfrm>
        </p:grpSpPr>
        <p:pic>
          <p:nvPicPr>
            <p:cNvPr id="30" name="Picture 4"/>
            <p:cNvPicPr>
              <a:picLocks noChangeAspect="1" noChangeArrowheads="1"/>
            </p:cNvPicPr>
            <p:nvPr/>
          </p:nvPicPr>
          <p:blipFill>
            <a:blip r:embed="rId10" cstate="email">
              <a:extLst>
                <a:ext uri="{28A0092B-C50C-407E-A947-70E740481C1C}">
                  <a14:useLocalDpi xmlns:a14="http://schemas.microsoft.com/office/drawing/2010/main"/>
                </a:ext>
              </a:extLst>
            </a:blip>
            <a:srcRect/>
            <a:stretch>
              <a:fillRect/>
            </a:stretch>
          </p:blipFill>
          <p:spPr bwMode="auto">
            <a:xfrm>
              <a:off x="1000100" y="928673"/>
              <a:ext cx="1963597" cy="1301970"/>
            </a:xfrm>
            <a:prstGeom prst="rect">
              <a:avLst/>
            </a:prstGeom>
            <a:ln>
              <a:noFill/>
            </a:ln>
            <a:effectLst>
              <a:outerShdw blurRad="292100" dist="139700" dir="2700000" algn="tl" rotWithShape="0">
                <a:srgbClr val="333333">
                  <a:alpha val="65000"/>
                </a:srgbClr>
              </a:outerShdw>
            </a:effectLst>
          </p:spPr>
        </p:pic>
        <p:sp>
          <p:nvSpPr>
            <p:cNvPr id="31" name="TextBox 30"/>
            <p:cNvSpPr txBox="1"/>
            <p:nvPr/>
          </p:nvSpPr>
          <p:spPr>
            <a:xfrm>
              <a:off x="1357290" y="571480"/>
              <a:ext cx="734496" cy="369332"/>
            </a:xfrm>
            <a:prstGeom prst="rect">
              <a:avLst/>
            </a:prstGeom>
            <a:noFill/>
          </p:spPr>
          <p:txBody>
            <a:bodyPr wrap="none">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fontAlgn="auto">
                <a:spcBef>
                  <a:spcPts val="0"/>
                </a:spcBef>
                <a:spcAft>
                  <a:spcPts val="0"/>
                </a:spcAft>
                <a:defRPr/>
              </a:pPr>
              <a:r>
                <a:rPr lang="ru-RU" b="1" cap="all" dirty="0">
                  <a:ln/>
                  <a:solidFill>
                    <a:srgbClr val="0F6FC6"/>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cs typeface="+mn-cs"/>
                </a:rPr>
                <a:t>пар</a:t>
              </a:r>
            </a:p>
          </p:txBody>
        </p:sp>
      </p:grpSp>
    </p:spTree>
    <p:extLst>
      <p:ext uri="{BB962C8B-B14F-4D97-AF65-F5344CB8AC3E}">
        <p14:creationId xmlns:p14="http://schemas.microsoft.com/office/powerpoint/2010/main" val="27103841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4" presetClass="path" presetSubtype="0" accel="50000" decel="50000" fill="hold" grpId="0" nodeType="clickEffect">
                                  <p:stCondLst>
                                    <p:cond delay="0"/>
                                  </p:stCondLst>
                                  <p:childTnLst>
                                    <p:animMotion origin="layout" path="M -1.38889E-6 8.21189E-7 L -0.00312 -0.06546 " pathEditMode="relative" rAng="0" ptsTypes="AA">
                                      <p:cBhvr>
                                        <p:cTn id="6" dur="2000" fill="hold"/>
                                        <p:tgtEl>
                                          <p:spTgt spid="4"/>
                                        </p:tgtEl>
                                        <p:attrNameLst>
                                          <p:attrName>ppt_x</p:attrName>
                                          <p:attrName>ppt_y</p:attrName>
                                        </p:attrNameLst>
                                      </p:cBhvr>
                                      <p:rCtr x="-2" y="-33"/>
                                    </p:animMotion>
                                  </p:childTnLst>
                                </p:cTn>
                              </p:par>
                            </p:childTnLst>
                          </p:cTn>
                        </p:par>
                      </p:childTnLst>
                    </p:cTn>
                  </p:par>
                  <p:par>
                    <p:cTn id="7" fill="hold" nodeType="clickPar">
                      <p:stCondLst>
                        <p:cond delay="indefinite"/>
                      </p:stCondLst>
                      <p:childTnLst>
                        <p:par>
                          <p:cTn id="8" fill="hold" nodeType="withGroup">
                            <p:stCondLst>
                              <p:cond delay="0"/>
                            </p:stCondLst>
                            <p:childTnLst>
                              <p:par>
                                <p:cTn id="9" presetID="56" presetClass="path" presetSubtype="0" accel="50000" decel="50000" fill="hold" grpId="0" nodeType="clickEffect">
                                  <p:stCondLst>
                                    <p:cond delay="0"/>
                                  </p:stCondLst>
                                  <p:childTnLst>
                                    <p:animMotion origin="layout" path="M 2.5E-6 -1.46426E-6 L 0.05121 -0.06939 " pathEditMode="relative" rAng="0" ptsTypes="AA">
                                      <p:cBhvr>
                                        <p:cTn id="10" dur="2000" fill="hold"/>
                                        <p:tgtEl>
                                          <p:spTgt spid="5"/>
                                        </p:tgtEl>
                                        <p:attrNameLst>
                                          <p:attrName>ppt_x</p:attrName>
                                          <p:attrName>ppt_y</p:attrName>
                                        </p:attrNameLst>
                                      </p:cBhvr>
                                      <p:rCtr x="26" y="-35"/>
                                    </p:animMotion>
                                  </p:childTnLst>
                                </p:cTn>
                              </p:par>
                            </p:childTnLst>
                          </p:cTn>
                        </p:par>
                      </p:childTnLst>
                    </p:cTn>
                  </p:par>
                  <p:par>
                    <p:cTn id="11" fill="hold" nodeType="clickPar">
                      <p:stCondLst>
                        <p:cond delay="indefinite"/>
                      </p:stCondLst>
                      <p:childTnLst>
                        <p:par>
                          <p:cTn id="12" fill="hold" nodeType="withGroup">
                            <p:stCondLst>
                              <p:cond delay="0"/>
                            </p:stCondLst>
                            <p:childTnLst>
                              <p:par>
                                <p:cTn id="13" presetID="63" presetClass="path" presetSubtype="0" accel="50000" decel="50000" fill="hold" grpId="0" nodeType="clickEffect">
                                  <p:stCondLst>
                                    <p:cond delay="0"/>
                                  </p:stCondLst>
                                  <p:childTnLst>
                                    <p:animMotion origin="layout" path="M 5.55556E-7 -3.22461E-6 L 0.06788 -0.0037 " pathEditMode="relative" rAng="0" ptsTypes="AA">
                                      <p:cBhvr>
                                        <p:cTn id="14" dur="2000" fill="hold"/>
                                        <p:tgtEl>
                                          <p:spTgt spid="6"/>
                                        </p:tgtEl>
                                        <p:attrNameLst>
                                          <p:attrName>ppt_x</p:attrName>
                                          <p:attrName>ppt_y</p:attrName>
                                        </p:attrNameLst>
                                      </p:cBhvr>
                                      <p:rCtr x="34" y="-2"/>
                                    </p:animMotion>
                                  </p:childTnLst>
                                </p:cTn>
                              </p:par>
                            </p:childTnLst>
                          </p:cTn>
                        </p:par>
                      </p:childTnLst>
                    </p:cTn>
                  </p:par>
                  <p:par>
                    <p:cTn id="15" fill="hold" nodeType="clickPar">
                      <p:stCondLst>
                        <p:cond delay="indefinite"/>
                      </p:stCondLst>
                      <p:childTnLst>
                        <p:par>
                          <p:cTn id="16" fill="hold" nodeType="withGroup">
                            <p:stCondLst>
                              <p:cond delay="0"/>
                            </p:stCondLst>
                            <p:childTnLst>
                              <p:par>
                                <p:cTn id="17" presetID="42" presetClass="path" presetSubtype="0" accel="50000" decel="50000" fill="hold" grpId="0" nodeType="clickEffect">
                                  <p:stCondLst>
                                    <p:cond delay="0"/>
                                  </p:stCondLst>
                                  <p:childTnLst>
                                    <p:animMotion origin="layout" path="M -3.61111E-6 -1.38793E-6 L -3.61111E-6 0.07819 " pathEditMode="relative" rAng="0" ptsTypes="AA">
                                      <p:cBhvr>
                                        <p:cTn id="18" dur="2000" fill="hold"/>
                                        <p:tgtEl>
                                          <p:spTgt spid="7"/>
                                        </p:tgtEl>
                                        <p:attrNameLst>
                                          <p:attrName>ppt_x</p:attrName>
                                          <p:attrName>ppt_y</p:attrName>
                                        </p:attrNameLst>
                                      </p:cBhvr>
                                      <p:rCtr x="0" y="39"/>
                                    </p:animMotion>
                                  </p:childTnLst>
                                </p:cTn>
                              </p:par>
                            </p:childTnLst>
                          </p:cTn>
                        </p:par>
                      </p:childTnLst>
                    </p:cTn>
                  </p:par>
                  <p:par>
                    <p:cTn id="19" fill="hold" nodeType="clickPar">
                      <p:stCondLst>
                        <p:cond delay="indefinite"/>
                      </p:stCondLst>
                      <p:childTnLst>
                        <p:par>
                          <p:cTn id="20" fill="hold" nodeType="withGroup">
                            <p:stCondLst>
                              <p:cond delay="0"/>
                            </p:stCondLst>
                            <p:childTnLst>
                              <p:par>
                                <p:cTn id="21" presetID="42" presetClass="path" presetSubtype="0" accel="50000" decel="50000" fill="hold" grpId="0" nodeType="clickEffect">
                                  <p:stCondLst>
                                    <p:cond delay="0"/>
                                  </p:stCondLst>
                                  <p:childTnLst>
                                    <p:animMotion origin="layout" path="M 3.61111E-6 -3.08351E-6 L -0.00365 0.08027 " pathEditMode="relative" rAng="0" ptsTypes="AA">
                                      <p:cBhvr>
                                        <p:cTn id="22" dur="2000" fill="hold"/>
                                        <p:tgtEl>
                                          <p:spTgt spid="8"/>
                                        </p:tgtEl>
                                        <p:attrNameLst>
                                          <p:attrName>ppt_x</p:attrName>
                                          <p:attrName>ppt_y</p:attrName>
                                        </p:attrNameLst>
                                      </p:cBhvr>
                                      <p:rCtr x="-2" y="40"/>
                                    </p:animMotion>
                                  </p:childTnLst>
                                </p:cTn>
                              </p:par>
                            </p:childTnLst>
                          </p:cTn>
                        </p:par>
                      </p:childTnLst>
                    </p:cTn>
                  </p:par>
                  <p:par>
                    <p:cTn id="23" fill="hold" nodeType="clickPar">
                      <p:stCondLst>
                        <p:cond delay="indefinite"/>
                      </p:stCondLst>
                      <p:childTnLst>
                        <p:par>
                          <p:cTn id="24" fill="hold" nodeType="withGroup">
                            <p:stCondLst>
                              <p:cond delay="0"/>
                            </p:stCondLst>
                            <p:childTnLst>
                              <p:par>
                                <p:cTn id="25" presetID="35" presetClass="path" presetSubtype="0" accel="50000" decel="50000" fill="hold" grpId="0" nodeType="clickEffect">
                                  <p:stCondLst>
                                    <p:cond delay="0"/>
                                  </p:stCondLst>
                                  <p:childTnLst>
                                    <p:animMotion origin="layout" path="M -3.05556E-6 3.93245E-6 L -0.06979 0.00462 " pathEditMode="relative" rAng="0" ptsTypes="AA">
                                      <p:cBhvr>
                                        <p:cTn id="26" dur="2000" fill="hold"/>
                                        <p:tgtEl>
                                          <p:spTgt spid="9"/>
                                        </p:tgtEl>
                                        <p:attrNameLst>
                                          <p:attrName>ppt_x</p:attrName>
                                          <p:attrName>ppt_y</p:attrName>
                                        </p:attrNameLst>
                                      </p:cBhvr>
                                      <p:rCtr x="-35" y="2"/>
                                    </p:animMotion>
                                  </p:childTnLst>
                                </p:cTn>
                              </p:par>
                            </p:childTnLst>
                          </p:cTn>
                        </p:par>
                      </p:childTnLst>
                    </p:cTn>
                  </p:par>
                  <p:par>
                    <p:cTn id="27" fill="hold" nodeType="clickPar">
                      <p:stCondLst>
                        <p:cond delay="indefinite"/>
                      </p:stCondLst>
                      <p:childTnLst>
                        <p:par>
                          <p:cTn id="28" fill="hold" nodeType="withGroup">
                            <p:stCondLst>
                              <p:cond delay="0"/>
                            </p:stCondLst>
                            <p:childTnLst>
                              <p:par>
                                <p:cTn id="29" presetID="49" presetClass="path" presetSubtype="0" accel="50000" decel="50000" fill="hold" grpId="0" nodeType="clickEffect">
                                  <p:stCondLst>
                                    <p:cond delay="0"/>
                                  </p:stCondLst>
                                  <p:childTnLst>
                                    <p:animMotion origin="layout" path="M 2.77778E-6 -1.08027E-6 L -0.04722 -0.05181 " pathEditMode="relative" rAng="0" ptsTypes="AA">
                                      <p:cBhvr>
                                        <p:cTn id="30" dur="2000" fill="hold"/>
                                        <p:tgtEl>
                                          <p:spTgt spid="10"/>
                                        </p:tgtEl>
                                        <p:attrNameLst>
                                          <p:attrName>ppt_x</p:attrName>
                                          <p:attrName>ppt_y</p:attrName>
                                        </p:attrNameLst>
                                      </p:cBhvr>
                                      <p:rCtr x="-24" y="-26"/>
                                    </p:animMotion>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linds(horizontal)">
                                      <p:cBhvr>
                                        <p:cTn id="35" dur="500"/>
                                        <p:tgtEl>
                                          <p:spTgt spid="11"/>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3" presetClass="entr" presetSubtype="10" fill="hold"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blinds(horizontal)">
                                      <p:cBhvr>
                                        <p:cTn id="40" dur="500"/>
                                        <p:tgtEl>
                                          <p:spTgt spid="14"/>
                                        </p:tgtEl>
                                      </p:cBhvr>
                                    </p:animEffect>
                                  </p:childTnLst>
                                </p:cTn>
                              </p:par>
                            </p:childTnLst>
                          </p:cTn>
                        </p:par>
                      </p:childTnLst>
                    </p:cTn>
                  </p:par>
                  <p:par>
                    <p:cTn id="41" fill="hold" nodeType="clickPar">
                      <p:stCondLst>
                        <p:cond delay="indefinite"/>
                      </p:stCondLst>
                      <p:childTnLst>
                        <p:par>
                          <p:cTn id="42" fill="hold" nodeType="withGroup">
                            <p:stCondLst>
                              <p:cond delay="0"/>
                            </p:stCondLst>
                            <p:childTnLst>
                              <p:par>
                                <p:cTn id="43" presetID="3" presetClass="entr" presetSubtype="10" fill="hold" nodeType="click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blinds(horizontal)">
                                      <p:cBhvr>
                                        <p:cTn id="45" dur="500"/>
                                        <p:tgtEl>
                                          <p:spTgt spid="17"/>
                                        </p:tgtEl>
                                      </p:cBhvr>
                                    </p:animEffect>
                                  </p:childTnLst>
                                </p:cTn>
                              </p:par>
                            </p:childTnLst>
                          </p:cTn>
                        </p:par>
                      </p:childTnLst>
                    </p:cTn>
                  </p:par>
                  <p:par>
                    <p:cTn id="46" fill="hold" nodeType="clickPar">
                      <p:stCondLst>
                        <p:cond delay="indefinite"/>
                      </p:stCondLst>
                      <p:childTnLst>
                        <p:par>
                          <p:cTn id="47" fill="hold" nodeType="withGroup">
                            <p:stCondLst>
                              <p:cond delay="0"/>
                            </p:stCondLst>
                            <p:childTnLst>
                              <p:par>
                                <p:cTn id="48" presetID="3" presetClass="entr" presetSubtype="10" fill="hold"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blinds(horizontal)">
                                      <p:cBhvr>
                                        <p:cTn id="50" dur="500"/>
                                        <p:tgtEl>
                                          <p:spTgt spid="20"/>
                                        </p:tgtEl>
                                      </p:cBhvr>
                                    </p:animEffect>
                                  </p:childTnLst>
                                </p:cTn>
                              </p:par>
                            </p:childTnLst>
                          </p:cTn>
                        </p:par>
                      </p:childTnLst>
                    </p:cTn>
                  </p:par>
                  <p:par>
                    <p:cTn id="51" fill="hold" nodeType="clickPar">
                      <p:stCondLst>
                        <p:cond delay="indefinite"/>
                      </p:stCondLst>
                      <p:childTnLst>
                        <p:par>
                          <p:cTn id="52" fill="hold" nodeType="withGroup">
                            <p:stCondLst>
                              <p:cond delay="0"/>
                            </p:stCondLst>
                            <p:childTnLst>
                              <p:par>
                                <p:cTn id="53" presetID="3" presetClass="entr" presetSubtype="10" fill="hold" nodeType="clickEffect">
                                  <p:stCondLst>
                                    <p:cond delay="0"/>
                                  </p:stCondLst>
                                  <p:childTnLst>
                                    <p:set>
                                      <p:cBhvr>
                                        <p:cTn id="54" dur="1" fill="hold">
                                          <p:stCondLst>
                                            <p:cond delay="0"/>
                                          </p:stCondLst>
                                        </p:cTn>
                                        <p:tgtEl>
                                          <p:spTgt spid="23"/>
                                        </p:tgtEl>
                                        <p:attrNameLst>
                                          <p:attrName>style.visibility</p:attrName>
                                        </p:attrNameLst>
                                      </p:cBhvr>
                                      <p:to>
                                        <p:strVal val="visible"/>
                                      </p:to>
                                    </p:set>
                                    <p:animEffect transition="in" filter="blinds(horizontal)">
                                      <p:cBhvr>
                                        <p:cTn id="55" dur="500"/>
                                        <p:tgtEl>
                                          <p:spTgt spid="23"/>
                                        </p:tgtEl>
                                      </p:cBhvr>
                                    </p:animEffect>
                                  </p:childTnLst>
                                </p:cTn>
                              </p:par>
                            </p:childTnLst>
                          </p:cTn>
                        </p:par>
                      </p:childTnLst>
                    </p:cTn>
                  </p:par>
                  <p:par>
                    <p:cTn id="56" fill="hold" nodeType="clickPar">
                      <p:stCondLst>
                        <p:cond delay="indefinite"/>
                      </p:stCondLst>
                      <p:childTnLst>
                        <p:par>
                          <p:cTn id="57" fill="hold" nodeType="withGroup">
                            <p:stCondLst>
                              <p:cond delay="0"/>
                            </p:stCondLst>
                            <p:childTnLst>
                              <p:par>
                                <p:cTn id="58" presetID="3" presetClass="entr" presetSubtype="10" fill="hold" nodeType="click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blinds(horizontal)">
                                      <p:cBhvr>
                                        <p:cTn id="60" dur="500"/>
                                        <p:tgtEl>
                                          <p:spTgt spid="26"/>
                                        </p:tgtEl>
                                      </p:cBhvr>
                                    </p:animEffect>
                                  </p:childTnLst>
                                </p:cTn>
                              </p:par>
                            </p:childTnLst>
                          </p:cTn>
                        </p:par>
                      </p:childTnLst>
                    </p:cTn>
                  </p:par>
                  <p:par>
                    <p:cTn id="61" fill="hold" nodeType="clickPar">
                      <p:stCondLst>
                        <p:cond delay="indefinite"/>
                      </p:stCondLst>
                      <p:childTnLst>
                        <p:par>
                          <p:cTn id="62" fill="hold" nodeType="withGroup">
                            <p:stCondLst>
                              <p:cond delay="0"/>
                            </p:stCondLst>
                            <p:childTnLst>
                              <p:par>
                                <p:cTn id="63" presetID="3" presetClass="entr" presetSubtype="10" fill="hold" nodeType="click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blinds(horizontal)">
                                      <p:cBhvr>
                                        <p:cTn id="6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Users\8\Desktop\DROPS.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p:txBody>
          <a:bodyPr rtlCol="0">
            <a:normAutofit/>
          </a:bodyPr>
          <a:lstStyle/>
          <a:p>
            <a:pPr eaLnBrk="1" fontAlgn="auto" hangingPunct="1">
              <a:spcAft>
                <a:spcPts val="0"/>
              </a:spcAft>
              <a:defRPr/>
            </a:pPr>
            <a:r>
              <a:rPr lang="ru-RU" sz="3200" b="1" cap="all" dirty="0">
                <a:ln/>
                <a:solidFill>
                  <a:schemeClr val="tx1"/>
                </a:solidFill>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rPr>
              <a:t>Берегите воду!</a:t>
            </a:r>
            <a:r>
              <a:rPr lang="ru-RU" sz="3200" b="1" cap="all" dirty="0">
                <a:ln/>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rPr>
              <a:t/>
            </a:r>
            <a:br>
              <a:rPr lang="ru-RU" sz="3200" b="1" cap="all" dirty="0">
                <a:ln/>
                <a:effectLst>
                  <a:outerShdw blurRad="19685" dist="12700" dir="5400000" algn="tl" rotWithShape="0">
                    <a:srgbClr val="0F6FC6">
                      <a:satMod val="130000"/>
                      <a:alpha val="60000"/>
                    </a:srgbClr>
                  </a:outerShdw>
                  <a:reflection blurRad="10000" stA="55000" endPos="48000" dist="500" dir="5400000" sy="-100000" algn="bl" rotWithShape="0"/>
                </a:effectLst>
                <a:latin typeface="Constantia"/>
              </a:rPr>
            </a:br>
            <a:endParaRPr lang="ru-RU" sz="3200" dirty="0"/>
          </a:p>
        </p:txBody>
      </p:sp>
      <p:pic>
        <p:nvPicPr>
          <p:cNvPr id="32772" name="Picture 2" descr="C:\Users\дом\Desktop\1334906164_stoki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7950" y="1036638"/>
            <a:ext cx="4248150"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6" descr="C:\Users\дом\Desktop\oilcoatedduck.jpg"/>
          <p:cNvPicPr>
            <a:picLocks noChangeAspect="1" noChangeArrowheads="1"/>
          </p:cNvPicPr>
          <p:nvPr/>
        </p:nvPicPr>
        <p:blipFill>
          <a:blip r:embed="rId4" cstate="email">
            <a:extLst>
              <a:ext uri="{28A0092B-C50C-407E-A947-70E740481C1C}">
                <a14:useLocalDpi xmlns:a14="http://schemas.microsoft.com/office/drawing/2010/main"/>
              </a:ext>
            </a:extLst>
          </a:blip>
          <a:srcRect b="-26807"/>
          <a:stretch>
            <a:fillRect/>
          </a:stretch>
        </p:blipFill>
        <p:spPr bwMode="auto">
          <a:xfrm>
            <a:off x="250825" y="3916363"/>
            <a:ext cx="2733675" cy="273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3" descr="C:\Users\дом\Desktop\11.jpeg"/>
          <p:cNvPicPr>
            <a:picLocks noChangeAspect="1" noChangeArrowheads="1"/>
          </p:cNvPicPr>
          <p:nvPr/>
        </p:nvPicPr>
        <p:blipFill>
          <a:blip r:embed="rId5" cstate="email">
            <a:extLst>
              <a:ext uri="{28A0092B-C50C-407E-A947-70E740481C1C}">
                <a14:useLocalDpi xmlns:a14="http://schemas.microsoft.com/office/drawing/2010/main"/>
              </a:ext>
            </a:extLst>
          </a:blip>
          <a:srcRect l="-2123"/>
          <a:stretch>
            <a:fillRect/>
          </a:stretch>
        </p:blipFill>
        <p:spPr bwMode="auto">
          <a:xfrm>
            <a:off x="2627313" y="4751388"/>
            <a:ext cx="3457575" cy="190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5" name="Picture 4" descr="C:\Users\дом\Desktop\A13-16.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95963" y="3097213"/>
            <a:ext cx="3168650" cy="2303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6" name="Picture 5" descr="C:\Users\дом\Desktop\i.jpg"/>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403600" y="3506788"/>
            <a:ext cx="1905000"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descr="C:\Documents and Settings\Пользователь\Мои документы\мама\картинки(мама)\normal_mysor_na_beregy_7018.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4176713" y="912813"/>
            <a:ext cx="3816350" cy="239077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097496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strVal val="#ppt_w*0.70"/>
                                          </p:val>
                                        </p:tav>
                                        <p:tav tm="100000">
                                          <p:val>
                                            <p:strVal val="#ppt_w"/>
                                          </p:val>
                                        </p:tav>
                                      </p:tavLst>
                                    </p:anim>
                                    <p:anim calcmode="lin" valueType="num">
                                      <p:cBhvr>
                                        <p:cTn id="8" dur="1000" fill="hold"/>
                                        <p:tgtEl>
                                          <p:spTgt spid="3"/>
                                        </p:tgtEl>
                                        <p:attrNameLst>
                                          <p:attrName>ppt_h</p:attrName>
                                        </p:attrNameLst>
                                      </p:cBhvr>
                                      <p:tavLst>
                                        <p:tav tm="0">
                                          <p:val>
                                            <p:strVal val="#ppt_h"/>
                                          </p:val>
                                        </p:tav>
                                        <p:tav tm="100000">
                                          <p:val>
                                            <p:strVal val="#ppt_h"/>
                                          </p:val>
                                        </p:tav>
                                      </p:tavLst>
                                    </p:anim>
                                    <p:animEffect transition="in" filter="fade">
                                      <p:cBhvr>
                                        <p:cTn id="9"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764704"/>
            <a:ext cx="8229600" cy="536145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sz="2000" b="1" u="sng" dirty="0">
                <a:latin typeface="Times New Roman" panose="02020603050405020304" pitchFamily="18" charset="0"/>
                <a:cs typeface="Times New Roman" panose="02020603050405020304" pitchFamily="18" charset="0"/>
              </a:rPr>
              <a:t>Проблема:</a:t>
            </a:r>
            <a:endParaRPr lang="ru-RU" sz="2000" dirty="0">
              <a:latin typeface="Times New Roman" panose="02020603050405020304" pitchFamily="18" charset="0"/>
              <a:cs typeface="Times New Roman" panose="02020603050405020304" pitchFamily="18" charset="0"/>
            </a:endParaRPr>
          </a:p>
          <a:p>
            <a:pPr marL="0" indent="0" algn="just">
              <a:buNone/>
            </a:pPr>
            <a:r>
              <a:rPr lang="ru-RU" sz="2000" i="1" dirty="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Отсутствие у детей представлений о значении воды в жизни человека, об основных источниках загрязнения воды, его последствиях, мероприятиях по предотвращению загрязнения воды.</a:t>
            </a:r>
          </a:p>
          <a:p>
            <a:pPr marL="0" indent="0" algn="just">
              <a:buNone/>
            </a:pPr>
            <a:r>
              <a:rPr lang="ru-RU" sz="2000" i="1" dirty="0">
                <a:latin typeface="Times New Roman" panose="02020603050405020304" pitchFamily="18" charset="0"/>
                <a:cs typeface="Times New Roman" panose="02020603050405020304" pitchFamily="18" charset="0"/>
              </a:rPr>
              <a:t> </a:t>
            </a:r>
            <a:endParaRPr lang="ru-RU" sz="2000" dirty="0">
              <a:latin typeface="Times New Roman" panose="02020603050405020304" pitchFamily="18" charset="0"/>
              <a:cs typeface="Times New Roman" panose="02020603050405020304" pitchFamily="18" charset="0"/>
            </a:endParaRPr>
          </a:p>
          <a:p>
            <a:pPr marL="0" indent="0" algn="just">
              <a:buNone/>
            </a:pPr>
            <a:r>
              <a:rPr lang="ru-RU" sz="2000" b="1" u="sng" dirty="0">
                <a:latin typeface="Times New Roman" panose="02020603050405020304" pitchFamily="18" charset="0"/>
                <a:cs typeface="Times New Roman" panose="02020603050405020304" pitchFamily="18" charset="0"/>
              </a:rPr>
              <a:t>Цель: </a:t>
            </a:r>
            <a:endParaRPr lang="ru-RU" sz="2000" dirty="0">
              <a:latin typeface="Times New Roman" panose="02020603050405020304" pitchFamily="18" charset="0"/>
              <a:cs typeface="Times New Roman" panose="02020603050405020304" pitchFamily="18" charset="0"/>
            </a:endParaRPr>
          </a:p>
          <a:p>
            <a:pPr marL="0" indent="0" algn="just">
              <a:buNone/>
            </a:pPr>
            <a:r>
              <a:rPr lang="ru-RU" sz="2000" dirty="0">
                <a:latin typeface="Times New Roman" panose="02020603050405020304" pitchFamily="18" charset="0"/>
                <a:cs typeface="Times New Roman" panose="02020603050405020304" pitchFamily="18" charset="0"/>
              </a:rPr>
              <a:t>Формирование у детей представлений о природном объекте – воде, о значении воды в природе через исследование свойств воды и установление причинно-следственных связей; формирование бережного отношения к воде, экологической культуры личности</a:t>
            </a:r>
            <a:r>
              <a:rPr lang="ru-RU" sz="2000" dirty="0" smtClean="0">
                <a:latin typeface="Times New Roman" panose="02020603050405020304" pitchFamily="18" charset="0"/>
                <a:cs typeface="Times New Roman" panose="02020603050405020304" pitchFamily="18" charset="0"/>
              </a:rPr>
              <a:t>.</a:t>
            </a:r>
          </a:p>
          <a:p>
            <a:pPr marL="0" indent="0" algn="just">
              <a:buNone/>
            </a:pPr>
            <a:endParaRPr lang="ru-RU" sz="2000" dirty="0" smtClean="0">
              <a:latin typeface="Times New Roman" panose="02020603050405020304" pitchFamily="18" charset="0"/>
              <a:cs typeface="Times New Roman" panose="02020603050405020304" pitchFamily="18" charset="0"/>
            </a:endParaRPr>
          </a:p>
          <a:p>
            <a:pPr marL="0" indent="0" algn="just">
              <a:buNone/>
            </a:pPr>
            <a:r>
              <a:rPr lang="ru-RU" sz="2000" b="1" u="sng" dirty="0">
                <a:latin typeface="Times New Roman" panose="02020603050405020304" pitchFamily="18" charset="0"/>
                <a:cs typeface="Times New Roman" panose="02020603050405020304" pitchFamily="18" charset="0"/>
              </a:rPr>
              <a:t>Гипотеза</a:t>
            </a:r>
            <a:r>
              <a:rPr lang="ru-RU" sz="2000" b="1" dirty="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Мы предположили, что без воды нельзя </a:t>
            </a:r>
            <a:r>
              <a:rPr lang="ru-RU" sz="2000" dirty="0" smtClean="0">
                <a:latin typeface="Times New Roman" panose="02020603050405020304" pitchFamily="18" charset="0"/>
                <a:cs typeface="Times New Roman" panose="02020603050405020304" pitchFamily="18" charset="0"/>
              </a:rPr>
              <a:t>прожить.</a:t>
            </a:r>
            <a:endParaRPr lang="ru-RU" sz="2000" dirty="0">
              <a:latin typeface="Times New Roman" panose="02020603050405020304" pitchFamily="18" charset="0"/>
              <a:cs typeface="Times New Roman" panose="02020603050405020304" pitchFamily="18" charset="0"/>
            </a:endParaRPr>
          </a:p>
          <a:p>
            <a:pPr marL="0" indent="0">
              <a:buNone/>
            </a:pPr>
            <a:endParaRPr lang="ru-RU" sz="2000" dirty="0"/>
          </a:p>
        </p:txBody>
      </p:sp>
    </p:spTree>
    <p:extLst>
      <p:ext uri="{BB962C8B-B14F-4D97-AF65-F5344CB8AC3E}">
        <p14:creationId xmlns:p14="http://schemas.microsoft.com/office/powerpoint/2010/main" val="31322230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2"/>
          <p:cNvSpPr txBox="1">
            <a:spLocks noGrp="1"/>
          </p:cNvSpPr>
          <p:nvPr>
            <p:ph idx="1"/>
          </p:nvPr>
        </p:nvSpPr>
        <p:spPr>
          <a:xfrm>
            <a:off x="457200" y="548680"/>
            <a:ext cx="8229600" cy="5904656"/>
          </a:xfrm>
          <a:prstGeom prst="rect">
            <a:avLst/>
          </a:prstGeom>
        </p:spPr>
        <p:txBody>
          <a:bodyPr vert="horz" lIns="91440" tIns="45720" rIns="91440" bIns="45720" rtlCol="0">
            <a:normAutofit fontScale="7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b="1" u="sng" dirty="0" smtClean="0">
                <a:latin typeface="Times New Roman" panose="02020603050405020304" pitchFamily="18" charset="0"/>
                <a:cs typeface="Times New Roman" panose="02020603050405020304" pitchFamily="18" charset="0"/>
              </a:rPr>
              <a:t>Задачи</a:t>
            </a:r>
            <a:r>
              <a:rPr lang="ru-RU" b="1" u="sng" dirty="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pPr marL="0" indent="0" algn="just">
              <a:buNone/>
            </a:pPr>
            <a:r>
              <a:rPr lang="ru-RU" dirty="0">
                <a:latin typeface="Times New Roman" panose="02020603050405020304" pitchFamily="18" charset="0"/>
                <a:cs typeface="Times New Roman" panose="02020603050405020304" pitchFamily="18" charset="0"/>
              </a:rPr>
              <a:t>Воспитывать интерес к явлениям в природе, бережное отношение к воде, экономному  ее использованию. Воспитывать любознательность, доброжелательное взаимодействие детей друг с другом. Способствовать обогащению активного словаря детей через познавательно-исследовательскую деятельность. Создать условия, способствующие выявлению и поддержанию интересов у детей,  проявления самостоятельности в  их  познавательно-речевом развитии. Поддерживать условия для развития познавательно- речевых процессов дошкольников во всех видах деятельности. Развивать наблюдательность, интерес к познавательно-исследовательской деятельности, эмоционально – эстетические чувства, самостоятельность, активность, инициативность. Развивать умение работать в группе. Продолжать знакомить детей с самым важным компонентом природы – водой, без которой невозможна жизнь на планете Земля. Расширять представления о роли воды в жизни растений, животных, человека и ее влиянии на здоровье. Формировать представления о свойствах воды, о состояниях воды, Формировать осознанное, бережное отношение к воде как важному природному ресурсу, закладывать основы экологической культуры личности.</a:t>
            </a:r>
          </a:p>
          <a:p>
            <a:pPr marL="0" indent="0">
              <a:buNone/>
            </a:pPr>
            <a:endParaRPr lang="ru-RU" dirty="0"/>
          </a:p>
        </p:txBody>
      </p:sp>
    </p:spTree>
    <p:extLst>
      <p:ext uri="{BB962C8B-B14F-4D97-AF65-F5344CB8AC3E}">
        <p14:creationId xmlns:p14="http://schemas.microsoft.com/office/powerpoint/2010/main" val="35970342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76672"/>
            <a:ext cx="8229600" cy="6048672"/>
          </a:xfrm>
        </p:spPr>
        <p:txBody>
          <a:bodyPr>
            <a:normAutofit fontScale="85000" lnSpcReduction="20000"/>
          </a:bodyPr>
          <a:lstStyle/>
          <a:p>
            <a:pPr marL="0" indent="0" algn="just">
              <a:buNone/>
            </a:pPr>
            <a:r>
              <a:rPr lang="ru-RU" i="1" dirty="0"/>
              <a:t> </a:t>
            </a:r>
            <a:r>
              <a:rPr lang="ru-RU" b="1" u="sng" dirty="0" smtClean="0">
                <a:solidFill>
                  <a:schemeClr val="tx1"/>
                </a:solidFill>
                <a:latin typeface="Times New Roman" panose="02020603050405020304" pitchFamily="18" charset="0"/>
                <a:cs typeface="Times New Roman" panose="02020603050405020304" pitchFamily="18" charset="0"/>
              </a:rPr>
              <a:t>Предполагаемый </a:t>
            </a:r>
            <a:r>
              <a:rPr lang="ru-RU" b="1" u="sng" dirty="0">
                <a:solidFill>
                  <a:schemeClr val="tx1"/>
                </a:solidFill>
                <a:latin typeface="Times New Roman" panose="02020603050405020304" pitchFamily="18" charset="0"/>
                <a:cs typeface="Times New Roman" panose="02020603050405020304" pitchFamily="18" charset="0"/>
              </a:rPr>
              <a:t>результат:</a:t>
            </a:r>
            <a:endParaRPr lang="ru-RU" dirty="0">
              <a:solidFill>
                <a:schemeClr val="tx1"/>
              </a:solidFill>
              <a:latin typeface="Times New Roman" panose="02020603050405020304" pitchFamily="18" charset="0"/>
              <a:cs typeface="Times New Roman" panose="02020603050405020304" pitchFamily="18" charset="0"/>
            </a:endParaRPr>
          </a:p>
          <a:p>
            <a:pPr marL="0" indent="0" algn="just">
              <a:buNone/>
            </a:pPr>
            <a:r>
              <a:rPr lang="ru-RU" b="1" dirty="0">
                <a:solidFill>
                  <a:schemeClr val="tx1"/>
                </a:solidFill>
                <a:latin typeface="Times New Roman" panose="02020603050405020304" pitchFamily="18" charset="0"/>
                <a:cs typeface="Times New Roman" panose="02020603050405020304" pitchFamily="18" charset="0"/>
              </a:rPr>
              <a:t> </a:t>
            </a:r>
            <a:endParaRPr lang="ru-RU" dirty="0">
              <a:solidFill>
                <a:schemeClr val="tx1"/>
              </a:solidFill>
              <a:latin typeface="Times New Roman" panose="02020603050405020304" pitchFamily="18" charset="0"/>
              <a:cs typeface="Times New Roman" panose="02020603050405020304" pitchFamily="18" charset="0"/>
            </a:endParaRPr>
          </a:p>
          <a:p>
            <a:pPr marL="0" lvl="0" indent="0" algn="just">
              <a:buNone/>
            </a:pPr>
            <a:r>
              <a:rPr lang="ru-RU" dirty="0">
                <a:solidFill>
                  <a:schemeClr val="tx1"/>
                </a:solidFill>
                <a:latin typeface="Times New Roman" panose="02020603050405020304" pitchFamily="18" charset="0"/>
                <a:cs typeface="Times New Roman" panose="02020603050405020304" pitchFamily="18" charset="0"/>
              </a:rPr>
              <a:t>Воспитание у детей бережного отношения к объектам окружающего мира, умения видеть красоту окружающего мира.</a:t>
            </a:r>
          </a:p>
          <a:p>
            <a:pPr marL="0" lvl="0" indent="0" algn="just">
              <a:buNone/>
            </a:pPr>
            <a:r>
              <a:rPr lang="ru-RU" dirty="0">
                <a:solidFill>
                  <a:schemeClr val="tx1"/>
                </a:solidFill>
                <a:latin typeface="Times New Roman" panose="02020603050405020304" pitchFamily="18" charset="0"/>
                <a:cs typeface="Times New Roman" panose="02020603050405020304" pitchFamily="18" charset="0"/>
              </a:rPr>
              <a:t>Формирование представлений о некоторых природных объектах, явлениях, закономерностях; привитие навыков экологически грамотного поведения в природе и в быту.</a:t>
            </a:r>
          </a:p>
          <a:p>
            <a:pPr marL="0" lvl="0" indent="0" algn="just">
              <a:buNone/>
            </a:pPr>
            <a:r>
              <a:rPr lang="ru-RU" dirty="0">
                <a:solidFill>
                  <a:schemeClr val="tx1"/>
                </a:solidFill>
                <a:latin typeface="Times New Roman" panose="02020603050405020304" pitchFamily="18" charset="0"/>
                <a:cs typeface="Times New Roman" panose="02020603050405020304" pitchFamily="18" charset="0"/>
              </a:rPr>
              <a:t>Умения прогнозировать свои действия по отношению к окружающей среде; желания предпринимать определенные действия по ее сохранению и улучшению.</a:t>
            </a:r>
          </a:p>
          <a:p>
            <a:pPr marL="0" lvl="0" indent="0" algn="just">
              <a:buNone/>
            </a:pPr>
            <a:r>
              <a:rPr lang="ru-RU" dirty="0">
                <a:solidFill>
                  <a:schemeClr val="tx1"/>
                </a:solidFill>
                <a:latin typeface="Times New Roman" panose="02020603050405020304" pitchFamily="18" charset="0"/>
                <a:cs typeface="Times New Roman" panose="02020603050405020304" pitchFamily="18" charset="0"/>
              </a:rPr>
              <a:t>Обогащение словаря, развитие наблюдательности, любознательности, интереса к познавательной деятельности.</a:t>
            </a:r>
          </a:p>
          <a:p>
            <a:pPr marL="0" lvl="0" indent="0" algn="just">
              <a:buNone/>
            </a:pPr>
            <a:r>
              <a:rPr lang="ru-RU" dirty="0">
                <a:solidFill>
                  <a:schemeClr val="tx1"/>
                </a:solidFill>
                <a:latin typeface="Times New Roman" panose="02020603050405020304" pitchFamily="18" charset="0"/>
                <a:cs typeface="Times New Roman" panose="02020603050405020304" pitchFamily="18" charset="0"/>
              </a:rPr>
              <a:t>   В результате усвоения детьми причинно-следственных связей обогащается словарный запас детей, улучшается грамматический строй речи (образование прилагательных от существительных, образование множественного числа существительных). Развитие получает такой вид связной речи, как описательный рассказ.</a:t>
            </a:r>
          </a:p>
          <a:p>
            <a:pPr marL="0" lvl="0" indent="0" algn="just">
              <a:buNone/>
            </a:pPr>
            <a:r>
              <a:rPr lang="ru-RU" dirty="0">
                <a:solidFill>
                  <a:schemeClr val="tx1"/>
                </a:solidFill>
                <a:latin typeface="Times New Roman" panose="02020603050405020304" pitchFamily="18" charset="0"/>
                <a:cs typeface="Times New Roman" panose="02020603050405020304" pitchFamily="18" charset="0"/>
              </a:rPr>
              <a:t>Ребенок может ставить проблему, находить пути решения, планировать, самостоятельно работать с информацией, быть ответственным партнером, уважать мнение собеседника.</a:t>
            </a:r>
          </a:p>
          <a:p>
            <a:pPr marL="0" lvl="0" indent="0" algn="just">
              <a:buNone/>
            </a:pPr>
            <a:r>
              <a:rPr lang="ru-RU" dirty="0">
                <a:solidFill>
                  <a:schemeClr val="tx1"/>
                </a:solidFill>
                <a:latin typeface="Times New Roman" panose="02020603050405020304" pitchFamily="18" charset="0"/>
                <a:cs typeface="Times New Roman" panose="02020603050405020304" pitchFamily="18" charset="0"/>
              </a:rPr>
              <a:t>Появление стимула для работы и познания с удовольствием, с желанием; формирование у детей опытно – исследовательских навыков.</a:t>
            </a:r>
          </a:p>
          <a:p>
            <a:pPr algn="just"/>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68875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2"/>
          <p:cNvSpPr txBox="1">
            <a:spLocks/>
          </p:cNvSpPr>
          <p:nvPr/>
        </p:nvSpPr>
        <p:spPr>
          <a:xfrm>
            <a:off x="421641" y="404664"/>
            <a:ext cx="8229600" cy="6048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spcBef>
                <a:spcPts val="0"/>
              </a:spcBef>
              <a:buNone/>
            </a:pPr>
            <a:r>
              <a:rPr lang="ru-RU" i="1" dirty="0" smtClean="0"/>
              <a:t> </a:t>
            </a:r>
          </a:p>
          <a:p>
            <a:pPr marL="0" indent="0" algn="just">
              <a:spcBef>
                <a:spcPts val="0"/>
              </a:spcBef>
              <a:buNone/>
            </a:pPr>
            <a:r>
              <a:rPr lang="ru-RU" sz="2000" b="1" dirty="0" smtClean="0">
                <a:latin typeface="Times New Roman" panose="02020603050405020304" pitchFamily="18" charset="0"/>
                <a:cs typeface="Times New Roman" panose="02020603050405020304" pitchFamily="18" charset="0"/>
              </a:rPr>
              <a:t>Взаимодействие </a:t>
            </a:r>
            <a:r>
              <a:rPr lang="ru-RU" sz="2000" b="1" dirty="0">
                <a:latin typeface="Times New Roman" panose="02020603050405020304" pitchFamily="18" charset="0"/>
                <a:cs typeface="Times New Roman" panose="02020603050405020304" pitchFamily="18" charset="0"/>
              </a:rPr>
              <a:t>с родителями:</a:t>
            </a:r>
            <a:endParaRPr lang="ru-RU" sz="2000" dirty="0">
              <a:latin typeface="Times New Roman" panose="02020603050405020304" pitchFamily="18" charset="0"/>
              <a:cs typeface="Times New Roman" panose="02020603050405020304" pitchFamily="18" charset="0"/>
            </a:endParaRPr>
          </a:p>
          <a:p>
            <a:pPr algn="just">
              <a:spcBef>
                <a:spcPts val="0"/>
              </a:spcBef>
            </a:pPr>
            <a:r>
              <a:rPr lang="ru-RU" sz="2000" dirty="0">
                <a:latin typeface="Times New Roman" panose="02020603050405020304" pitchFamily="18" charset="0"/>
                <a:cs typeface="Times New Roman" panose="02020603050405020304" pitchFamily="18" charset="0"/>
              </a:rPr>
              <a:t>Создание альбома «Мир воды»</a:t>
            </a:r>
          </a:p>
          <a:p>
            <a:pPr algn="just">
              <a:spcBef>
                <a:spcPts val="0"/>
              </a:spcBef>
            </a:pPr>
            <a:r>
              <a:rPr lang="ru-RU" sz="2000" dirty="0">
                <a:latin typeface="Times New Roman" panose="02020603050405020304" pitchFamily="18" charset="0"/>
                <a:cs typeface="Times New Roman" panose="02020603050405020304" pitchFamily="18" charset="0"/>
              </a:rPr>
              <a:t>Консультация для родителей «Эксперимент в детском саду».</a:t>
            </a:r>
          </a:p>
          <a:p>
            <a:pPr algn="just">
              <a:spcBef>
                <a:spcPts val="0"/>
              </a:spcBef>
            </a:pPr>
            <a:r>
              <a:rPr lang="ru-RU" sz="2000" dirty="0">
                <a:latin typeface="Times New Roman" panose="02020603050405020304" pitchFamily="18" charset="0"/>
                <a:cs typeface="Times New Roman" panose="02020603050405020304" pitchFamily="18" charset="0"/>
              </a:rPr>
              <a:t>Создание коллажа «Круговорот воды в природе»</a:t>
            </a:r>
          </a:p>
          <a:p>
            <a:pPr algn="just">
              <a:spcBef>
                <a:spcPts val="0"/>
              </a:spcBef>
            </a:pPr>
            <a:r>
              <a:rPr lang="ru-RU" sz="2000" dirty="0">
                <a:latin typeface="Times New Roman" panose="02020603050405020304" pitchFamily="18" charset="0"/>
                <a:cs typeface="Times New Roman" panose="02020603050405020304" pitchFamily="18" charset="0"/>
              </a:rPr>
              <a:t>Составление описания игр с водой</a:t>
            </a:r>
          </a:p>
          <a:p>
            <a:pPr algn="just">
              <a:spcBef>
                <a:spcPts val="0"/>
              </a:spcBef>
            </a:pPr>
            <a:r>
              <a:rPr lang="ru-RU" sz="2000" dirty="0">
                <a:latin typeface="Times New Roman" panose="02020603050405020304" pitchFamily="18" charset="0"/>
                <a:cs typeface="Times New Roman" panose="02020603050405020304" pitchFamily="18" charset="0"/>
              </a:rPr>
              <a:t>Консультация по теме: «Занимательные опыты и эксперименты для дошкольников».</a:t>
            </a:r>
          </a:p>
          <a:p>
            <a:pPr algn="just">
              <a:spcBef>
                <a:spcPts val="0"/>
              </a:spcBef>
            </a:pPr>
            <a:r>
              <a:rPr lang="ru-RU" sz="2000" dirty="0">
                <a:latin typeface="Times New Roman" panose="02020603050405020304" pitchFamily="18" charset="0"/>
                <a:cs typeface="Times New Roman" panose="02020603050405020304" pitchFamily="18" charset="0"/>
              </a:rPr>
              <a:t>Помощь в подготовке необходимого оборудования для проведения опытов с водой.</a:t>
            </a:r>
          </a:p>
          <a:p>
            <a:pPr algn="just">
              <a:spcBef>
                <a:spcPts val="0"/>
              </a:spcBef>
            </a:pPr>
            <a:r>
              <a:rPr lang="ru-RU" sz="2000" dirty="0">
                <a:latin typeface="Times New Roman" panose="02020603050405020304" pitchFamily="18" charset="0"/>
                <a:cs typeface="Times New Roman" panose="02020603050405020304" pitchFamily="18" charset="0"/>
              </a:rPr>
              <a:t>Посещение с ребенком детской библиотеки для накопления информации о воде</a:t>
            </a:r>
          </a:p>
          <a:p>
            <a:pPr algn="just">
              <a:spcBef>
                <a:spcPts val="0"/>
              </a:spcBef>
            </a:pPr>
            <a:r>
              <a:rPr lang="ru-RU" sz="2000" dirty="0">
                <a:latin typeface="Times New Roman" panose="02020603050405020304" pitchFamily="18" charset="0"/>
                <a:cs typeface="Times New Roman" panose="02020603050405020304" pitchFamily="18" charset="0"/>
              </a:rPr>
              <a:t>Изготовление панно </a:t>
            </a:r>
            <a:r>
              <a:rPr lang="ru-RU" sz="2000" i="1" dirty="0">
                <a:latin typeface="Times New Roman" panose="02020603050405020304" pitchFamily="18" charset="0"/>
                <a:cs typeface="Times New Roman" panose="02020603050405020304" pitchFamily="18" charset="0"/>
              </a:rPr>
              <a:t>«Кому нужна </a:t>
            </a:r>
            <a:r>
              <a:rPr lang="ru-RU" sz="2000" b="1" i="1" dirty="0">
                <a:latin typeface="Times New Roman" panose="02020603050405020304" pitchFamily="18" charset="0"/>
                <a:cs typeface="Times New Roman" panose="02020603050405020304" pitchFamily="18" charset="0"/>
              </a:rPr>
              <a:t>вода</a:t>
            </a:r>
            <a:r>
              <a:rPr lang="ru-RU" sz="2000" i="1" dirty="0" smtClean="0">
                <a:latin typeface="Times New Roman" panose="02020603050405020304" pitchFamily="18" charset="0"/>
                <a:cs typeface="Times New Roman" panose="02020603050405020304" pitchFamily="18" charset="0"/>
              </a:rPr>
              <a:t>»</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101427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algn="just"/>
            <a:endParaRPr lang="ru-RU"/>
          </a:p>
        </p:txBody>
      </p:sp>
      <p:sp>
        <p:nvSpPr>
          <p:cNvPr id="2" name="Заголовок 1"/>
          <p:cNvSpPr>
            <a:spLocks noGrp="1"/>
          </p:cNvSpPr>
          <p:nvPr>
            <p:ph type="title"/>
          </p:nvPr>
        </p:nvSpPr>
        <p:spPr/>
        <p:txBody>
          <a:bodyPr/>
          <a:lstStyle/>
          <a:p>
            <a:pPr algn="just"/>
            <a:endParaRPr lang="ru-RU"/>
          </a:p>
        </p:txBody>
      </p:sp>
      <p:sp>
        <p:nvSpPr>
          <p:cNvPr id="6" name="Объект 2"/>
          <p:cNvSpPr txBox="1">
            <a:spLocks/>
          </p:cNvSpPr>
          <p:nvPr/>
        </p:nvSpPr>
        <p:spPr>
          <a:xfrm>
            <a:off x="457200" y="476672"/>
            <a:ext cx="8229600" cy="604867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i="1" dirty="0" smtClean="0"/>
              <a:t> </a:t>
            </a:r>
            <a:r>
              <a:rPr lang="ru-RU" b="1" u="sng" dirty="0">
                <a:latin typeface="Times New Roman" panose="02020603050405020304" pitchFamily="18" charset="0"/>
                <a:cs typeface="Times New Roman" panose="02020603050405020304" pitchFamily="18" charset="0"/>
              </a:rPr>
              <a:t>ПЛАН РЕАЛИЗАЦИИ ПРОЕКТА:</a:t>
            </a:r>
            <a:endParaRPr lang="ru-RU" u="sng" dirty="0">
              <a:latin typeface="Times New Roman" panose="02020603050405020304" pitchFamily="18" charset="0"/>
              <a:cs typeface="Times New Roman" panose="02020603050405020304" pitchFamily="18" charset="0"/>
            </a:endParaRPr>
          </a:p>
          <a:p>
            <a:pPr marL="0" indent="0" algn="just">
              <a:buNone/>
            </a:pPr>
            <a:r>
              <a:rPr lang="ru-RU" b="1" dirty="0">
                <a:latin typeface="Times New Roman" panose="02020603050405020304" pitchFamily="18" charset="0"/>
                <a:cs typeface="Times New Roman" panose="02020603050405020304" pitchFamily="18" charset="0"/>
              </a:rPr>
              <a:t> </a:t>
            </a:r>
            <a:endParaRPr lang="ru-RU" dirty="0">
              <a:latin typeface="Times New Roman" panose="02020603050405020304" pitchFamily="18" charset="0"/>
              <a:cs typeface="Times New Roman" panose="02020603050405020304" pitchFamily="18" charset="0"/>
            </a:endParaRPr>
          </a:p>
          <a:p>
            <a:pPr marL="0" indent="0" algn="just">
              <a:buNone/>
            </a:pPr>
            <a:r>
              <a:rPr lang="ru-RU" i="1" dirty="0">
                <a:latin typeface="Times New Roman" panose="02020603050405020304" pitchFamily="18" charset="0"/>
                <a:cs typeface="Times New Roman" panose="02020603050405020304" pitchFamily="18" charset="0"/>
              </a:rPr>
              <a:t> </a:t>
            </a:r>
            <a:r>
              <a:rPr lang="ru-RU" sz="2000" b="1" u="sng" dirty="0">
                <a:latin typeface="Times New Roman" panose="02020603050405020304" pitchFamily="18" charset="0"/>
                <a:cs typeface="Times New Roman" panose="02020603050405020304" pitchFamily="18" charset="0"/>
              </a:rPr>
              <a:t>Подготовительный этап проекта:</a:t>
            </a:r>
          </a:p>
          <a:p>
            <a:pPr marL="0" indent="0" algn="just">
              <a:buNone/>
            </a:pPr>
            <a:r>
              <a:rPr lang="ru-RU" sz="2000" dirty="0">
                <a:latin typeface="Times New Roman" panose="02020603050405020304" pitchFamily="18" charset="0"/>
                <a:cs typeface="Times New Roman" panose="02020603050405020304" pitchFamily="18" charset="0"/>
              </a:rPr>
              <a:t>Определение цели и задач проекта. Анализ имеющихся условий в группе. Довести до участников проекта важность данной проблемы. Создать мотивацию по работе проекта. Изучить методическую, научно - популярную и художественную литературу по теме. Сбор информационного материала о воде. Создание условий для организации работы: </a:t>
            </a:r>
            <a:r>
              <a:rPr lang="ru-RU" sz="2000" dirty="0" smtClean="0">
                <a:latin typeface="Times New Roman" panose="02020603050405020304" pitchFamily="18" charset="0"/>
                <a:cs typeface="Times New Roman" panose="02020603050405020304" pitchFamily="18" charset="0"/>
              </a:rPr>
              <a:t>подготовка </a:t>
            </a:r>
            <a:r>
              <a:rPr lang="ru-RU" sz="2000" dirty="0">
                <a:latin typeface="Times New Roman" panose="02020603050405020304" pitchFamily="18" charset="0"/>
                <a:cs typeface="Times New Roman" panose="02020603050405020304" pitchFamily="18" charset="0"/>
              </a:rPr>
              <a:t>оборудования для опытов с водой. Составление плана мероприятий по организации детской деятельности. Составление картотеки опытов с водой.	 Подбор художественной литературы по теме.</a:t>
            </a:r>
          </a:p>
          <a:p>
            <a:pPr marL="0" indent="0" algn="just">
              <a:buNone/>
            </a:pPr>
            <a:endParaRPr lang="ru-RU" dirty="0"/>
          </a:p>
        </p:txBody>
      </p:sp>
    </p:spTree>
    <p:extLst>
      <p:ext uri="{BB962C8B-B14F-4D97-AF65-F5344CB8AC3E}">
        <p14:creationId xmlns:p14="http://schemas.microsoft.com/office/powerpoint/2010/main" val="3993602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a:p>
        </p:txBody>
      </p:sp>
      <p:sp>
        <p:nvSpPr>
          <p:cNvPr id="2" name="Заголовок 1"/>
          <p:cNvSpPr>
            <a:spLocks noGrp="1"/>
          </p:cNvSpPr>
          <p:nvPr>
            <p:ph type="title"/>
          </p:nvPr>
        </p:nvSpPr>
        <p:spPr/>
        <p:txBody>
          <a:bodyPr/>
          <a:lstStyle/>
          <a:p>
            <a:endParaRPr lang="ru-RU"/>
          </a:p>
        </p:txBody>
      </p:sp>
      <p:sp>
        <p:nvSpPr>
          <p:cNvPr id="6" name="Объект 2"/>
          <p:cNvSpPr txBox="1">
            <a:spLocks/>
          </p:cNvSpPr>
          <p:nvPr/>
        </p:nvSpPr>
        <p:spPr>
          <a:xfrm>
            <a:off x="457200" y="260648"/>
            <a:ext cx="8229600" cy="6408712"/>
          </a:xfrm>
          <a:prstGeom prst="rect">
            <a:avLst/>
          </a:prstGeom>
        </p:spPr>
        <p:txBody>
          <a:bodyPr vert="horz" lIns="91440" tIns="45720" rIns="91440" bIns="45720" rtlCol="0">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just">
              <a:buNone/>
            </a:pPr>
            <a:r>
              <a:rPr lang="ru-RU" i="1" dirty="0" smtClean="0"/>
              <a:t> </a:t>
            </a:r>
            <a:r>
              <a:rPr lang="ru-RU" sz="2200" b="1" u="sng" dirty="0">
                <a:latin typeface="Times New Roman" panose="02020603050405020304" pitchFamily="18" charset="0"/>
                <a:cs typeface="Times New Roman" panose="02020603050405020304" pitchFamily="18" charset="0"/>
              </a:rPr>
              <a:t>Основной этап проекта:</a:t>
            </a:r>
          </a:p>
          <a:p>
            <a:pPr marL="0" indent="0" algn="just">
              <a:buNone/>
            </a:pPr>
            <a:r>
              <a:rPr lang="ru-RU" sz="2200" dirty="0">
                <a:latin typeface="Times New Roman" panose="02020603050405020304" pitchFamily="18" charset="0"/>
                <a:cs typeface="Times New Roman" panose="02020603050405020304" pitchFamily="18" charset="0"/>
              </a:rPr>
              <a:t>Цикл познавательных занятий по изучению воды(беседы,  творческая деятельность, рассматривание иллюстраций, чтение художественной литературы)</a:t>
            </a:r>
          </a:p>
          <a:p>
            <a:pPr marL="0" indent="0" algn="just">
              <a:buNone/>
            </a:pPr>
            <a:r>
              <a:rPr lang="ru-RU" sz="2200" dirty="0">
                <a:latin typeface="Times New Roman" panose="02020603050405020304" pitchFamily="18" charset="0"/>
                <a:cs typeface="Times New Roman" panose="02020603050405020304" pitchFamily="18" charset="0"/>
              </a:rPr>
              <a:t>Практическая  работа(опыты, наблюдения, экспериментирования, фиксирование результатов с помощью схем и рисунков в дневнике наблюдений).</a:t>
            </a:r>
          </a:p>
          <a:p>
            <a:pPr marL="0" indent="0" algn="just">
              <a:buNone/>
            </a:pPr>
            <a:r>
              <a:rPr lang="ru-RU" sz="2200" dirty="0">
                <a:latin typeface="Times New Roman" panose="02020603050405020304" pitchFamily="18" charset="0"/>
                <a:cs typeface="Times New Roman" panose="02020603050405020304" pitchFamily="18" charset="0"/>
              </a:rPr>
              <a:t>Подготовить информацию для родителей по темам:</a:t>
            </a:r>
          </a:p>
          <a:p>
            <a:pPr marL="0" lvl="0" indent="0" algn="just">
              <a:buNone/>
            </a:pPr>
            <a:r>
              <a:rPr lang="ru-RU" sz="2200" dirty="0">
                <a:latin typeface="Times New Roman" panose="02020603050405020304" pitchFamily="18" charset="0"/>
                <a:cs typeface="Times New Roman" panose="02020603050405020304" pitchFamily="18" charset="0"/>
              </a:rPr>
              <a:t>Эксперимент в детском саду;</a:t>
            </a:r>
          </a:p>
          <a:p>
            <a:pPr marL="0" lvl="0" indent="0" algn="just">
              <a:buNone/>
            </a:pPr>
            <a:r>
              <a:rPr lang="ru-RU" sz="2200" dirty="0">
                <a:latin typeface="Times New Roman" panose="02020603050405020304" pitchFamily="18" charset="0"/>
                <a:cs typeface="Times New Roman" panose="02020603050405020304" pitchFamily="18" charset="0"/>
              </a:rPr>
              <a:t>Занимательные опыты и эксперименты для дошкольников;</a:t>
            </a:r>
          </a:p>
          <a:p>
            <a:pPr marL="0" lvl="0" indent="0" algn="just">
              <a:buNone/>
            </a:pPr>
            <a:r>
              <a:rPr lang="ru-RU" sz="2200" dirty="0">
                <a:latin typeface="Times New Roman" panose="02020603050405020304" pitchFamily="18" charset="0"/>
                <a:cs typeface="Times New Roman" panose="02020603050405020304" pitchFamily="18" charset="0"/>
              </a:rPr>
              <a:t>Почему воду нужно беречь?</a:t>
            </a:r>
          </a:p>
          <a:p>
            <a:pPr marL="0" lvl="0" indent="0" algn="just">
              <a:buNone/>
            </a:pPr>
            <a:r>
              <a:rPr lang="ru-RU" sz="2200" dirty="0">
                <a:latin typeface="Times New Roman" panose="02020603050405020304" pitchFamily="18" charset="0"/>
                <a:cs typeface="Times New Roman" panose="02020603050405020304" pitchFamily="18" charset="0"/>
              </a:rPr>
              <a:t>Составление схемы «Круговорот воды в природе».</a:t>
            </a:r>
          </a:p>
          <a:p>
            <a:pPr marL="0" lvl="0" indent="0" algn="just">
              <a:buNone/>
            </a:pPr>
            <a:r>
              <a:rPr lang="ru-RU" sz="2200" dirty="0">
                <a:latin typeface="Times New Roman" panose="02020603050405020304" pitchFamily="18" charset="0"/>
                <a:cs typeface="Times New Roman" panose="02020603050405020304" pitchFamily="18" charset="0"/>
              </a:rPr>
              <a:t>Провести презентацию «Мир воды</a:t>
            </a:r>
            <a:r>
              <a:rPr lang="ru-RU" sz="2200" dirty="0" smtClean="0">
                <a:latin typeface="Times New Roman" panose="02020603050405020304" pitchFamily="18" charset="0"/>
                <a:cs typeface="Times New Roman" panose="02020603050405020304" pitchFamily="18" charset="0"/>
              </a:rPr>
              <a:t>».</a:t>
            </a:r>
          </a:p>
          <a:p>
            <a:pPr marL="0" indent="0" algn="just">
              <a:buNone/>
            </a:pPr>
            <a:endParaRPr lang="ru-RU" sz="2200" b="1" dirty="0">
              <a:latin typeface="Times New Roman" panose="02020603050405020304" pitchFamily="18" charset="0"/>
              <a:cs typeface="Times New Roman" panose="02020603050405020304" pitchFamily="18" charset="0"/>
            </a:endParaRPr>
          </a:p>
          <a:p>
            <a:pPr marL="0" indent="0" algn="just">
              <a:buNone/>
            </a:pPr>
            <a:r>
              <a:rPr lang="ru-RU" sz="2200" b="1" u="sng" dirty="0">
                <a:latin typeface="Times New Roman" panose="02020603050405020304" pitchFamily="18" charset="0"/>
                <a:cs typeface="Times New Roman" panose="02020603050405020304" pitchFamily="18" charset="0"/>
              </a:rPr>
              <a:t>Заключительный этап проекта:</a:t>
            </a:r>
          </a:p>
          <a:p>
            <a:pPr marL="0" indent="0" algn="just">
              <a:buNone/>
            </a:pPr>
            <a:r>
              <a:rPr lang="ru-RU" sz="2200" b="1" i="1"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Анализ и обобщение результатов, полученных в процессе исследовательской деятельности детей</a:t>
            </a:r>
            <a:r>
              <a:rPr lang="ru-RU" sz="2600" dirty="0">
                <a:latin typeface="Times New Roman" panose="02020603050405020304" pitchFamily="18" charset="0"/>
                <a:cs typeface="Times New Roman" panose="02020603050405020304" pitchFamily="18" charset="0"/>
              </a:rPr>
              <a:t>.   </a:t>
            </a:r>
          </a:p>
          <a:p>
            <a:pPr marL="0" lvl="0" indent="0" algn="just">
              <a:buNone/>
            </a:pPr>
            <a:endParaRPr lang="ru-RU" sz="2600" dirty="0"/>
          </a:p>
        </p:txBody>
      </p:sp>
    </p:spTree>
    <p:extLst>
      <p:ext uri="{BB962C8B-B14F-4D97-AF65-F5344CB8AC3E}">
        <p14:creationId xmlns:p14="http://schemas.microsoft.com/office/powerpoint/2010/main" val="6907721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137</TotalTime>
  <Words>949</Words>
  <Application>Microsoft Office PowerPoint</Application>
  <PresentationFormat>Экран (4:3)</PresentationFormat>
  <Paragraphs>124</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Волна</vt:lpstr>
      <vt:lpstr>МУНИЦИПАЛЬНОЕ АВТОНОМНОЕ ДОШКОЛЬНОЕ ОБРАЗОВАТЕЛЬНОЕ УЧРЕЖДЕНИЕ «ЦЕНТР РАЗВИТИЯ РЕБЁНКА – ДЕТСКИЙ САД «РАДУГА» Г. ТАРКО – САЛЕ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Опыт- наблюдение : Разноцветная вода. </vt:lpstr>
      <vt:lpstr>Опыт- наблюдение : Лед легче воды.</vt:lpstr>
      <vt:lpstr>Презентация PowerPoint</vt:lpstr>
      <vt:lpstr>Презентация PowerPoint</vt:lpstr>
      <vt:lpstr>Презентация PowerPoint</vt:lpstr>
      <vt:lpstr>Презентация PowerPoint</vt:lpstr>
      <vt:lpstr>Презентация PowerPoint</vt:lpstr>
      <vt:lpstr>Игры со снегом.</vt:lpstr>
      <vt:lpstr>Презентация PowerPoint</vt:lpstr>
      <vt:lpstr>Презентация PowerPoint</vt:lpstr>
      <vt:lpstr>Презентация PowerPoint</vt:lpstr>
      <vt:lpstr>Презентация PowerPoint</vt:lpstr>
      <vt:lpstr>Вода волшебная и может быть разной </vt:lpstr>
      <vt:lpstr>Берегите воду! </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Root</dc:creator>
  <cp:lastModifiedBy>Пользователь</cp:lastModifiedBy>
  <cp:revision>16</cp:revision>
  <dcterms:created xsi:type="dcterms:W3CDTF">2017-01-08T19:30:16Z</dcterms:created>
  <dcterms:modified xsi:type="dcterms:W3CDTF">2019-12-18T15:38:37Z</dcterms:modified>
</cp:coreProperties>
</file>